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1"/>
  </p:notesMasterIdLst>
  <p:sldIdLst>
    <p:sldId id="256" r:id="rId2"/>
    <p:sldId id="282" r:id="rId3"/>
    <p:sldId id="278" r:id="rId4"/>
    <p:sldId id="277" r:id="rId5"/>
    <p:sldId id="258" r:id="rId6"/>
    <p:sldId id="259" r:id="rId7"/>
    <p:sldId id="275" r:id="rId8"/>
    <p:sldId id="280" r:id="rId9"/>
    <p:sldId id="272" r:id="rId10"/>
    <p:sldId id="279" r:id="rId11"/>
    <p:sldId id="296" r:id="rId12"/>
    <p:sldId id="269" r:id="rId13"/>
    <p:sldId id="299" r:id="rId14"/>
    <p:sldId id="276" r:id="rId15"/>
    <p:sldId id="283" r:id="rId16"/>
    <p:sldId id="284" r:id="rId17"/>
    <p:sldId id="285" r:id="rId18"/>
    <p:sldId id="286" r:id="rId19"/>
    <p:sldId id="289" r:id="rId20"/>
    <p:sldId id="287" r:id="rId21"/>
    <p:sldId id="281" r:id="rId22"/>
    <p:sldId id="290" r:id="rId23"/>
    <p:sldId id="262" r:id="rId24"/>
    <p:sldId id="274" r:id="rId25"/>
    <p:sldId id="288" r:id="rId26"/>
    <p:sldId id="271" r:id="rId27"/>
    <p:sldId id="302" r:id="rId28"/>
    <p:sldId id="306" r:id="rId29"/>
    <p:sldId id="303" r:id="rId30"/>
    <p:sldId id="304" r:id="rId31"/>
    <p:sldId id="305" r:id="rId32"/>
    <p:sldId id="270" r:id="rId33"/>
    <p:sldId id="273" r:id="rId34"/>
    <p:sldId id="298" r:id="rId35"/>
    <p:sldId id="297" r:id="rId36"/>
    <p:sldId id="300" r:id="rId37"/>
    <p:sldId id="265" r:id="rId38"/>
    <p:sldId id="266" r:id="rId39"/>
    <p:sldId id="293" r:id="rId40"/>
  </p:sldIdLst>
  <p:sldSz cx="6858000" cy="9906000" type="A4"/>
  <p:notesSz cx="7010400" cy="92964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0" d="100"/>
          <a:sy n="80" d="100"/>
        </p:scale>
        <p:origin x="-1560" y="-9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0" y="0"/>
            <a:ext cx="3037840" cy="464820"/>
          </a:xfrm>
          <a:prstGeom prst="rect">
            <a:avLst/>
          </a:prstGeom>
        </p:spPr>
        <p:txBody>
          <a:bodyPr vert="horz" lIns="93177" tIns="46589" rIns="93177" bIns="46589" rtlCol="1"/>
          <a:lstStyle>
            <a:lvl1pPr algn="r">
              <a:defRPr sz="1200"/>
            </a:lvl1pPr>
          </a:lstStyle>
          <a:p>
            <a:endParaRPr lang="ar-EG"/>
          </a:p>
        </p:txBody>
      </p:sp>
      <p:sp>
        <p:nvSpPr>
          <p:cNvPr id="3" name="Date Placeholder 2"/>
          <p:cNvSpPr>
            <a:spLocks noGrp="1"/>
          </p:cNvSpPr>
          <p:nvPr>
            <p:ph type="dt" idx="1"/>
          </p:nvPr>
        </p:nvSpPr>
        <p:spPr>
          <a:xfrm>
            <a:off x="1623" y="0"/>
            <a:ext cx="3037840" cy="464820"/>
          </a:xfrm>
          <a:prstGeom prst="rect">
            <a:avLst/>
          </a:prstGeom>
        </p:spPr>
        <p:txBody>
          <a:bodyPr vert="horz" lIns="93177" tIns="46589" rIns="93177" bIns="46589" rtlCol="1"/>
          <a:lstStyle>
            <a:lvl1pPr algn="l">
              <a:defRPr sz="1200"/>
            </a:lvl1pPr>
          </a:lstStyle>
          <a:p>
            <a:fld id="{68E6BF1C-8928-4B0D-95A7-5820B2794CA4}" type="datetimeFigureOut">
              <a:rPr lang="ar-EG" smtClean="0"/>
              <a:t>24/10/1441</a:t>
            </a:fld>
            <a:endParaRPr lang="ar-EG"/>
          </a:p>
        </p:txBody>
      </p:sp>
      <p:sp>
        <p:nvSpPr>
          <p:cNvPr id="4" name="Slide Image Placeholder 3"/>
          <p:cNvSpPr>
            <a:spLocks noGrp="1" noRot="1" noChangeAspect="1"/>
          </p:cNvSpPr>
          <p:nvPr>
            <p:ph type="sldImg" idx="2"/>
          </p:nvPr>
        </p:nvSpPr>
        <p:spPr>
          <a:xfrm>
            <a:off x="2298700" y="696913"/>
            <a:ext cx="2413000" cy="3486150"/>
          </a:xfrm>
          <a:prstGeom prst="rect">
            <a:avLst/>
          </a:prstGeom>
          <a:noFill/>
          <a:ln w="12700">
            <a:solidFill>
              <a:prstClr val="black"/>
            </a:solidFill>
          </a:ln>
        </p:spPr>
        <p:txBody>
          <a:bodyPr vert="horz" lIns="93177" tIns="46589" rIns="93177" bIns="46589" rtlCol="1" anchor="ctr"/>
          <a:lstStyle/>
          <a:p>
            <a:endParaRPr lang="ar-EG"/>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972560" y="8829967"/>
            <a:ext cx="3037840" cy="464820"/>
          </a:xfrm>
          <a:prstGeom prst="rect">
            <a:avLst/>
          </a:prstGeom>
        </p:spPr>
        <p:txBody>
          <a:bodyPr vert="horz" lIns="93177" tIns="46589" rIns="93177" bIns="46589" rtlCol="1" anchor="b"/>
          <a:lstStyle>
            <a:lvl1pPr algn="r">
              <a:defRPr sz="1200"/>
            </a:lvl1pPr>
          </a:lstStyle>
          <a:p>
            <a:endParaRPr lang="ar-EG"/>
          </a:p>
        </p:txBody>
      </p:sp>
      <p:sp>
        <p:nvSpPr>
          <p:cNvPr id="7" name="Slide Number Placeholder 6"/>
          <p:cNvSpPr>
            <a:spLocks noGrp="1"/>
          </p:cNvSpPr>
          <p:nvPr>
            <p:ph type="sldNum" sz="quarter" idx="5"/>
          </p:nvPr>
        </p:nvSpPr>
        <p:spPr>
          <a:xfrm>
            <a:off x="1623" y="8829967"/>
            <a:ext cx="3037840" cy="464820"/>
          </a:xfrm>
          <a:prstGeom prst="rect">
            <a:avLst/>
          </a:prstGeom>
        </p:spPr>
        <p:txBody>
          <a:bodyPr vert="horz" lIns="93177" tIns="46589" rIns="93177" bIns="46589" rtlCol="1" anchor="b"/>
          <a:lstStyle>
            <a:lvl1pPr algn="l">
              <a:defRPr sz="1200"/>
            </a:lvl1pPr>
          </a:lstStyle>
          <a:p>
            <a:fld id="{F8A17E28-ED18-475A-B27F-2769EA75EFD9}" type="slidenum">
              <a:rPr lang="ar-EG" smtClean="0"/>
              <a:t>‹#›</a:t>
            </a:fld>
            <a:endParaRPr lang="ar-EG"/>
          </a:p>
        </p:txBody>
      </p:sp>
    </p:spTree>
    <p:extLst>
      <p:ext uri="{BB962C8B-B14F-4D97-AF65-F5344CB8AC3E}">
        <p14:creationId xmlns:p14="http://schemas.microsoft.com/office/powerpoint/2010/main" val="201242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8A17E28-ED18-475A-B27F-2769EA75EFD9}" type="slidenum">
              <a:rPr lang="ar-EG" smtClean="0"/>
              <a:t>20</a:t>
            </a:fld>
            <a:endParaRPr lang="ar-EG"/>
          </a:p>
        </p:txBody>
      </p:sp>
    </p:spTree>
    <p:extLst>
      <p:ext uri="{BB962C8B-B14F-4D97-AF65-F5344CB8AC3E}">
        <p14:creationId xmlns:p14="http://schemas.microsoft.com/office/powerpoint/2010/main" val="144278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8A17E28-ED18-475A-B27F-2769EA75EFD9}" type="slidenum">
              <a:rPr lang="ar-EG" smtClean="0"/>
              <a:t>37</a:t>
            </a:fld>
            <a:endParaRPr lang="ar-EG"/>
          </a:p>
        </p:txBody>
      </p:sp>
    </p:spTree>
    <p:extLst>
      <p:ext uri="{BB962C8B-B14F-4D97-AF65-F5344CB8AC3E}">
        <p14:creationId xmlns:p14="http://schemas.microsoft.com/office/powerpoint/2010/main" val="314408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286803" y="0"/>
            <a:ext cx="7449249" cy="9906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31071"/>
            <a:ext cx="2759337" cy="905932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86822" y="-31071"/>
            <a:ext cx="2628900" cy="3340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50024" y="3912243"/>
            <a:ext cx="2485016" cy="2458676"/>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3550024" y="6386005"/>
            <a:ext cx="2482352" cy="182090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54058" y="2190975"/>
            <a:ext cx="1600200" cy="1084750"/>
          </a:xfrm>
        </p:spPr>
        <p:txBody>
          <a:bodyPr anchor="b"/>
          <a:lstStyle>
            <a:lvl1pPr algn="l">
              <a:defRPr sz="2400"/>
            </a:lvl1pPr>
          </a:lstStyle>
          <a:p>
            <a:fld id="{5A74804A-7BFD-4543-90E0-5A845E9839D0}" type="datetimeFigureOut">
              <a:rPr lang="ar-EG" smtClean="0"/>
              <a:t>24/10/1441</a:t>
            </a:fld>
            <a:endParaRPr lang="ar-EG"/>
          </a:p>
        </p:txBody>
      </p:sp>
      <p:sp>
        <p:nvSpPr>
          <p:cNvPr id="50" name="Rectangle 49"/>
          <p:cNvSpPr/>
          <p:nvPr/>
        </p:nvSpPr>
        <p:spPr>
          <a:xfrm>
            <a:off x="3488167" y="8794188"/>
            <a:ext cx="2628900" cy="118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977640" y="8262174"/>
            <a:ext cx="2123694" cy="527403"/>
          </a:xfrm>
        </p:spPr>
        <p:txBody>
          <a:bodyPr>
            <a:normAutofit/>
          </a:bodyPr>
          <a:lstStyle>
            <a:lvl1pPr>
              <a:defRPr>
                <a:solidFill>
                  <a:schemeClr val="accent1"/>
                </a:solidFill>
              </a:defRPr>
            </a:lvl1pPr>
          </a:lstStyle>
          <a:p>
            <a:endParaRPr lang="ar-EG"/>
          </a:p>
        </p:txBody>
      </p:sp>
      <p:sp>
        <p:nvSpPr>
          <p:cNvPr id="6" name="Slide Number Placeholder 5"/>
          <p:cNvSpPr>
            <a:spLocks noGrp="1"/>
          </p:cNvSpPr>
          <p:nvPr>
            <p:ph type="sldNum" sz="quarter" idx="12"/>
          </p:nvPr>
        </p:nvSpPr>
        <p:spPr>
          <a:xfrm>
            <a:off x="3486822" y="8262174"/>
            <a:ext cx="482750" cy="527403"/>
          </a:xfrm>
        </p:spPr>
        <p:txBody>
          <a:bodyPr/>
          <a:lstStyle>
            <a:lvl1pPr>
              <a:defRPr>
                <a:solidFill>
                  <a:schemeClr val="accent1"/>
                </a:solidFill>
              </a:defRPr>
            </a:lvl1pPr>
          </a:lstStyle>
          <a:p>
            <a:fld id="{23D3CCDB-9420-4C00-A84C-476026656A39}" type="slidenum">
              <a:rPr lang="ar-EG" smtClean="0"/>
              <a:t>‹#›</a:t>
            </a:fld>
            <a:endParaRPr lang="ar-EG"/>
          </a:p>
        </p:txBody>
      </p:sp>
      <p:sp>
        <p:nvSpPr>
          <p:cNvPr id="89" name="Rectangle 88"/>
          <p:cNvSpPr/>
          <p:nvPr/>
        </p:nvSpPr>
        <p:spPr>
          <a:xfrm>
            <a:off x="3488167" y="8794188"/>
            <a:ext cx="2628900" cy="118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4804A-7BFD-4543-90E0-5A845E9839D0}" type="datetimeFigureOut">
              <a:rPr lang="ar-EG" smtClean="0"/>
              <a:t>24/10/1441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487990"/>
            <a:ext cx="1113340" cy="6904941"/>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789972" y="1487990"/>
            <a:ext cx="4067778" cy="69049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4804A-7BFD-4543-90E0-5A845E9839D0}" type="datetimeFigureOut">
              <a:rPr lang="ar-EG" smtClean="0"/>
              <a:t>24/10/1441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4804A-7BFD-4543-90E0-5A845E9839D0}" type="datetimeFigureOut">
              <a:rPr lang="ar-EG" smtClean="0"/>
              <a:t>24/10/1441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3984" y="4190087"/>
            <a:ext cx="4978101" cy="1967442"/>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43984" y="6163734"/>
            <a:ext cx="4978100" cy="2196152"/>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4804A-7BFD-4543-90E0-5A845E9839D0}" type="datetimeFigureOut">
              <a:rPr lang="ar-EG" smtClean="0"/>
              <a:t>24/10/1441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A74804A-7BFD-4543-90E0-5A845E9839D0}" type="datetimeFigureOut">
              <a:rPr lang="ar-EG" smtClean="0"/>
              <a:t>24/10/1441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3D3CCDB-9420-4C00-A84C-476026656A39}" type="slidenum">
              <a:rPr lang="ar-EG" smtClean="0"/>
              <a:t>‹#›</a:t>
            </a:fld>
            <a:endParaRPr lang="ar-EG"/>
          </a:p>
        </p:txBody>
      </p:sp>
      <p:sp>
        <p:nvSpPr>
          <p:cNvPr id="9" name="Content Placeholder 8"/>
          <p:cNvSpPr>
            <a:spLocks noGrp="1"/>
          </p:cNvSpPr>
          <p:nvPr>
            <p:ph sz="quarter" idx="13"/>
          </p:nvPr>
        </p:nvSpPr>
        <p:spPr>
          <a:xfrm>
            <a:off x="781812" y="3341624"/>
            <a:ext cx="2564892" cy="5045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3483864" y="3341623"/>
            <a:ext cx="2564892" cy="5045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9083" y="3345346"/>
            <a:ext cx="2292861" cy="92410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81291" y="4296781"/>
            <a:ext cx="2564892" cy="4096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758878" y="3345348"/>
            <a:ext cx="2291788" cy="92410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864" y="4296781"/>
            <a:ext cx="2564892" cy="4096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74804A-7BFD-4543-90E0-5A845E9839D0}" type="datetimeFigureOut">
              <a:rPr lang="ar-EG" smtClean="0"/>
              <a:t>24/10/1441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4804A-7BFD-4543-90E0-5A845E9839D0}" type="datetimeFigureOut">
              <a:rPr lang="ar-EG" smtClean="0"/>
              <a:t>24/10/1441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4804A-7BFD-4543-90E0-5A845E9839D0}" type="datetimeFigureOut">
              <a:rPr lang="ar-EG" smtClean="0"/>
              <a:t>24/10/1441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286803" y="0"/>
            <a:ext cx="7449249" cy="9906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31071"/>
            <a:ext cx="2759337" cy="905932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86822" y="-31070"/>
            <a:ext cx="2628900" cy="901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A74804A-7BFD-4543-90E0-5A845E9839D0}" type="datetimeFigureOut">
              <a:rPr lang="ar-EG" smtClean="0"/>
              <a:t>24/10/1441</a:t>
            </a:fld>
            <a:endParaRPr lang="ar-EG"/>
          </a:p>
        </p:txBody>
      </p:sp>
      <p:sp>
        <p:nvSpPr>
          <p:cNvPr id="7" name="Slide Number Placeholder 6"/>
          <p:cNvSpPr>
            <a:spLocks noGrp="1"/>
          </p:cNvSpPr>
          <p:nvPr>
            <p:ph type="sldNum" sz="quarter" idx="12"/>
          </p:nvPr>
        </p:nvSpPr>
        <p:spPr/>
        <p:txBody>
          <a:bodyPr/>
          <a:lstStyle/>
          <a:p>
            <a:fld id="{23D3CCDB-9420-4C00-A84C-476026656A39}" type="slidenum">
              <a:rPr lang="ar-EG" smtClean="0"/>
              <a:t>‹#›</a:t>
            </a:fld>
            <a:endParaRPr lang="ar-EG"/>
          </a:p>
        </p:txBody>
      </p:sp>
      <p:sp>
        <p:nvSpPr>
          <p:cNvPr id="58" name="Rectangle 57"/>
          <p:cNvSpPr/>
          <p:nvPr/>
        </p:nvSpPr>
        <p:spPr>
          <a:xfrm>
            <a:off x="679179" y="869387"/>
            <a:ext cx="2671693" cy="81588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9421" y="1237206"/>
            <a:ext cx="2317830" cy="7439949"/>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3488167" y="8794188"/>
            <a:ext cx="2628900" cy="118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481086" y="8269207"/>
            <a:ext cx="2620248" cy="527403"/>
          </a:xfrm>
        </p:spPr>
        <p:txBody>
          <a:bodyPr>
            <a:normAutofit/>
          </a:bodyPr>
          <a:lstStyle/>
          <a:p>
            <a:endParaRPr lang="ar-EG"/>
          </a:p>
        </p:txBody>
      </p:sp>
      <p:sp>
        <p:nvSpPr>
          <p:cNvPr id="2" name="Title 1"/>
          <p:cNvSpPr>
            <a:spLocks noGrp="1"/>
          </p:cNvSpPr>
          <p:nvPr>
            <p:ph type="title"/>
          </p:nvPr>
        </p:nvSpPr>
        <p:spPr>
          <a:xfrm>
            <a:off x="3554875" y="3838517"/>
            <a:ext cx="2478429" cy="211344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3552444" y="5975658"/>
            <a:ext cx="2474088" cy="21925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286803" y="0"/>
            <a:ext cx="7449249" cy="9906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3420932" y="-31071"/>
            <a:ext cx="2759337" cy="905932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486822" y="-31070"/>
            <a:ext cx="2628900" cy="901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79179" y="869387"/>
            <a:ext cx="2671693" cy="815886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488167" y="8794188"/>
            <a:ext cx="2628900" cy="118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0818" y="3843528"/>
            <a:ext cx="2475738" cy="211328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753907" y="1002148"/>
            <a:ext cx="2519717" cy="78983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550973" y="5970017"/>
            <a:ext cx="2475430" cy="219492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4804A-7BFD-4543-90E0-5A845E9839D0}" type="datetimeFigureOut">
              <a:rPr lang="ar-EG" smtClean="0"/>
              <a:t>24/10/1441</a:t>
            </a:fld>
            <a:endParaRPr lang="ar-EG"/>
          </a:p>
        </p:txBody>
      </p:sp>
      <p:sp>
        <p:nvSpPr>
          <p:cNvPr id="6" name="Footer Placeholder 5"/>
          <p:cNvSpPr>
            <a:spLocks noGrp="1"/>
          </p:cNvSpPr>
          <p:nvPr>
            <p:ph type="ftr" sz="quarter" idx="11"/>
          </p:nvPr>
        </p:nvSpPr>
        <p:spPr>
          <a:xfrm>
            <a:off x="3481086" y="8269207"/>
            <a:ext cx="2620248" cy="527403"/>
          </a:xfrm>
        </p:spPr>
        <p:txBody>
          <a:bodyPr>
            <a:normAutofit/>
          </a:bodyPr>
          <a:lstStyle/>
          <a:p>
            <a:endParaRPr lang="ar-EG"/>
          </a:p>
        </p:txBody>
      </p:sp>
      <p:sp>
        <p:nvSpPr>
          <p:cNvPr id="7" name="Slide Number Placeholder 6"/>
          <p:cNvSpPr>
            <a:spLocks noGrp="1"/>
          </p:cNvSpPr>
          <p:nvPr>
            <p:ph type="sldNum" sz="quarter" idx="12"/>
          </p:nvPr>
        </p:nvSpPr>
        <p:spPr/>
        <p:txBody>
          <a:bodyPr/>
          <a:lstStyle/>
          <a:p>
            <a:fld id="{23D3CCDB-9420-4C00-A84C-476026656A39}"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228600" y="0"/>
            <a:ext cx="7449249" cy="9906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342900" y="481704"/>
            <a:ext cx="6172200" cy="893482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420932" y="-31071"/>
            <a:ext cx="2759337" cy="1010019"/>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486822" y="-31070"/>
            <a:ext cx="2628900" cy="901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82618" y="1484404"/>
            <a:ext cx="5268558" cy="1651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82619" y="3356387"/>
            <a:ext cx="5082988" cy="50685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498041" y="324267"/>
            <a:ext cx="1600200" cy="527403"/>
          </a:xfrm>
          <a:prstGeom prst="rect">
            <a:avLst/>
          </a:prstGeom>
        </p:spPr>
        <p:txBody>
          <a:bodyPr vert="horz" lIns="91440" tIns="45720" rIns="91440" bIns="45720" rtlCol="0" anchor="ctr"/>
          <a:lstStyle>
            <a:lvl1pPr algn="r">
              <a:defRPr sz="1200">
                <a:solidFill>
                  <a:srgbClr val="FEFEFE"/>
                </a:solidFill>
              </a:defRPr>
            </a:lvl1pPr>
          </a:lstStyle>
          <a:p>
            <a:fld id="{5A74804A-7BFD-4543-90E0-5A845E9839D0}" type="datetimeFigureOut">
              <a:rPr lang="ar-EG" smtClean="0"/>
              <a:t>24/10/1441</a:t>
            </a:fld>
            <a:endParaRPr lang="ar-EG"/>
          </a:p>
        </p:txBody>
      </p:sp>
      <p:sp>
        <p:nvSpPr>
          <p:cNvPr id="5" name="Footer Placeholder 4"/>
          <p:cNvSpPr>
            <a:spLocks noGrp="1"/>
          </p:cNvSpPr>
          <p:nvPr>
            <p:ph type="ftr" sz="quarter" idx="3"/>
          </p:nvPr>
        </p:nvSpPr>
        <p:spPr>
          <a:xfrm>
            <a:off x="3481086" y="8453121"/>
            <a:ext cx="2626614" cy="527403"/>
          </a:xfrm>
          <a:prstGeom prst="rect">
            <a:avLst/>
          </a:prstGeom>
        </p:spPr>
        <p:txBody>
          <a:bodyPr vert="horz" lIns="91440" tIns="45720" rIns="91440" bIns="45720" rtlCol="0" anchor="ctr"/>
          <a:lstStyle>
            <a:lvl1pPr algn="r">
              <a:defRPr sz="1200">
                <a:solidFill>
                  <a:schemeClr val="accent1"/>
                </a:solidFill>
              </a:defRPr>
            </a:lvl1pPr>
          </a:lstStyle>
          <a:p>
            <a:endParaRPr lang="ar-EG"/>
          </a:p>
        </p:txBody>
      </p:sp>
      <p:sp>
        <p:nvSpPr>
          <p:cNvPr id="6" name="Slide Number Placeholder 5"/>
          <p:cNvSpPr>
            <a:spLocks noGrp="1"/>
          </p:cNvSpPr>
          <p:nvPr>
            <p:ph type="sldNum" sz="quarter" idx="4"/>
          </p:nvPr>
        </p:nvSpPr>
        <p:spPr>
          <a:xfrm>
            <a:off x="3486822" y="324265"/>
            <a:ext cx="999117" cy="527403"/>
          </a:xfrm>
          <a:prstGeom prst="rect">
            <a:avLst/>
          </a:prstGeom>
        </p:spPr>
        <p:txBody>
          <a:bodyPr vert="horz" lIns="91440" tIns="45720" rIns="91440" bIns="45720" rtlCol="0" anchor="ctr"/>
          <a:lstStyle>
            <a:lvl1pPr algn="l">
              <a:defRPr sz="1200">
                <a:solidFill>
                  <a:srgbClr val="FEFEFE"/>
                </a:solidFill>
              </a:defRPr>
            </a:lvl1pPr>
          </a:lstStyle>
          <a:p>
            <a:fld id="{23D3CCDB-9420-4C00-A84C-476026656A39}"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https://scontent-cai1-1.xx.fbcdn.net/v/t1.0-9/45331766_1037300459764751_8853210374938296320_o.jpg?_nc_cat=110&amp;_nc_ht=scontent-cai1-1.xx&amp;oh=80ff353eb616436d6684260a393dc2d1&amp;oe=5C460F1B" TargetMode="External"/><Relationship Id="rId9" Type="http://schemas.openxmlformats.org/officeDocument/2006/relationships/image" Target="https://scontent-cai1-1.xx.fbcdn.net/v/t1.0-9/45015605_1711305318978233_8304379701300822016_n.jpg?_nc_cat=107&amp;_nc_ht=scontent-cai1-1.xx&amp;oh=c27675cfc4f2b5b4626e2d3c95e5f0a8&amp;oe=5C7550F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png"/><Relationship Id="rId7" Type="http://schemas.openxmlformats.org/officeDocument/2006/relationships/image" Target="../media/image4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g"/></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440832"/>
            <a:ext cx="2736304" cy="3416320"/>
          </a:xfrm>
          <a:prstGeom prst="rect">
            <a:avLst/>
          </a:prstGeom>
          <a:noFill/>
        </p:spPr>
        <p:txBody>
          <a:bodyPr wrap="square" rtlCol="1">
            <a:spAutoFit/>
          </a:bodyPr>
          <a:lstStyle/>
          <a:p>
            <a:pPr algn="ctr">
              <a:lnSpc>
                <a:spcPct val="200000"/>
              </a:lnSpc>
            </a:pPr>
            <a:r>
              <a:rPr lang="ar-EG" sz="3600" dirty="0" smtClean="0">
                <a:cs typeface="Sultan bold" pitchFamily="2" charset="-78"/>
              </a:rPr>
              <a:t>البيانات المتغيرة عن شهر مايو </a:t>
            </a:r>
          </a:p>
          <a:p>
            <a:pPr algn="ctr">
              <a:lnSpc>
                <a:spcPct val="200000"/>
              </a:lnSpc>
            </a:pPr>
            <a:r>
              <a:rPr lang="ar-EG" sz="3600" dirty="0" smtClean="0">
                <a:cs typeface="Sultan bold" pitchFamily="2" charset="-78"/>
              </a:rPr>
              <a:t>2020</a:t>
            </a:r>
            <a:endParaRPr lang="ar-EG" sz="3600" dirty="0">
              <a:cs typeface="Sultan bold"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6718" y="200472"/>
            <a:ext cx="2240868" cy="15121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p:cNvSpPr txBox="1"/>
          <p:nvPr/>
        </p:nvSpPr>
        <p:spPr>
          <a:xfrm>
            <a:off x="3573016" y="2072680"/>
            <a:ext cx="2448272" cy="646331"/>
          </a:xfrm>
          <a:prstGeom prst="rect">
            <a:avLst/>
          </a:prstGeom>
          <a:noFill/>
        </p:spPr>
        <p:txBody>
          <a:bodyPr wrap="square" rtlCol="1">
            <a:spAutoFit/>
          </a:bodyPr>
          <a:lstStyle/>
          <a:p>
            <a:pPr algn="ctr"/>
            <a:r>
              <a:rPr lang="ar-EG" sz="3600" dirty="0">
                <a:solidFill>
                  <a:srgbClr val="FFC000"/>
                </a:solidFill>
                <a:cs typeface="Sultan bold" pitchFamily="2" charset="-78"/>
              </a:rPr>
              <a:t>محافظة دمياط</a:t>
            </a:r>
          </a:p>
        </p:txBody>
      </p:sp>
    </p:spTree>
    <p:extLst>
      <p:ext uri="{BB962C8B-B14F-4D97-AF65-F5344CB8AC3E}">
        <p14:creationId xmlns:p14="http://schemas.microsoft.com/office/powerpoint/2010/main" val="89958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dirty="0" smtClean="0">
                <a:cs typeface="Sultan bold" pitchFamily="2" charset="-78"/>
              </a:rPr>
              <a:t>الك</a:t>
            </a:r>
            <a:r>
              <a:rPr lang="ar-EG" sz="2800" u="sng" dirty="0" smtClean="0">
                <a:cs typeface="Sultan bold" pitchFamily="2" charset="-78"/>
              </a:rPr>
              <a:t>هرباء :</a:t>
            </a:r>
            <a:endParaRPr lang="ar-EG" sz="2800" u="sng"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82898400"/>
              </p:ext>
            </p:extLst>
          </p:nvPr>
        </p:nvGraphicFramePr>
        <p:xfrm>
          <a:off x="548680" y="2209369"/>
          <a:ext cx="5814216" cy="6992103"/>
        </p:xfrm>
        <a:graphic>
          <a:graphicData uri="http://schemas.openxmlformats.org/drawingml/2006/table">
            <a:tbl>
              <a:tblPr rtl="1" firstRow="1" firstCol="1" bandRow="1">
                <a:tableStyleId>{5C22544A-7EE6-4342-B048-85BDC9FD1C3A}</a:tableStyleId>
              </a:tblPr>
              <a:tblGrid>
                <a:gridCol w="1000818"/>
                <a:gridCol w="3729556"/>
                <a:gridCol w="1083842"/>
              </a:tblGrid>
              <a:tr h="432048">
                <a:tc>
                  <a:txBody>
                    <a:bodyPr/>
                    <a:lstStyle/>
                    <a:p>
                      <a:pPr marL="0" algn="ctr" defTabSz="914400" rtl="1" eaLnBrk="1" latinLnBrk="0" hangingPunct="1">
                        <a:lnSpc>
                          <a:spcPct val="115000"/>
                        </a:lnSpc>
                        <a:spcAft>
                          <a:spcPts val="0"/>
                        </a:spcAft>
                      </a:pPr>
                      <a:r>
                        <a:rPr lang="ar-EG" sz="1400" b="0" kern="1200" dirty="0" smtClean="0">
                          <a:solidFill>
                            <a:schemeClr val="dk1"/>
                          </a:solidFill>
                          <a:effectLst/>
                          <a:latin typeface="+mn-lt"/>
                          <a:ea typeface="+mn-ea"/>
                          <a:cs typeface="Sultan bold" pitchFamily="2" charset="-78"/>
                        </a:rPr>
                        <a:t>الهندسة </a:t>
                      </a:r>
                      <a:endParaRPr lang="en-US" sz="1400" b="0" kern="1200" dirty="0">
                        <a:solidFill>
                          <a:schemeClr val="dk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0"/>
                        </a:spcAft>
                      </a:pPr>
                      <a:r>
                        <a:rPr lang="ar-EG" sz="1400" b="0" kern="1200" dirty="0" smtClean="0">
                          <a:solidFill>
                            <a:schemeClr val="dk1"/>
                          </a:solidFill>
                          <a:effectLst/>
                          <a:latin typeface="+mn-lt"/>
                          <a:ea typeface="+mn-ea"/>
                          <a:cs typeface="Sultan bold" pitchFamily="2" charset="-78"/>
                        </a:rPr>
                        <a:t>اسم العملية </a:t>
                      </a:r>
                      <a:endParaRPr lang="en-US" sz="1400" b="0" kern="1200" dirty="0">
                        <a:solidFill>
                          <a:schemeClr val="dk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0"/>
                        </a:spcAft>
                      </a:pPr>
                      <a:r>
                        <a:rPr lang="ar-EG" sz="1400" b="0" kern="1200" dirty="0" smtClean="0">
                          <a:solidFill>
                            <a:schemeClr val="dk1"/>
                          </a:solidFill>
                          <a:effectLst/>
                          <a:latin typeface="+mn-lt"/>
                          <a:ea typeface="+mn-ea"/>
                          <a:cs typeface="Sultan bold" pitchFamily="2" charset="-78"/>
                        </a:rPr>
                        <a:t>التكلفة </a:t>
                      </a:r>
                      <a:endParaRPr lang="en-US" sz="1400" b="0" kern="1200" dirty="0">
                        <a:solidFill>
                          <a:schemeClr val="dk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61535">
                <a:tc>
                  <a:txBody>
                    <a:bodyPr/>
                    <a:lstStyle/>
                    <a:p>
                      <a:pPr marL="0" algn="ctr" defTabSz="914400" rtl="1" eaLnBrk="1" latinLnBrk="0" hangingPunct="1">
                        <a:lnSpc>
                          <a:spcPct val="115000"/>
                        </a:lnSpc>
                        <a:spcAft>
                          <a:spcPts val="0"/>
                        </a:spcAft>
                      </a:pPr>
                      <a:r>
                        <a:rPr lang="ar-SA" sz="1200" b="0" kern="1200" dirty="0">
                          <a:solidFill>
                            <a:schemeClr val="dk1"/>
                          </a:solidFill>
                          <a:effectLst/>
                          <a:latin typeface="+mn-lt"/>
                          <a:ea typeface="+mn-ea"/>
                          <a:cs typeface="Sultan Medium" pitchFamily="2" charset="-78"/>
                        </a:rPr>
                        <a:t>الروضة</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احلال وتجديد شبكة الجهد المنخفض </a:t>
                      </a:r>
                      <a:r>
                        <a:rPr lang="ar-EG" sz="1200" b="0" kern="1200" baseline="0" dirty="0" smtClean="0">
                          <a:solidFill>
                            <a:schemeClr val="dk1"/>
                          </a:solidFill>
                          <a:effectLst/>
                          <a:latin typeface="+mn-lt"/>
                          <a:ea typeface="+mn-ea"/>
                          <a:cs typeface="Sultan Medium" pitchFamily="2" charset="-78"/>
                        </a:rPr>
                        <a:t> لمحول العيادة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318458.25</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الزرقا</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احلال وتجديد كابلات زيتي وكابلات احمر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2201439.84</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الزرقا</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احلال  وتجديد كابل ربط بين محول المياسرة 5 حتي محول </a:t>
                      </a:r>
                      <a:br>
                        <a:rPr lang="ar-EG" sz="1200" b="0" kern="1200" dirty="0" smtClean="0">
                          <a:solidFill>
                            <a:schemeClr val="dk1"/>
                          </a:solidFill>
                          <a:effectLst/>
                          <a:latin typeface="+mn-lt"/>
                          <a:ea typeface="+mn-ea"/>
                          <a:cs typeface="Sultan Medium" pitchFamily="2" charset="-78"/>
                        </a:rPr>
                      </a:br>
                      <a:r>
                        <a:rPr lang="ar-EG" sz="1200" b="0" kern="1200" dirty="0" smtClean="0">
                          <a:solidFill>
                            <a:schemeClr val="dk1"/>
                          </a:solidFill>
                          <a:effectLst/>
                          <a:latin typeface="+mn-lt"/>
                          <a:ea typeface="+mn-ea"/>
                          <a:cs typeface="Sultan Medium" pitchFamily="2" charset="-78"/>
                        </a:rPr>
                        <a:t>المياسرة 6</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213090.80</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الزرقا</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احلال وتجديد كابلات حمراء خروج لوحة توزيع الزرقا</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415220.04</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دمياط</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سلاسل رفع قدرات</a:t>
                      </a:r>
                      <a:r>
                        <a:rPr lang="ar-EG" sz="1200" b="0" kern="1200" baseline="0" dirty="0" smtClean="0">
                          <a:solidFill>
                            <a:schemeClr val="dk1"/>
                          </a:solidFill>
                          <a:effectLst/>
                          <a:latin typeface="+mn-lt"/>
                          <a:ea typeface="+mn-ea"/>
                          <a:cs typeface="Sultan Medium" pitchFamily="2" charset="-78"/>
                        </a:rPr>
                        <a:t> محولطلعت حرب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smtClean="0">
                          <a:solidFill>
                            <a:schemeClr val="dk1"/>
                          </a:solidFill>
                          <a:effectLst/>
                          <a:latin typeface="+mn-lt"/>
                          <a:ea typeface="+mn-ea"/>
                          <a:cs typeface="Sultan Medium" pitchFamily="2" charset="-78"/>
                        </a:rPr>
                        <a:t>423492.33</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دمياط</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تغيير</a:t>
                      </a:r>
                      <a:r>
                        <a:rPr lang="ar-EG" sz="1200" b="0" kern="1200" baseline="0" dirty="0" smtClean="0">
                          <a:solidFill>
                            <a:schemeClr val="dk1"/>
                          </a:solidFill>
                          <a:effectLst/>
                          <a:latin typeface="+mn-lt"/>
                          <a:ea typeface="+mn-ea"/>
                          <a:cs typeface="Sultan Medium" pitchFamily="2" charset="-78"/>
                        </a:rPr>
                        <a:t> الوصله بين محول امام الصنايع حتي حجرة الغزاوي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455349.43</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دمياط</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احلال</a:t>
                      </a:r>
                      <a:r>
                        <a:rPr lang="ar-EG" sz="1200" b="0" kern="1200" baseline="0" dirty="0" smtClean="0">
                          <a:solidFill>
                            <a:schemeClr val="dk1"/>
                          </a:solidFill>
                          <a:effectLst/>
                          <a:latin typeface="+mn-lt"/>
                          <a:ea typeface="+mn-ea"/>
                          <a:cs typeface="Sultan Medium" pitchFamily="2" charset="-78"/>
                        </a:rPr>
                        <a:t> وتجديد فوارغ اكشاك متهالكة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376544.57</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عزبة البرح</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تغيير كابلات متوسط علي عمق اكثر من 2 متر لدائرة عزبة البرج 3- مرحلة ثالثة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3379085.01</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عزبة البرج</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EG" sz="1200" b="0" kern="1200" dirty="0" smtClean="0">
                          <a:solidFill>
                            <a:schemeClr val="dk1"/>
                          </a:solidFill>
                          <a:effectLst/>
                          <a:latin typeface="+mn-lt"/>
                          <a:ea typeface="+mn-ea"/>
                          <a:cs typeface="Sultan Medium" pitchFamily="2" charset="-78"/>
                        </a:rPr>
                        <a:t>تغيير كابلات متوسط علي عمق اكثر من 2 متر لدائرة عزبة البرج 4- مرحلة ثالثة </a:t>
                      </a:r>
                      <a:endParaRPr lang="en-US" sz="1200" b="0" kern="1200" dirty="0" smtClean="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3359351.10</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1535">
                <a:tc>
                  <a:txBody>
                    <a:bodyPr/>
                    <a:lstStyle/>
                    <a:p>
                      <a:pPr algn="ctr"/>
                      <a:r>
                        <a:rPr lang="ar-EG" sz="1200" b="0" kern="1200" dirty="0" smtClean="0">
                          <a:solidFill>
                            <a:schemeClr val="dk1"/>
                          </a:solidFill>
                          <a:effectLst/>
                          <a:latin typeface="+mn-lt"/>
                          <a:ea typeface="+mn-ea"/>
                          <a:cs typeface="Sultan Medium" pitchFamily="2" charset="-78"/>
                        </a:rPr>
                        <a:t>عزبة البرج</a:t>
                      </a:r>
                      <a:endParaRPr lang="ar-EG"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تغيير كابلات متوسط علي عمق اكثر من 2 متر لدائرة عزبة البرج 3 – مرحلة ثانية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1237140.39</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1535">
                <a:tc>
                  <a:txBody>
                    <a:bodyPr/>
                    <a:lstStyle/>
                    <a:p>
                      <a:pPr marL="0" algn="ctr" defTabSz="914400" rtl="1" eaLnBrk="1" latinLnBrk="0" hangingPunct="1"/>
                      <a:r>
                        <a:rPr lang="ar-EG" sz="1200" b="0" kern="1200" dirty="0" smtClean="0">
                          <a:solidFill>
                            <a:schemeClr val="dk1"/>
                          </a:solidFill>
                          <a:effectLst/>
                          <a:latin typeface="+mn-lt"/>
                          <a:ea typeface="+mn-ea"/>
                          <a:cs typeface="Sultan Medium" pitchFamily="2" charset="-78"/>
                        </a:rPr>
                        <a:t>عزبة البرج</a:t>
                      </a:r>
                      <a:endParaRPr lang="ar-EG"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تغيير كابلات جهد متوسط علي عمق اكثر من 2 متر لدائرة عزبة البرج 4 مرحلة ثانية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1237138.65</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فارسكور</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احلال وتجديد  شبكة الجد المنخفض لمحول</a:t>
                      </a:r>
                      <a:r>
                        <a:rPr lang="ar-EG" sz="1200" b="0" kern="1200" baseline="0" dirty="0" smtClean="0">
                          <a:solidFill>
                            <a:schemeClr val="dk1"/>
                          </a:solidFill>
                          <a:effectLst/>
                          <a:latin typeface="+mn-lt"/>
                          <a:ea typeface="+mn-ea"/>
                          <a:cs typeface="Sultan Medium" pitchFamily="2" charset="-78"/>
                        </a:rPr>
                        <a:t> المستشفي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45061.92</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فارسكور</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EG" sz="1200" b="0" kern="1200" dirty="0" smtClean="0">
                          <a:solidFill>
                            <a:schemeClr val="dk1"/>
                          </a:solidFill>
                          <a:effectLst/>
                          <a:latin typeface="+mn-lt"/>
                          <a:ea typeface="+mn-ea"/>
                          <a:cs typeface="Sultan Medium" pitchFamily="2" charset="-78"/>
                        </a:rPr>
                        <a:t>احلال وتجديد  شبكة الجد المنخفض لمحول</a:t>
                      </a:r>
                      <a:r>
                        <a:rPr lang="ar-EG" sz="1200" b="0" kern="1200" baseline="0" dirty="0" smtClean="0">
                          <a:solidFill>
                            <a:schemeClr val="dk1"/>
                          </a:solidFill>
                          <a:effectLst/>
                          <a:latin typeface="+mn-lt"/>
                          <a:ea typeface="+mn-ea"/>
                          <a:cs typeface="Sultan Medium" pitchFamily="2" charset="-78"/>
                        </a:rPr>
                        <a:t> الجامع </a:t>
                      </a:r>
                      <a:endParaRPr lang="en-US" sz="1200" b="0" kern="1200" dirty="0" smtClean="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34893.82</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1535">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فارسكور</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EG" sz="1200" b="0" kern="1200" dirty="0" smtClean="0">
                          <a:solidFill>
                            <a:schemeClr val="dk1"/>
                          </a:solidFill>
                          <a:effectLst/>
                          <a:latin typeface="+mn-lt"/>
                          <a:ea typeface="+mn-ea"/>
                          <a:cs typeface="Sultan Medium" pitchFamily="2" charset="-78"/>
                        </a:rPr>
                        <a:t>احلال وتجديد  شبكة الجد المنخفض لمحول</a:t>
                      </a:r>
                      <a:r>
                        <a:rPr lang="ar-EG" sz="1200" b="0" kern="1200" baseline="0" dirty="0" smtClean="0">
                          <a:solidFill>
                            <a:schemeClr val="dk1"/>
                          </a:solidFill>
                          <a:effectLst/>
                          <a:latin typeface="+mn-lt"/>
                          <a:ea typeface="+mn-ea"/>
                          <a:cs typeface="Sultan Medium" pitchFamily="2" charset="-78"/>
                        </a:rPr>
                        <a:t> المشمش</a:t>
                      </a:r>
                      <a:endParaRPr lang="en-US" sz="1200" b="0" kern="1200" dirty="0" smtClean="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75126.05</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26191">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فارسكور</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احلال وتجديد  شبكة الجد المنخفض لمحول</a:t>
                      </a:r>
                      <a:r>
                        <a:rPr lang="ar-EG" sz="1200" b="0" kern="1200" baseline="0" dirty="0" smtClean="0">
                          <a:solidFill>
                            <a:schemeClr val="dk1"/>
                          </a:solidFill>
                          <a:effectLst/>
                          <a:latin typeface="+mn-lt"/>
                          <a:ea typeface="+mn-ea"/>
                          <a:cs typeface="Sultan Medium" pitchFamily="2" charset="-78"/>
                        </a:rPr>
                        <a:t> المطحن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80994.32</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6191">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فارسكور</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EG" sz="1200" b="0" kern="1200" dirty="0" smtClean="0">
                          <a:solidFill>
                            <a:schemeClr val="dk1"/>
                          </a:solidFill>
                          <a:effectLst/>
                          <a:latin typeface="+mn-lt"/>
                          <a:ea typeface="+mn-ea"/>
                          <a:cs typeface="Sultan Medium" pitchFamily="2" charset="-78"/>
                        </a:rPr>
                        <a:t>احلال وتجديد  شبكة الجد المنخفض لمحول</a:t>
                      </a:r>
                      <a:r>
                        <a:rPr lang="ar-EG" sz="1200" b="0" kern="1200" baseline="0" dirty="0" smtClean="0">
                          <a:solidFill>
                            <a:schemeClr val="dk1"/>
                          </a:solidFill>
                          <a:effectLst/>
                          <a:latin typeface="+mn-lt"/>
                          <a:ea typeface="+mn-ea"/>
                          <a:cs typeface="Sultan Medium" pitchFamily="2" charset="-78"/>
                        </a:rPr>
                        <a:t> الكوبري</a:t>
                      </a:r>
                      <a:endParaRPr lang="en-US" sz="1200" b="0" kern="1200" dirty="0" smtClean="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102549.67</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26191">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فارسكور</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EG" sz="1200" b="0" kern="1200" dirty="0" smtClean="0">
                          <a:solidFill>
                            <a:schemeClr val="dk1"/>
                          </a:solidFill>
                          <a:effectLst/>
                          <a:latin typeface="+mn-lt"/>
                          <a:ea typeface="+mn-ea"/>
                          <a:cs typeface="Sultan Medium" pitchFamily="2" charset="-78"/>
                        </a:rPr>
                        <a:t>احلال وتجديد  شبكة الجد المنخفض لمحول</a:t>
                      </a:r>
                      <a:r>
                        <a:rPr lang="ar-EG" sz="1200" b="0" kern="1200" baseline="0" dirty="0" smtClean="0">
                          <a:solidFill>
                            <a:schemeClr val="dk1"/>
                          </a:solidFill>
                          <a:effectLst/>
                          <a:latin typeface="+mn-lt"/>
                          <a:ea typeface="+mn-ea"/>
                          <a:cs typeface="Sultan Medium" pitchFamily="2" charset="-78"/>
                        </a:rPr>
                        <a:t> الجبانة </a:t>
                      </a:r>
                      <a:endParaRPr lang="en-US" sz="1200" b="0" kern="1200" dirty="0" smtClean="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90166.38</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6191">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فارسكور</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تغيير الكابل بين البرج ومحول الترعة بكفر العرب</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49285.94</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26191">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كفر</a:t>
                      </a:r>
                      <a:r>
                        <a:rPr lang="ar-EG" sz="1200" b="0" kern="1200" baseline="0" dirty="0" smtClean="0">
                          <a:solidFill>
                            <a:schemeClr val="dk1"/>
                          </a:solidFill>
                          <a:effectLst/>
                          <a:latin typeface="+mn-lt"/>
                          <a:ea typeface="+mn-ea"/>
                          <a:cs typeface="Sultan Medium" pitchFamily="2" charset="-78"/>
                        </a:rPr>
                        <a:t> سعد</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انشاء نقطة تحسين جهد علي محول الوحدة وحمدان بالوسطاني</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546449.68</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6191">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كفر سعد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ربط بين</a:t>
                      </a:r>
                      <a:r>
                        <a:rPr lang="ar-EG" sz="1200" b="0" kern="1200" baseline="0" dirty="0" smtClean="0">
                          <a:solidFill>
                            <a:schemeClr val="dk1"/>
                          </a:solidFill>
                          <a:effectLst/>
                          <a:latin typeface="+mn-lt"/>
                          <a:ea typeface="+mn-ea"/>
                          <a:cs typeface="Sultan Medium" pitchFamily="2" charset="-78"/>
                        </a:rPr>
                        <a:t> محول السوق 1 ورافع الصرف الصحي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165262.74</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26191">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كفر سعد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احلال وتجديد تفريعة الاقطاعيات علي خط كفر شحاته</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200" b="0" kern="1200" dirty="0" smtClean="0">
                          <a:solidFill>
                            <a:schemeClr val="dk1"/>
                          </a:solidFill>
                          <a:effectLst/>
                          <a:latin typeface="+mn-lt"/>
                          <a:ea typeface="+mn-ea"/>
                          <a:cs typeface="Sultan Medium" pitchFamily="2" charset="-78"/>
                        </a:rPr>
                        <a:t>264541.94</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6191">
                <a:tc>
                  <a:txBody>
                    <a:bodyPr/>
                    <a:lstStyle/>
                    <a:p>
                      <a:pPr marL="0" algn="ctr" defTabSz="914400" rtl="1" eaLnBrk="1" latinLnBrk="0" hangingPunct="1"/>
                      <a:r>
                        <a:rPr lang="ar-EG" sz="1200" b="0" kern="1200" dirty="0" smtClean="0">
                          <a:solidFill>
                            <a:schemeClr val="dk1"/>
                          </a:solidFill>
                          <a:effectLst/>
                          <a:latin typeface="+mn-lt"/>
                          <a:ea typeface="+mn-ea"/>
                          <a:cs typeface="Sultan Medium" pitchFamily="2" charset="-78"/>
                        </a:rPr>
                        <a:t>كفر سعد</a:t>
                      </a:r>
                      <a:endParaRPr lang="ar-EG"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احلال وتجديد شبكة الجهد المنخفض لمحول المقابر الجديد بكفر سعد البلد </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155921.26</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26191">
                <a:tc>
                  <a:txBody>
                    <a:bodyPr/>
                    <a:lstStyle/>
                    <a:p>
                      <a:pPr marL="0" algn="ctr" defTabSz="914400" rtl="1" eaLnBrk="1" latinLnBrk="0" hangingPunct="1"/>
                      <a:r>
                        <a:rPr lang="ar-EG" sz="1200" b="0" kern="1200" dirty="0" smtClean="0">
                          <a:solidFill>
                            <a:schemeClr val="dk1"/>
                          </a:solidFill>
                          <a:effectLst/>
                          <a:latin typeface="+mn-lt"/>
                          <a:ea typeface="+mn-ea"/>
                          <a:cs typeface="Sultan Medium" pitchFamily="2" charset="-78"/>
                        </a:rPr>
                        <a:t>كفر سعد</a:t>
                      </a:r>
                      <a:endParaRPr lang="ar-EG"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احلال وتجديد شبكة الجهد المنخفض لمحول النجار بكفر شحاته</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Medium" pitchFamily="2" charset="-78"/>
                        </a:rPr>
                        <a:t>82333.70</a:t>
                      </a:r>
                      <a:endParaRPr lang="en-US" sz="12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3551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727852" y="416496"/>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30386" y="798444"/>
            <a:ext cx="2850029" cy="523220"/>
          </a:xfrm>
          <a:prstGeom prst="rect">
            <a:avLst/>
          </a:prstGeom>
        </p:spPr>
        <p:txBody>
          <a:bodyPr wrap="square">
            <a:spAutoFit/>
          </a:bodyPr>
          <a:lstStyle/>
          <a:p>
            <a:r>
              <a:rPr lang="ar-EG" sz="2800" u="sng" dirty="0" smtClean="0">
                <a:cs typeface="Sultan bold" pitchFamily="2" charset="-78"/>
              </a:rPr>
              <a:t>تابع الكهرباء :</a:t>
            </a:r>
            <a:endParaRPr lang="ar-EG" sz="2800" u="sng"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77735033"/>
              </p:ext>
            </p:extLst>
          </p:nvPr>
        </p:nvGraphicFramePr>
        <p:xfrm>
          <a:off x="548680" y="2216696"/>
          <a:ext cx="5837476" cy="6768754"/>
        </p:xfrm>
        <a:graphic>
          <a:graphicData uri="http://schemas.openxmlformats.org/drawingml/2006/table">
            <a:tbl>
              <a:tblPr rtl="1" firstRow="1" firstCol="1" bandRow="1">
                <a:tableStyleId>{5C22544A-7EE6-4342-B048-85BDC9FD1C3A}</a:tableStyleId>
              </a:tblPr>
              <a:tblGrid>
                <a:gridCol w="1156148"/>
                <a:gridCol w="3751780"/>
                <a:gridCol w="929548"/>
              </a:tblGrid>
              <a:tr h="258953">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bold" pitchFamily="2" charset="-78"/>
                        </a:rPr>
                        <a:t>الهندسة </a:t>
                      </a:r>
                      <a:endParaRPr lang="en-US" sz="1200" b="0" kern="1200" dirty="0">
                        <a:solidFill>
                          <a:schemeClr val="dk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bold" pitchFamily="2" charset="-78"/>
                        </a:rPr>
                        <a:t>اسم العملية </a:t>
                      </a:r>
                      <a:endParaRPr lang="en-US" sz="1200" b="0" kern="1200" dirty="0">
                        <a:solidFill>
                          <a:schemeClr val="dk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0"/>
                        </a:spcAft>
                      </a:pPr>
                      <a:r>
                        <a:rPr lang="ar-EG" sz="1200" b="0" kern="1200" dirty="0" smtClean="0">
                          <a:solidFill>
                            <a:schemeClr val="dk1"/>
                          </a:solidFill>
                          <a:effectLst/>
                          <a:latin typeface="+mn-lt"/>
                          <a:ea typeface="+mn-ea"/>
                          <a:cs typeface="Sultan bold" pitchFamily="2" charset="-78"/>
                        </a:rPr>
                        <a:t>التكلفة </a:t>
                      </a:r>
                      <a:endParaRPr lang="en-US" sz="1200" b="0" kern="1200" dirty="0">
                        <a:solidFill>
                          <a:schemeClr val="dk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76860">
                <a:tc>
                  <a:txBody>
                    <a:bodyPr/>
                    <a:lstStyle/>
                    <a:p>
                      <a:pPr marL="0" algn="ctr" defTabSz="914400" rtl="1" eaLnBrk="1" latinLnBrk="0" hangingPunct="1"/>
                      <a:r>
                        <a:rPr lang="ar-EG" sz="1100" b="0" kern="1200" dirty="0" smtClean="0">
                          <a:solidFill>
                            <a:schemeClr val="dk1"/>
                          </a:solidFill>
                          <a:effectLst/>
                          <a:latin typeface="+mn-lt"/>
                          <a:ea typeface="+mn-ea"/>
                          <a:cs typeface="Sultan Medium" pitchFamily="2" charset="-78"/>
                        </a:rPr>
                        <a:t>كفر البطيخ</a:t>
                      </a:r>
                      <a:endParaRPr lang="ar-EG"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تكبير مقاطع</a:t>
                      </a:r>
                      <a:r>
                        <a:rPr lang="ar-EG" sz="1100" b="0" kern="1200" baseline="0" dirty="0" smtClean="0">
                          <a:solidFill>
                            <a:schemeClr val="dk1"/>
                          </a:solidFill>
                          <a:effectLst/>
                          <a:latin typeface="+mn-lt"/>
                          <a:ea typeface="+mn-ea"/>
                          <a:cs typeface="Sultan Medium" pitchFamily="2" charset="-78"/>
                        </a:rPr>
                        <a:t> كابلات خروج لوحة كفر البطيخ</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887627.58</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6860">
                <a:tc>
                  <a:txBody>
                    <a:bodyPr/>
                    <a:lstStyle/>
                    <a:p>
                      <a:pPr marL="0" algn="ctr" defTabSz="914400" rtl="1" eaLnBrk="1" latinLnBrk="0" hangingPunct="1"/>
                      <a:r>
                        <a:rPr lang="ar-EG" sz="1100" b="0" kern="1200" dirty="0" smtClean="0">
                          <a:solidFill>
                            <a:schemeClr val="dk1"/>
                          </a:solidFill>
                          <a:effectLst/>
                          <a:latin typeface="+mn-lt"/>
                          <a:ea typeface="+mn-ea"/>
                          <a:cs typeface="Sultan Medium" pitchFamily="2" charset="-78"/>
                        </a:rPr>
                        <a:t>كفر البطيخ </a:t>
                      </a:r>
                      <a:endParaRPr lang="ar-EG"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تغيير فارغة اكشاك محولات (محول قوات الامن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123029.89</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76860">
                <a:tc>
                  <a:txBody>
                    <a:bodyPr/>
                    <a:lstStyle/>
                    <a:p>
                      <a:pPr marL="0" algn="ctr" defTabSz="914400" rtl="1" eaLnBrk="1" latinLnBrk="0" hangingPunct="1"/>
                      <a:r>
                        <a:rPr lang="ar-EG" sz="1100" b="0" kern="1200" dirty="0" smtClean="0">
                          <a:solidFill>
                            <a:schemeClr val="dk1"/>
                          </a:solidFill>
                          <a:effectLst/>
                          <a:latin typeface="+mn-lt"/>
                          <a:ea typeface="+mn-ea"/>
                          <a:cs typeface="Sultan Medium" pitchFamily="2" charset="-78"/>
                        </a:rPr>
                        <a:t>كفر البطيخ</a:t>
                      </a:r>
                      <a:endParaRPr lang="ar-EG"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خط المطار بمنطقة الرياض – مرحلة اولي</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240766.92</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6860">
                <a:tc>
                  <a:txBody>
                    <a:bodyPr/>
                    <a:lstStyle/>
                    <a:p>
                      <a:pPr marL="0" algn="ctr" defTabSz="914400" rtl="1" eaLnBrk="1" latinLnBrk="0" hangingPunct="1"/>
                      <a:r>
                        <a:rPr lang="ar-EG" sz="1100" b="0" kern="1200" dirty="0" smtClean="0">
                          <a:solidFill>
                            <a:schemeClr val="dk1"/>
                          </a:solidFill>
                          <a:effectLst/>
                          <a:latin typeface="+mn-lt"/>
                          <a:ea typeface="+mn-ea"/>
                          <a:cs typeface="Sultan Medium" pitchFamily="2" charset="-78"/>
                        </a:rPr>
                        <a:t>كفر البطيخ </a:t>
                      </a:r>
                      <a:endParaRPr lang="ar-EG"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سلسلة رفع محول المفارق</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368496.67</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76860">
                <a:tc>
                  <a:txBody>
                    <a:bodyPr/>
                    <a:lstStyle/>
                    <a:p>
                      <a:pPr marL="0" algn="ctr" defTabSz="914400" rtl="1" eaLnBrk="1" latinLnBrk="0" hangingPunct="1"/>
                      <a:r>
                        <a:rPr lang="ar-EG" sz="1100" b="0" kern="1200" dirty="0" smtClean="0">
                          <a:solidFill>
                            <a:schemeClr val="dk1"/>
                          </a:solidFill>
                          <a:effectLst/>
                          <a:latin typeface="+mn-lt"/>
                          <a:ea typeface="+mn-ea"/>
                          <a:cs typeface="Sultan Medium" pitchFamily="2" charset="-78"/>
                        </a:rPr>
                        <a:t>كفر البطيخ </a:t>
                      </a:r>
                      <a:endParaRPr lang="ar-EG"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تحسين جهد منطقة عزبة عبد الحي شتا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742764</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89407">
                <a:tc>
                  <a:txBody>
                    <a:bodyPr/>
                    <a:lstStyle/>
                    <a:p>
                      <a:pPr marL="0" algn="ctr" defTabSz="914400" rtl="1" eaLnBrk="1" latinLnBrk="0" hangingPunct="1"/>
                      <a:r>
                        <a:rPr lang="ar-EG" sz="1100" b="0" kern="1200" dirty="0" smtClean="0">
                          <a:solidFill>
                            <a:schemeClr val="dk1"/>
                          </a:solidFill>
                          <a:effectLst/>
                          <a:latin typeface="+mn-lt"/>
                          <a:ea typeface="+mn-ea"/>
                          <a:cs typeface="Sultan Medium" pitchFamily="2" charset="-78"/>
                        </a:rPr>
                        <a:t>كفر سعد</a:t>
                      </a:r>
                      <a:endParaRPr lang="ar-EG"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شبكة الجهد المنخفض لمحول الالفي / مغذي كفر شحاته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52695.38</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598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شبكة الجهد المنخفض لمحول قاسم 2 مغذي الوسطاني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70479.19</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37374">
                <a:tc>
                  <a:txBody>
                    <a:bodyPr/>
                    <a:lstStyle/>
                    <a:p>
                      <a:pPr algn="ctr"/>
                      <a:r>
                        <a:rPr lang="ar-EG" sz="1100" b="0" kern="1200" dirty="0" smtClean="0">
                          <a:solidFill>
                            <a:schemeClr val="dk1"/>
                          </a:solidFill>
                          <a:effectLst/>
                          <a:latin typeface="+mn-lt"/>
                          <a:ea typeface="+mn-ea"/>
                          <a:cs typeface="Sultan Medium" pitchFamily="2" charset="-78"/>
                        </a:rPr>
                        <a:t>كفر سعد</a:t>
                      </a:r>
                      <a:endParaRPr lang="ar-EG"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شبكة الجهد المنخفض لمحول ابو عدوي / مغذي ام الرزق</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264090.41</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48350">
                <a:tc>
                  <a:txBody>
                    <a:bodyPr/>
                    <a:lstStyle/>
                    <a:p>
                      <a:pPr algn="ctr"/>
                      <a:r>
                        <a:rPr lang="ar-EG" sz="1100" b="0" kern="1200" dirty="0" smtClean="0">
                          <a:solidFill>
                            <a:schemeClr val="dk1"/>
                          </a:solidFill>
                          <a:effectLst/>
                          <a:latin typeface="+mn-lt"/>
                          <a:ea typeface="+mn-ea"/>
                          <a:cs typeface="Sultan Medium" pitchFamily="2" charset="-78"/>
                        </a:rPr>
                        <a:t>كفر سعد</a:t>
                      </a:r>
                      <a:endParaRPr lang="ar-EG"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شبكة الجهد المنخفض لمحول الوحدة بسعد البلد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0"/>
                        </a:spcAft>
                      </a:pPr>
                      <a:r>
                        <a:rPr lang="ar-EG" sz="1100" b="0" kern="1200" dirty="0" smtClean="0">
                          <a:solidFill>
                            <a:schemeClr val="dk1"/>
                          </a:solidFill>
                          <a:effectLst/>
                          <a:latin typeface="+mn-lt"/>
                          <a:ea typeface="+mn-ea"/>
                          <a:cs typeface="Sultan Medium" pitchFamily="2" charset="-78"/>
                        </a:rPr>
                        <a:t>160129,50</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148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تحسين جهد علي محولات السعدية البحرية رقم 1 سورتيه بدران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435242.74</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44527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 لوحات فصل تحت الحمل متهالكة ابو ريه المدرسة بميت ابو غالب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90459</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9670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الكابل الاحمر بين محول الشونة ومعالجة الصرف الصحي علي خط الوسطاني</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135890.92</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49670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الكابل الاحمر بين محول الشونة ومحول ري ابو راشد علي خط الوسطاني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119694.31</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591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انشاء نقطة تحسين جهد علي محول عرب الجمعية / خط ام الرزق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571364.59</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3737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تقسيم</a:t>
                      </a:r>
                      <a:r>
                        <a:rPr lang="ar-EG" sz="1100" b="0" kern="1200" baseline="0" dirty="0" smtClean="0">
                          <a:solidFill>
                            <a:schemeClr val="dk1"/>
                          </a:solidFill>
                          <a:effectLst/>
                          <a:latin typeface="+mn-lt"/>
                          <a:ea typeface="+mn-ea"/>
                          <a:cs typeface="Sultan Medium" pitchFamily="2" charset="-78"/>
                        </a:rPr>
                        <a:t> خط ام الرزق مرحلة ثانية واخيرة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147355.53</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3737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a:t>
                      </a:r>
                      <a:r>
                        <a:rPr lang="ar-EG" sz="1100" b="0" kern="1200" baseline="0" dirty="0" smtClean="0">
                          <a:solidFill>
                            <a:schemeClr val="dk1"/>
                          </a:solidFill>
                          <a:effectLst/>
                          <a:latin typeface="+mn-lt"/>
                          <a:ea typeface="+mn-ea"/>
                          <a:cs typeface="Sultan Medium" pitchFamily="2" charset="-78"/>
                        </a:rPr>
                        <a:t> وتجديد شبكة الجهد المنخفض لمحو حيزه / مغذي ام الرزق</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129670.75</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3737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شبكة الجهد المنخفض لمحول الفاروقية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64891.02</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3737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a:t>
                      </a:r>
                      <a:r>
                        <a:rPr lang="ar-EG" sz="1100" b="0" kern="1200" baseline="0" dirty="0" smtClean="0">
                          <a:solidFill>
                            <a:schemeClr val="dk1"/>
                          </a:solidFill>
                          <a:effectLst/>
                          <a:latin typeface="+mn-lt"/>
                          <a:ea typeface="+mn-ea"/>
                          <a:cs typeface="Sultan Medium" pitchFamily="2" charset="-78"/>
                        </a:rPr>
                        <a:t> وتجديد شبكة الجهد المنخفض امحول البرجين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261494</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3737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شبكة الجهد المنخفض لمحول البنك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194117.59</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3737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a:t>
                      </a:r>
                      <a:r>
                        <a:rPr lang="ar-EG" sz="1100" b="0" kern="1200" baseline="0" dirty="0" smtClean="0">
                          <a:solidFill>
                            <a:schemeClr val="dk1"/>
                          </a:solidFill>
                          <a:effectLst/>
                          <a:latin typeface="+mn-lt"/>
                          <a:ea typeface="+mn-ea"/>
                          <a:cs typeface="Sultan Medium" pitchFamily="2" charset="-78"/>
                        </a:rPr>
                        <a:t> شبكة الجهد المنخفض لمحول السعادة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102969</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3737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شبكة الجهد المنخفض لمحول عرب الجمعية </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87672</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9670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100" b="0" kern="1200" dirty="0" smtClean="0">
                          <a:solidFill>
                            <a:schemeClr val="dk1"/>
                          </a:solidFill>
                          <a:effectLst/>
                          <a:latin typeface="+mn-lt"/>
                          <a:ea typeface="+mn-ea"/>
                          <a:cs typeface="Sultan Medium" pitchFamily="2" charset="-78"/>
                        </a:rPr>
                        <a:t>كفر سعد</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احلال وتجديد شبكة الجهد المنخفض لمحول كوستا الكبري / كفر شحاته</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100" b="0" kern="1200" dirty="0" smtClean="0">
                          <a:solidFill>
                            <a:schemeClr val="dk1"/>
                          </a:solidFill>
                          <a:effectLst/>
                          <a:latin typeface="+mn-lt"/>
                          <a:ea typeface="+mn-ea"/>
                          <a:cs typeface="Sultan Medium" pitchFamily="2" charset="-78"/>
                        </a:rPr>
                        <a:t>112797</a:t>
                      </a:r>
                      <a:endParaRPr lang="en-US" sz="1100" b="0" kern="1200" dirty="0">
                        <a:solidFill>
                          <a:schemeClr val="dk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332563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u="sng" dirty="0" smtClean="0">
                <a:cs typeface="Sultan bold" pitchFamily="2" charset="-78"/>
              </a:rPr>
              <a:t>تابع الكهرباء :</a:t>
            </a:r>
            <a:endParaRPr lang="ar-EG" sz="2800" u="sng"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475382" y="1856656"/>
            <a:ext cx="5904656" cy="3447098"/>
          </a:xfrm>
          <a:prstGeom prst="rect">
            <a:avLst/>
          </a:prstGeom>
        </p:spPr>
        <p:txBody>
          <a:bodyPr wrap="square">
            <a:spAutoFit/>
          </a:bodyPr>
          <a:lstStyle/>
          <a:p>
            <a:r>
              <a:rPr lang="ar-SA" dirty="0">
                <a:solidFill>
                  <a:srgbClr val="FF0000"/>
                </a:solidFill>
                <a:latin typeface="Helvetica"/>
                <a:ea typeface="Times New Roman" pitchFamily="18" charset="0"/>
                <a:cs typeface="Sultan bold" pitchFamily="2" charset="-78"/>
              </a:rPr>
              <a:t>تم افتتاح عدد 30 مركز رئيسي وفرعي لشحن العداد مسبوق الدفع :</a:t>
            </a:r>
            <a:endParaRPr lang="en-US" dirty="0">
              <a:solidFill>
                <a:srgbClr val="FF0000"/>
              </a:solidFill>
              <a:latin typeface="Helvetica"/>
              <a:ea typeface="Times New Roman" pitchFamily="18" charset="0"/>
              <a:cs typeface="Sultan bold" pitchFamily="2" charset="-78"/>
            </a:endParaRPr>
          </a:p>
          <a:p>
            <a:pPr marL="285750" lvl="0" indent="-285750">
              <a:buFont typeface="Wingdings" pitchFamily="2" charset="2"/>
              <a:buChar char="v"/>
            </a:pPr>
            <a:r>
              <a:rPr lang="ar-EG" sz="1400" dirty="0" smtClean="0">
                <a:solidFill>
                  <a:srgbClr val="1D2129"/>
                </a:solidFill>
                <a:latin typeface="Helvetica"/>
                <a:ea typeface="Times New Roman" pitchFamily="18" charset="0"/>
                <a:cs typeface="Sultan Medium" pitchFamily="2" charset="-78"/>
              </a:rPr>
              <a:t>عدد </a:t>
            </a:r>
            <a:r>
              <a:rPr lang="ar-SA" sz="1400" dirty="0" smtClean="0">
                <a:solidFill>
                  <a:srgbClr val="1D2129"/>
                </a:solidFill>
                <a:latin typeface="Helvetica"/>
                <a:ea typeface="Times New Roman" pitchFamily="18" charset="0"/>
                <a:cs typeface="Sultan Medium" pitchFamily="2" charset="-78"/>
              </a:rPr>
              <a:t>14مراكز </a:t>
            </a:r>
            <a:r>
              <a:rPr lang="ar-SA" sz="1400" dirty="0">
                <a:solidFill>
                  <a:srgbClr val="1D2129"/>
                </a:solidFill>
                <a:latin typeface="Helvetica"/>
                <a:ea typeface="Times New Roman" pitchFamily="18" charset="0"/>
                <a:cs typeface="Sultan Medium" pitchFamily="2" charset="-78"/>
              </a:rPr>
              <a:t>بمركز دمياط </a:t>
            </a:r>
            <a:endParaRPr lang="en-US" sz="1400" dirty="0">
              <a:solidFill>
                <a:srgbClr val="1D2129"/>
              </a:solidFill>
              <a:latin typeface="Helvetica"/>
              <a:ea typeface="Times New Roman" pitchFamily="18" charset="0"/>
              <a:cs typeface="Sultan Medium" pitchFamily="2" charset="-78"/>
            </a:endParaRPr>
          </a:p>
          <a:p>
            <a:pPr marL="285750" lvl="0" indent="-285750">
              <a:buFont typeface="Wingdings" pitchFamily="2" charset="2"/>
              <a:buChar char="v"/>
            </a:pPr>
            <a:r>
              <a:rPr lang="ar-EG" sz="1400" dirty="0" smtClean="0">
                <a:solidFill>
                  <a:srgbClr val="1D2129"/>
                </a:solidFill>
                <a:latin typeface="Helvetica"/>
                <a:ea typeface="Times New Roman" pitchFamily="18" charset="0"/>
                <a:cs typeface="Sultan Medium" pitchFamily="2" charset="-78"/>
              </a:rPr>
              <a:t>عدد </a:t>
            </a:r>
            <a:r>
              <a:rPr lang="ar-SA" sz="1400" dirty="0" smtClean="0">
                <a:solidFill>
                  <a:srgbClr val="1D2129"/>
                </a:solidFill>
                <a:latin typeface="Helvetica"/>
                <a:ea typeface="Times New Roman" pitchFamily="18" charset="0"/>
                <a:cs typeface="Sultan Medium" pitchFamily="2" charset="-78"/>
              </a:rPr>
              <a:t>3 </a:t>
            </a:r>
            <a:r>
              <a:rPr lang="ar-SA" sz="1400" dirty="0">
                <a:solidFill>
                  <a:srgbClr val="1D2129"/>
                </a:solidFill>
                <a:latin typeface="Helvetica"/>
                <a:ea typeface="Times New Roman" pitchFamily="18" charset="0"/>
                <a:cs typeface="Sultan Medium" pitchFamily="2" charset="-78"/>
              </a:rPr>
              <a:t>مراكز بمركز كفر سعد </a:t>
            </a:r>
            <a:endParaRPr lang="en-US" sz="1400" dirty="0">
              <a:solidFill>
                <a:srgbClr val="1D2129"/>
              </a:solidFill>
              <a:latin typeface="Helvetica"/>
              <a:ea typeface="Times New Roman" pitchFamily="18" charset="0"/>
              <a:cs typeface="Sultan Medium" pitchFamily="2" charset="-78"/>
            </a:endParaRPr>
          </a:p>
          <a:p>
            <a:pPr marL="285750" lvl="0" indent="-285750">
              <a:buFont typeface="Wingdings" pitchFamily="2" charset="2"/>
              <a:buChar char="v"/>
            </a:pPr>
            <a:r>
              <a:rPr lang="ar-EG" sz="1400" dirty="0" smtClean="0">
                <a:solidFill>
                  <a:srgbClr val="1D2129"/>
                </a:solidFill>
                <a:latin typeface="Helvetica"/>
                <a:ea typeface="Times New Roman" pitchFamily="18" charset="0"/>
                <a:cs typeface="Sultan Medium" pitchFamily="2" charset="-78"/>
              </a:rPr>
              <a:t>عدد </a:t>
            </a:r>
            <a:r>
              <a:rPr lang="ar-SA" sz="1400" dirty="0" smtClean="0">
                <a:solidFill>
                  <a:srgbClr val="1D2129"/>
                </a:solidFill>
                <a:latin typeface="Helvetica"/>
                <a:ea typeface="Times New Roman" pitchFamily="18" charset="0"/>
                <a:cs typeface="Sultan Medium" pitchFamily="2" charset="-78"/>
              </a:rPr>
              <a:t>3 </a:t>
            </a:r>
            <a:r>
              <a:rPr lang="ar-SA" sz="1400" dirty="0">
                <a:solidFill>
                  <a:srgbClr val="1D2129"/>
                </a:solidFill>
                <a:latin typeface="Helvetica"/>
                <a:ea typeface="Times New Roman" pitchFamily="18" charset="0"/>
                <a:cs typeface="Sultan Medium" pitchFamily="2" charset="-78"/>
              </a:rPr>
              <a:t>مراكز بمركز كفر البطيخ </a:t>
            </a:r>
            <a:endParaRPr lang="en-US" sz="1400" dirty="0">
              <a:solidFill>
                <a:srgbClr val="1D2129"/>
              </a:solidFill>
              <a:latin typeface="Helvetica"/>
              <a:ea typeface="Times New Roman" pitchFamily="18" charset="0"/>
              <a:cs typeface="Sultan Medium" pitchFamily="2" charset="-78"/>
            </a:endParaRPr>
          </a:p>
          <a:p>
            <a:pPr marL="285750" lvl="0" indent="-285750">
              <a:buFont typeface="Wingdings" pitchFamily="2" charset="2"/>
              <a:buChar char="v"/>
            </a:pPr>
            <a:r>
              <a:rPr lang="ar-EG" sz="1400" dirty="0" smtClean="0">
                <a:solidFill>
                  <a:srgbClr val="1D2129"/>
                </a:solidFill>
                <a:latin typeface="Helvetica"/>
                <a:ea typeface="Times New Roman" pitchFamily="18" charset="0"/>
                <a:cs typeface="Sultan Medium" pitchFamily="2" charset="-78"/>
              </a:rPr>
              <a:t>عدد </a:t>
            </a:r>
            <a:r>
              <a:rPr lang="ar-SA" sz="1400" dirty="0" smtClean="0">
                <a:solidFill>
                  <a:srgbClr val="1D2129"/>
                </a:solidFill>
                <a:latin typeface="Helvetica"/>
                <a:ea typeface="Times New Roman" pitchFamily="18" charset="0"/>
                <a:cs typeface="Sultan Medium" pitchFamily="2" charset="-78"/>
              </a:rPr>
              <a:t>3 </a:t>
            </a:r>
            <a:r>
              <a:rPr lang="ar-SA" sz="1400" dirty="0">
                <a:solidFill>
                  <a:srgbClr val="1D2129"/>
                </a:solidFill>
                <a:latin typeface="Helvetica"/>
                <a:ea typeface="Times New Roman" pitchFamily="18" charset="0"/>
                <a:cs typeface="Sultan Medium" pitchFamily="2" charset="-78"/>
              </a:rPr>
              <a:t>مراكز بدمياط الجديدة </a:t>
            </a:r>
            <a:endParaRPr lang="en-US" sz="1400" dirty="0">
              <a:solidFill>
                <a:srgbClr val="1D2129"/>
              </a:solidFill>
              <a:latin typeface="Helvetica"/>
              <a:ea typeface="Times New Roman" pitchFamily="18" charset="0"/>
              <a:cs typeface="Sultan Medium" pitchFamily="2" charset="-78"/>
            </a:endParaRPr>
          </a:p>
          <a:p>
            <a:pPr marL="285750" lvl="0" indent="-285750">
              <a:buFont typeface="Wingdings" pitchFamily="2" charset="2"/>
              <a:buChar char="v"/>
            </a:pPr>
            <a:r>
              <a:rPr lang="ar-EG" sz="1400" dirty="0" smtClean="0">
                <a:solidFill>
                  <a:srgbClr val="1D2129"/>
                </a:solidFill>
                <a:latin typeface="Helvetica"/>
                <a:ea typeface="Times New Roman" pitchFamily="18" charset="0"/>
                <a:cs typeface="Sultan Medium" pitchFamily="2" charset="-78"/>
              </a:rPr>
              <a:t>عدد </a:t>
            </a:r>
            <a:r>
              <a:rPr lang="ar-SA" sz="1400" dirty="0" smtClean="0">
                <a:solidFill>
                  <a:srgbClr val="1D2129"/>
                </a:solidFill>
                <a:latin typeface="Helvetica"/>
                <a:ea typeface="Times New Roman" pitchFamily="18" charset="0"/>
                <a:cs typeface="Sultan Medium" pitchFamily="2" charset="-78"/>
              </a:rPr>
              <a:t>3 </a:t>
            </a:r>
            <a:r>
              <a:rPr lang="ar-SA" sz="1400" dirty="0">
                <a:solidFill>
                  <a:srgbClr val="1D2129"/>
                </a:solidFill>
                <a:latin typeface="Helvetica"/>
                <a:ea typeface="Times New Roman" pitchFamily="18" charset="0"/>
                <a:cs typeface="Sultan Medium" pitchFamily="2" charset="-78"/>
              </a:rPr>
              <a:t>مراكز بمركز الزرقا </a:t>
            </a:r>
            <a:endParaRPr lang="en-US" sz="1400" dirty="0">
              <a:solidFill>
                <a:srgbClr val="1D2129"/>
              </a:solidFill>
              <a:latin typeface="Helvetica"/>
              <a:ea typeface="Times New Roman" pitchFamily="18" charset="0"/>
              <a:cs typeface="Sultan Medium" pitchFamily="2" charset="-78"/>
            </a:endParaRPr>
          </a:p>
          <a:p>
            <a:pPr marL="285750" lvl="0" indent="-285750">
              <a:buFont typeface="Wingdings" pitchFamily="2" charset="2"/>
              <a:buChar char="v"/>
            </a:pPr>
            <a:r>
              <a:rPr lang="ar-EG" sz="1400" dirty="0" smtClean="0">
                <a:solidFill>
                  <a:srgbClr val="1D2129"/>
                </a:solidFill>
                <a:latin typeface="Helvetica"/>
                <a:ea typeface="Times New Roman" pitchFamily="18" charset="0"/>
                <a:cs typeface="Sultan Medium" pitchFamily="2" charset="-78"/>
              </a:rPr>
              <a:t>عدد 4</a:t>
            </a:r>
            <a:r>
              <a:rPr lang="en-US" sz="1400" dirty="0" smtClean="0">
                <a:solidFill>
                  <a:srgbClr val="1D2129"/>
                </a:solidFill>
                <a:latin typeface="Helvetica"/>
                <a:ea typeface="Times New Roman" pitchFamily="18" charset="0"/>
                <a:cs typeface="Sultan Medium" pitchFamily="2" charset="-78"/>
              </a:rPr>
              <a:t> </a:t>
            </a:r>
            <a:r>
              <a:rPr lang="ar-EG" sz="1400" dirty="0" smtClean="0">
                <a:solidFill>
                  <a:srgbClr val="1D2129"/>
                </a:solidFill>
                <a:latin typeface="Helvetica"/>
                <a:ea typeface="Times New Roman" pitchFamily="18" charset="0"/>
                <a:cs typeface="Sultan Medium" pitchFamily="2" charset="-78"/>
              </a:rPr>
              <a:t> </a:t>
            </a:r>
            <a:r>
              <a:rPr lang="ar-EG" sz="1400" dirty="0">
                <a:solidFill>
                  <a:srgbClr val="1D2129"/>
                </a:solidFill>
                <a:latin typeface="Helvetica"/>
                <a:ea typeface="Times New Roman" pitchFamily="18" charset="0"/>
                <a:cs typeface="Sultan Medium" pitchFamily="2" charset="-78"/>
              </a:rPr>
              <a:t>مراكز بمركز </a:t>
            </a:r>
            <a:r>
              <a:rPr lang="ar-EG" sz="1400" dirty="0" err="1">
                <a:solidFill>
                  <a:srgbClr val="1D2129"/>
                </a:solidFill>
                <a:latin typeface="Helvetica"/>
                <a:ea typeface="Times New Roman" pitchFamily="18" charset="0"/>
                <a:cs typeface="Sultan Medium" pitchFamily="2" charset="-78"/>
              </a:rPr>
              <a:t>فارسكور</a:t>
            </a:r>
            <a:r>
              <a:rPr lang="ar-EG" sz="1400" dirty="0">
                <a:solidFill>
                  <a:srgbClr val="1D2129"/>
                </a:solidFill>
                <a:latin typeface="Helvetica"/>
                <a:ea typeface="Times New Roman" pitchFamily="18" charset="0"/>
                <a:cs typeface="Sultan Medium" pitchFamily="2" charset="-78"/>
              </a:rPr>
              <a:t> </a:t>
            </a:r>
            <a:r>
              <a:rPr lang="ar-EG" sz="1400" dirty="0" smtClean="0">
                <a:solidFill>
                  <a:srgbClr val="1D2129"/>
                </a:solidFill>
                <a:latin typeface="Helvetica"/>
                <a:ea typeface="Times New Roman" pitchFamily="18" charset="0"/>
                <a:cs typeface="Sultan Medium" pitchFamily="2" charset="-78"/>
              </a:rPr>
              <a:t>.</a:t>
            </a:r>
          </a:p>
          <a:p>
            <a:pPr lvl="0"/>
            <a:r>
              <a:rPr lang="ar-EG" dirty="0">
                <a:solidFill>
                  <a:srgbClr val="FF0000"/>
                </a:solidFill>
                <a:latin typeface="Helvetica"/>
                <a:ea typeface="Times New Roman" pitchFamily="18" charset="0"/>
                <a:cs typeface="Sultan bold" pitchFamily="2" charset="-78"/>
              </a:rPr>
              <a:t>مراكز جارى تجهيزها :</a:t>
            </a:r>
            <a:endParaRPr lang="en-US" dirty="0">
              <a:solidFill>
                <a:srgbClr val="FF0000"/>
              </a:solidFill>
              <a:latin typeface="Helvetica"/>
              <a:ea typeface="Times New Roman" pitchFamily="18" charset="0"/>
              <a:cs typeface="Sultan bold" pitchFamily="2" charset="-78"/>
            </a:endParaRPr>
          </a:p>
          <a:p>
            <a:pPr marL="285750" lvl="0" indent="-285750" algn="justLow">
              <a:buFont typeface="Wingdings" pitchFamily="2" charset="2"/>
              <a:buChar char="v"/>
            </a:pPr>
            <a:r>
              <a:rPr lang="ar-SA" sz="1400" dirty="0">
                <a:solidFill>
                  <a:srgbClr val="1D2129"/>
                </a:solidFill>
                <a:latin typeface="Helvetica"/>
                <a:ea typeface="Times New Roman" pitchFamily="18" charset="0"/>
                <a:cs typeface="Sultan Medium" pitchFamily="2" charset="-78"/>
              </a:rPr>
              <a:t>جاري تجهيز عدد 13 مركز لشحن العداد مسبوق الدفع </a:t>
            </a:r>
            <a:r>
              <a:rPr lang="ar-SA" sz="1400" dirty="0" smtClean="0">
                <a:solidFill>
                  <a:srgbClr val="1D2129"/>
                </a:solidFill>
                <a:latin typeface="Helvetica"/>
                <a:ea typeface="Times New Roman" pitchFamily="18" charset="0"/>
                <a:cs typeface="Sultan Medium" pitchFamily="2" charset="-78"/>
              </a:rPr>
              <a:t>(</a:t>
            </a:r>
            <a:r>
              <a:rPr lang="ar-EG" sz="1400" dirty="0" smtClean="0">
                <a:solidFill>
                  <a:srgbClr val="1D2129"/>
                </a:solidFill>
                <a:latin typeface="Helvetica"/>
                <a:ea typeface="Times New Roman" pitchFamily="18" charset="0"/>
                <a:cs typeface="Sultan Medium" pitchFamily="2" charset="-78"/>
              </a:rPr>
              <a:t> عدد</a:t>
            </a:r>
            <a:r>
              <a:rPr lang="ar-SA" sz="1400" dirty="0" smtClean="0">
                <a:solidFill>
                  <a:srgbClr val="1D2129"/>
                </a:solidFill>
                <a:latin typeface="Helvetica"/>
                <a:ea typeface="Times New Roman" pitchFamily="18" charset="0"/>
                <a:cs typeface="Sultan Medium" pitchFamily="2" charset="-78"/>
              </a:rPr>
              <a:t> </a:t>
            </a:r>
            <a:r>
              <a:rPr lang="ar-SA" sz="1400" dirty="0">
                <a:solidFill>
                  <a:srgbClr val="1D2129"/>
                </a:solidFill>
                <a:latin typeface="Helvetica"/>
                <a:ea typeface="Times New Roman" pitchFamily="18" charset="0"/>
                <a:cs typeface="Sultan Medium" pitchFamily="2" charset="-78"/>
              </a:rPr>
              <a:t>3 بمركز كفر سعد </a:t>
            </a:r>
            <a:r>
              <a:rPr lang="ar-EG" sz="1400" dirty="0" smtClean="0">
                <a:solidFill>
                  <a:srgbClr val="1D2129"/>
                </a:solidFill>
                <a:latin typeface="Helvetica"/>
                <a:ea typeface="Times New Roman" pitchFamily="18" charset="0"/>
                <a:cs typeface="Sultan Medium" pitchFamily="2" charset="-78"/>
              </a:rPr>
              <a:t>- عدد</a:t>
            </a:r>
            <a:r>
              <a:rPr lang="ar-SA" sz="1400" dirty="0" smtClean="0">
                <a:solidFill>
                  <a:srgbClr val="1D2129"/>
                </a:solidFill>
                <a:latin typeface="Helvetica"/>
                <a:ea typeface="Times New Roman" pitchFamily="18" charset="0"/>
                <a:cs typeface="Sultan Medium" pitchFamily="2" charset="-78"/>
              </a:rPr>
              <a:t> </a:t>
            </a:r>
            <a:r>
              <a:rPr lang="ar-SA" sz="1400" dirty="0">
                <a:solidFill>
                  <a:srgbClr val="1D2129"/>
                </a:solidFill>
                <a:latin typeface="Helvetica"/>
                <a:ea typeface="Times New Roman" pitchFamily="18" charset="0"/>
                <a:cs typeface="Sultan Medium" pitchFamily="2" charset="-78"/>
              </a:rPr>
              <a:t>2 بمركز كفر البطيخ </a:t>
            </a:r>
            <a:r>
              <a:rPr lang="ar-EG" sz="1400" dirty="0" smtClean="0">
                <a:solidFill>
                  <a:srgbClr val="1D2129"/>
                </a:solidFill>
                <a:latin typeface="Helvetica"/>
                <a:ea typeface="Times New Roman" pitchFamily="18" charset="0"/>
                <a:cs typeface="Sultan Medium" pitchFamily="2" charset="-78"/>
              </a:rPr>
              <a:t>- عدد</a:t>
            </a:r>
            <a:r>
              <a:rPr lang="ar-SA" sz="1400" dirty="0" smtClean="0">
                <a:solidFill>
                  <a:srgbClr val="1D2129"/>
                </a:solidFill>
                <a:latin typeface="Helvetica"/>
                <a:ea typeface="Times New Roman" pitchFamily="18" charset="0"/>
                <a:cs typeface="Sultan Medium" pitchFamily="2" charset="-78"/>
              </a:rPr>
              <a:t> </a:t>
            </a:r>
            <a:r>
              <a:rPr lang="ar-SA" sz="1400" dirty="0">
                <a:solidFill>
                  <a:srgbClr val="1D2129"/>
                </a:solidFill>
                <a:latin typeface="Helvetica"/>
                <a:ea typeface="Times New Roman" pitchFamily="18" charset="0"/>
                <a:cs typeface="Sultan Medium" pitchFamily="2" charset="-78"/>
              </a:rPr>
              <a:t>2 بمدينة الروضة </a:t>
            </a:r>
            <a:r>
              <a:rPr lang="ar-EG" sz="1400" dirty="0" smtClean="0">
                <a:solidFill>
                  <a:srgbClr val="1D2129"/>
                </a:solidFill>
                <a:latin typeface="Helvetica"/>
                <a:ea typeface="Times New Roman" pitchFamily="18" charset="0"/>
                <a:cs typeface="Sultan Medium" pitchFamily="2" charset="-78"/>
              </a:rPr>
              <a:t>– عدد </a:t>
            </a:r>
            <a:r>
              <a:rPr lang="ar-SA" sz="1400" dirty="0" smtClean="0">
                <a:solidFill>
                  <a:srgbClr val="1D2129"/>
                </a:solidFill>
                <a:latin typeface="Helvetica"/>
                <a:ea typeface="Times New Roman" pitchFamily="18" charset="0"/>
                <a:cs typeface="Sultan Medium" pitchFamily="2" charset="-78"/>
              </a:rPr>
              <a:t> </a:t>
            </a:r>
            <a:r>
              <a:rPr lang="ar-SA" sz="1400" dirty="0">
                <a:solidFill>
                  <a:srgbClr val="1D2129"/>
                </a:solidFill>
                <a:latin typeface="Helvetica"/>
                <a:ea typeface="Times New Roman" pitchFamily="18" charset="0"/>
                <a:cs typeface="Sultan Medium" pitchFamily="2" charset="-78"/>
              </a:rPr>
              <a:t>2 بمركز </a:t>
            </a:r>
            <a:r>
              <a:rPr lang="ar-SA" sz="1400" dirty="0" err="1">
                <a:solidFill>
                  <a:srgbClr val="1D2129"/>
                </a:solidFill>
                <a:latin typeface="Helvetica"/>
                <a:ea typeface="Times New Roman" pitchFamily="18" charset="0"/>
                <a:cs typeface="Sultan Medium" pitchFamily="2" charset="-78"/>
              </a:rPr>
              <a:t>الزرقا</a:t>
            </a:r>
            <a:r>
              <a:rPr lang="ar-SA" sz="1400" dirty="0">
                <a:solidFill>
                  <a:srgbClr val="1D2129"/>
                </a:solidFill>
                <a:latin typeface="Helvetica"/>
                <a:ea typeface="Times New Roman" pitchFamily="18" charset="0"/>
                <a:cs typeface="Sultan Medium" pitchFamily="2" charset="-78"/>
              </a:rPr>
              <a:t> </a:t>
            </a:r>
            <a:r>
              <a:rPr lang="ar-EG" sz="1400" dirty="0" smtClean="0">
                <a:solidFill>
                  <a:srgbClr val="1D2129"/>
                </a:solidFill>
                <a:latin typeface="Helvetica"/>
                <a:ea typeface="Times New Roman" pitchFamily="18" charset="0"/>
                <a:cs typeface="Sultan Medium" pitchFamily="2" charset="-78"/>
              </a:rPr>
              <a:t>- عدد</a:t>
            </a:r>
            <a:r>
              <a:rPr lang="ar-SA" sz="1400" dirty="0" smtClean="0">
                <a:solidFill>
                  <a:srgbClr val="1D2129"/>
                </a:solidFill>
                <a:latin typeface="Helvetica"/>
                <a:ea typeface="Times New Roman" pitchFamily="18" charset="0"/>
                <a:cs typeface="Sultan Medium" pitchFamily="2" charset="-78"/>
              </a:rPr>
              <a:t> </a:t>
            </a:r>
            <a:r>
              <a:rPr lang="ar-SA" sz="1400" dirty="0">
                <a:solidFill>
                  <a:srgbClr val="1D2129"/>
                </a:solidFill>
                <a:latin typeface="Helvetica"/>
                <a:ea typeface="Times New Roman" pitchFamily="18" charset="0"/>
                <a:cs typeface="Sultan Medium" pitchFamily="2" charset="-78"/>
              </a:rPr>
              <a:t>3 بمركز </a:t>
            </a:r>
            <a:r>
              <a:rPr lang="ar-SA" sz="1400" dirty="0" err="1">
                <a:solidFill>
                  <a:srgbClr val="1D2129"/>
                </a:solidFill>
                <a:latin typeface="Helvetica"/>
                <a:ea typeface="Times New Roman" pitchFamily="18" charset="0"/>
                <a:cs typeface="Sultan Medium" pitchFamily="2" charset="-78"/>
              </a:rPr>
              <a:t>فارسكور</a:t>
            </a:r>
            <a:r>
              <a:rPr lang="ar-SA" sz="1400" dirty="0">
                <a:solidFill>
                  <a:srgbClr val="1D2129"/>
                </a:solidFill>
                <a:latin typeface="Helvetica"/>
                <a:ea typeface="Times New Roman" pitchFamily="18" charset="0"/>
                <a:cs typeface="Sultan Medium" pitchFamily="2" charset="-78"/>
              </a:rPr>
              <a:t> </a:t>
            </a:r>
            <a:r>
              <a:rPr lang="ar-EG" sz="1400" dirty="0" smtClean="0">
                <a:solidFill>
                  <a:srgbClr val="1D2129"/>
                </a:solidFill>
                <a:latin typeface="Helvetica"/>
                <a:ea typeface="Times New Roman" pitchFamily="18" charset="0"/>
                <a:cs typeface="Sultan Medium" pitchFamily="2" charset="-78"/>
              </a:rPr>
              <a:t>– عدد 1 </a:t>
            </a:r>
            <a:r>
              <a:rPr lang="ar-SA" sz="1400" dirty="0" smtClean="0">
                <a:solidFill>
                  <a:srgbClr val="1D2129"/>
                </a:solidFill>
                <a:latin typeface="Helvetica"/>
                <a:ea typeface="Times New Roman" pitchFamily="18" charset="0"/>
                <a:cs typeface="Sultan Medium" pitchFamily="2" charset="-78"/>
              </a:rPr>
              <a:t>بمركز </a:t>
            </a:r>
            <a:r>
              <a:rPr lang="ar-SA" sz="1400" dirty="0">
                <a:solidFill>
                  <a:srgbClr val="1D2129"/>
                </a:solidFill>
                <a:latin typeface="Helvetica"/>
                <a:ea typeface="Times New Roman" pitchFamily="18" charset="0"/>
                <a:cs typeface="Sultan Medium" pitchFamily="2" charset="-78"/>
              </a:rPr>
              <a:t>دمياط </a:t>
            </a:r>
            <a:r>
              <a:rPr lang="ar-SA" sz="1400" dirty="0" smtClean="0">
                <a:solidFill>
                  <a:srgbClr val="1D2129"/>
                </a:solidFill>
                <a:latin typeface="Helvetica"/>
                <a:ea typeface="Times New Roman" pitchFamily="18" charset="0"/>
                <a:cs typeface="Sultan Medium" pitchFamily="2" charset="-78"/>
              </a:rPr>
              <a:t>)</a:t>
            </a:r>
            <a:r>
              <a:rPr lang="ar-EG" sz="1400" dirty="0" smtClean="0">
                <a:solidFill>
                  <a:srgbClr val="1D2129"/>
                </a:solidFill>
                <a:latin typeface="Helvetica"/>
                <a:ea typeface="Times New Roman" pitchFamily="18" charset="0"/>
                <a:cs typeface="Sultan Medium" pitchFamily="2" charset="-78"/>
              </a:rPr>
              <a:t> .</a:t>
            </a:r>
          </a:p>
          <a:p>
            <a:pPr algn="ctr"/>
            <a:r>
              <a:rPr lang="ar-EG" sz="1400" dirty="0" smtClean="0">
                <a:solidFill>
                  <a:srgbClr val="FF0000"/>
                </a:solidFill>
                <a:latin typeface="Helvetica"/>
                <a:ea typeface="Times New Roman" pitchFamily="18" charset="0"/>
                <a:cs typeface="Sultan bold" pitchFamily="2" charset="-78"/>
              </a:rPr>
              <a:t>========</a:t>
            </a:r>
          </a:p>
          <a:p>
            <a:pPr algn="ctr"/>
            <a:endParaRPr lang="en-US" sz="1400" dirty="0">
              <a:solidFill>
                <a:srgbClr val="1D2129"/>
              </a:solidFill>
              <a:latin typeface="Helvetica"/>
              <a:ea typeface="Times New Roman" pitchFamily="18" charset="0"/>
              <a:cs typeface="Sultan Medium" pitchFamily="2" charset="-78"/>
            </a:endParaRPr>
          </a:p>
          <a:p>
            <a:pPr marL="285750" lvl="0" indent="-285750">
              <a:buFont typeface="Wingdings" pitchFamily="2" charset="2"/>
              <a:buChar char="v"/>
            </a:pPr>
            <a:r>
              <a:rPr lang="ar-SA" sz="1400" dirty="0">
                <a:solidFill>
                  <a:srgbClr val="1D2129"/>
                </a:solidFill>
                <a:latin typeface="Helvetica"/>
                <a:ea typeface="Times New Roman" pitchFamily="18" charset="0"/>
                <a:cs typeface="Sultan Medium" pitchFamily="2" charset="-78"/>
              </a:rPr>
              <a:t>عدد المراكز المقترح افتتاحها في الفترة المقبلة  7 مراكز موزعة كالاتي : 6 مراكز بمركز دمياط ومركز واحد بمركز كفر سعد )</a:t>
            </a:r>
            <a:endParaRPr lang="en-US" sz="1400" dirty="0">
              <a:solidFill>
                <a:srgbClr val="1D2129"/>
              </a:solidFill>
              <a:latin typeface="Helvetica"/>
              <a:ea typeface="Times New Roman" pitchFamily="18" charset="0"/>
              <a:cs typeface="Sultan Medium"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682837127"/>
              </p:ext>
            </p:extLst>
          </p:nvPr>
        </p:nvGraphicFramePr>
        <p:xfrm>
          <a:off x="619398" y="6177136"/>
          <a:ext cx="5616624" cy="2247709"/>
        </p:xfrm>
        <a:graphic>
          <a:graphicData uri="http://schemas.openxmlformats.org/drawingml/2006/table">
            <a:tbl>
              <a:tblPr rtl="1" firstRow="1" bandRow="1">
                <a:tableStyleId>{5C22544A-7EE6-4342-B048-85BDC9FD1C3A}</a:tableStyleId>
              </a:tblPr>
              <a:tblGrid>
                <a:gridCol w="3965470"/>
                <a:gridCol w="1651154"/>
              </a:tblGrid>
              <a:tr h="384710">
                <a:tc>
                  <a:txBody>
                    <a:bodyPr/>
                    <a:lstStyle/>
                    <a:p>
                      <a:pPr algn="ctr" rtl="1"/>
                      <a:r>
                        <a:rPr lang="ar-EG" b="0" dirty="0" smtClean="0">
                          <a:solidFill>
                            <a:schemeClr val="tx1"/>
                          </a:solidFill>
                          <a:cs typeface="Sultan bold" pitchFamily="2" charset="-78"/>
                        </a:rPr>
                        <a:t>المشروع </a:t>
                      </a:r>
                      <a:endParaRPr lang="ar-EG" b="0" dirty="0">
                        <a:solidFill>
                          <a:schemeClr val="tx1"/>
                        </a:solidFill>
                        <a:cs typeface="Sultan bold"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r>
                        <a:rPr lang="ar-EG" b="0" dirty="0" smtClean="0">
                          <a:solidFill>
                            <a:schemeClr val="tx1"/>
                          </a:solidFill>
                          <a:cs typeface="Sultan bold" pitchFamily="2" charset="-78"/>
                        </a:rPr>
                        <a:t>نسب التنفيذ </a:t>
                      </a:r>
                      <a:endParaRPr lang="ar-EG" b="0" dirty="0">
                        <a:solidFill>
                          <a:schemeClr val="tx1"/>
                        </a:solidFill>
                        <a:cs typeface="Sultan bold"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664019">
                <a:tc>
                  <a:txBody>
                    <a:bodyPr/>
                    <a:lstStyle/>
                    <a:p>
                      <a:pPr algn="ctr" rtl="1"/>
                      <a:r>
                        <a:rPr lang="ar-EG" dirty="0" smtClean="0">
                          <a:cs typeface="Sultan Medium" pitchFamily="2" charset="-78"/>
                        </a:rPr>
                        <a:t>محطة محولات غرب دمياط جهد 220 /500 ك .ف </a:t>
                      </a:r>
                      <a:r>
                        <a:rPr lang="ar-EG" dirty="0" err="1" smtClean="0">
                          <a:cs typeface="Sultan Medium" pitchFamily="2" charset="-78"/>
                        </a:rPr>
                        <a:t>جمصة</a:t>
                      </a:r>
                      <a:r>
                        <a:rPr lang="ar-EG" dirty="0" smtClean="0">
                          <a:cs typeface="Sultan Medium" pitchFamily="2" charset="-78"/>
                        </a:rPr>
                        <a:t> بجوار منطقة ال 173 فدان</a:t>
                      </a:r>
                    </a:p>
                    <a:p>
                      <a:pPr algn="ctr" rtl="1"/>
                      <a:r>
                        <a:rPr lang="ar-EG" dirty="0" smtClean="0">
                          <a:cs typeface="Sultan Medium" pitchFamily="2" charset="-78"/>
                        </a:rPr>
                        <a:t>(مرحلة ثانية )</a:t>
                      </a:r>
                      <a:endParaRPr lang="ar-EG" dirty="0">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lang="ar-EG" sz="2000" dirty="0" smtClean="0">
                          <a:cs typeface="Sultan Medium" pitchFamily="2" charset="-78"/>
                        </a:rPr>
                        <a:t>50%</a:t>
                      </a:r>
                      <a:endParaRPr lang="ar-EG" sz="2000" dirty="0">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94859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dirty="0" smtClean="0">
                          <a:cs typeface="Sultan Medium" pitchFamily="2" charset="-78"/>
                        </a:rPr>
                        <a:t>محطة محولات غرب دمياط جهد 220 /500 ك .ف (مرحلة أولى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lang="ar-EG" sz="2000" dirty="0" smtClean="0">
                          <a:cs typeface="Sultan Medium" pitchFamily="2" charset="-78"/>
                        </a:rPr>
                        <a:t>25%</a:t>
                      </a:r>
                      <a:endParaRPr lang="ar-EG" sz="2000" dirty="0">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1" name="TextBox 10"/>
          <p:cNvSpPr txBox="1"/>
          <p:nvPr/>
        </p:nvSpPr>
        <p:spPr>
          <a:xfrm>
            <a:off x="3139678" y="5419033"/>
            <a:ext cx="3240360" cy="369332"/>
          </a:xfrm>
          <a:prstGeom prst="rect">
            <a:avLst/>
          </a:prstGeom>
          <a:noFill/>
        </p:spPr>
        <p:txBody>
          <a:bodyPr wrap="square" rtlCol="1">
            <a:spAutoFit/>
          </a:bodyPr>
          <a:lstStyle/>
          <a:p>
            <a:pPr algn="ctr"/>
            <a:r>
              <a:rPr lang="ar-EG" dirty="0">
                <a:solidFill>
                  <a:srgbClr val="FF0000"/>
                </a:solidFill>
                <a:latin typeface="Helvetica"/>
                <a:ea typeface="Times New Roman" pitchFamily="18" charset="0"/>
                <a:cs typeface="Sultan bold" pitchFamily="2" charset="-78"/>
              </a:rPr>
              <a:t>المشروعات الجاري تنفيذها </a:t>
            </a:r>
          </a:p>
        </p:txBody>
      </p:sp>
    </p:spTree>
    <p:extLst>
      <p:ext uri="{BB962C8B-B14F-4D97-AF65-F5344CB8AC3E}">
        <p14:creationId xmlns:p14="http://schemas.microsoft.com/office/powerpoint/2010/main" val="139471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u="sng" dirty="0" smtClean="0">
                <a:cs typeface="Sultan bold" pitchFamily="2" charset="-78"/>
              </a:rPr>
              <a:t>الطرق:</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620688" y="1728866"/>
            <a:ext cx="5760640" cy="7571303"/>
          </a:xfrm>
          <a:prstGeom prst="rect">
            <a:avLst/>
          </a:prstGeom>
          <a:noFill/>
        </p:spPr>
        <p:txBody>
          <a:bodyPr wrap="square" rtlCol="1">
            <a:spAutoFit/>
          </a:bodyPr>
          <a:lstStyle/>
          <a:p>
            <a:endParaRPr lang="ar-EG" dirty="0" smtClean="0">
              <a:solidFill>
                <a:srgbClr val="FF0000"/>
              </a:solidFill>
              <a:cs typeface="Sultan Medium" pitchFamily="2" charset="-78"/>
            </a:endParaRPr>
          </a:p>
          <a:p>
            <a:r>
              <a:rPr lang="ar-EG" u="sng" dirty="0" smtClean="0">
                <a:solidFill>
                  <a:srgbClr val="FF0000"/>
                </a:solidFill>
                <a:cs typeface="Sultan Medium" pitchFamily="2" charset="-78"/>
              </a:rPr>
              <a:t>اولا الاعمال التي قامت بها مديرية الطرق :</a:t>
            </a:r>
          </a:p>
          <a:p>
            <a:endParaRPr lang="ar-EG" dirty="0" smtClean="0">
              <a:solidFill>
                <a:srgbClr val="FF0000"/>
              </a:solidFill>
              <a:cs typeface="Sultan Medium" pitchFamily="2" charset="-78"/>
            </a:endParaRPr>
          </a:p>
          <a:p>
            <a:pPr marL="285750" indent="-285750">
              <a:lnSpc>
                <a:spcPct val="150000"/>
              </a:lnSpc>
              <a:buFont typeface="Arial" pitchFamily="34" charset="0"/>
              <a:buChar char="•"/>
            </a:pPr>
            <a:r>
              <a:rPr lang="ar-EG" sz="1600" dirty="0" smtClean="0">
                <a:cs typeface="Sultan Medium" pitchFamily="2" charset="-78"/>
              </a:rPr>
              <a:t>جاري رصف منطقة امام مستشفي الجهاز الهضمي بمدينة دمياط </a:t>
            </a:r>
          </a:p>
          <a:p>
            <a:pPr marL="285750" indent="-285750">
              <a:lnSpc>
                <a:spcPct val="150000"/>
              </a:lnSpc>
              <a:buFont typeface="Arial" pitchFamily="34" charset="0"/>
              <a:buChar char="•"/>
            </a:pPr>
            <a:r>
              <a:rPr lang="ar-EG" sz="1600" dirty="0" smtClean="0">
                <a:cs typeface="Sultan Medium" pitchFamily="2" charset="-78"/>
              </a:rPr>
              <a:t>جاري قشط اسفلت منطقة المحور بمدينة دمياط </a:t>
            </a:r>
          </a:p>
          <a:p>
            <a:pPr marL="285750" indent="-285750">
              <a:lnSpc>
                <a:spcPct val="150000"/>
              </a:lnSpc>
              <a:buFont typeface="Arial" pitchFamily="34" charset="0"/>
              <a:buChar char="•"/>
            </a:pPr>
            <a:r>
              <a:rPr lang="ar-EG" sz="1600" dirty="0" smtClean="0">
                <a:cs typeface="Sultan Medium" pitchFamily="2" charset="-78"/>
              </a:rPr>
              <a:t>جاري رصف شارع البندر بمدينة دمياط </a:t>
            </a:r>
          </a:p>
          <a:p>
            <a:pPr marL="285750" indent="-285750">
              <a:lnSpc>
                <a:spcPct val="150000"/>
              </a:lnSpc>
              <a:buFont typeface="Arial" pitchFamily="34" charset="0"/>
              <a:buChar char="•"/>
            </a:pPr>
            <a:r>
              <a:rPr lang="ar-EG" sz="1600" dirty="0" smtClean="0">
                <a:cs typeface="Sultan Medium" pitchFamily="2" charset="-78"/>
              </a:rPr>
              <a:t>تم رصف منطقة الخضري بدمياط </a:t>
            </a:r>
          </a:p>
          <a:p>
            <a:pPr marL="285750" indent="-285750">
              <a:lnSpc>
                <a:spcPct val="150000"/>
              </a:lnSpc>
              <a:buFont typeface="Arial" pitchFamily="34" charset="0"/>
              <a:buChar char="•"/>
            </a:pPr>
            <a:r>
              <a:rPr lang="ar-EG" sz="1600" dirty="0" smtClean="0">
                <a:cs typeface="Sultan Medium" pitchFamily="2" charset="-78"/>
              </a:rPr>
              <a:t>جاري رصف  منطقة المواقف بعزب النهضة  بدمياط </a:t>
            </a:r>
          </a:p>
          <a:p>
            <a:pPr marL="285750" indent="-285750">
              <a:lnSpc>
                <a:spcPct val="150000"/>
              </a:lnSpc>
              <a:buFont typeface="Arial" pitchFamily="34" charset="0"/>
              <a:buChar char="•"/>
            </a:pPr>
            <a:r>
              <a:rPr lang="ar-EG" sz="1600" dirty="0" smtClean="0">
                <a:cs typeface="Sultan Medium" pitchFamily="2" charset="-78"/>
              </a:rPr>
              <a:t>تم رصف طريق ابو راشد بكفر سعد </a:t>
            </a:r>
          </a:p>
          <a:p>
            <a:pPr marL="285750" indent="-285750">
              <a:lnSpc>
                <a:spcPct val="150000"/>
              </a:lnSpc>
              <a:buFont typeface="Arial" pitchFamily="34" charset="0"/>
              <a:buChar char="•"/>
            </a:pPr>
            <a:r>
              <a:rPr lang="ar-EG" sz="1600" dirty="0" smtClean="0">
                <a:cs typeface="Sultan Medium" pitchFamily="2" charset="-78"/>
              </a:rPr>
              <a:t>تم رصف طريق ابو سعادة الكبري بكفر سعد </a:t>
            </a:r>
          </a:p>
          <a:p>
            <a:pPr marL="285750" indent="-285750">
              <a:lnSpc>
                <a:spcPct val="150000"/>
              </a:lnSpc>
              <a:buFont typeface="Arial" pitchFamily="34" charset="0"/>
              <a:buChar char="•"/>
            </a:pPr>
            <a:r>
              <a:rPr lang="ar-EG" sz="1600" dirty="0" smtClean="0">
                <a:cs typeface="Sultan Medium" pitchFamily="2" charset="-78"/>
              </a:rPr>
              <a:t>تم رصف طريق الاسماعيلية بكفر سعد </a:t>
            </a:r>
          </a:p>
          <a:p>
            <a:pPr marL="285750" indent="-285750">
              <a:lnSpc>
                <a:spcPct val="150000"/>
              </a:lnSpc>
              <a:buFont typeface="Arial" pitchFamily="34" charset="0"/>
              <a:buChar char="•"/>
            </a:pPr>
            <a:r>
              <a:rPr lang="ar-EG" sz="1600" dirty="0" smtClean="0">
                <a:cs typeface="Sultan Medium" pitchFamily="2" charset="-78"/>
              </a:rPr>
              <a:t>تم رصف شارع الموقف الجديد بكفر سعد </a:t>
            </a:r>
          </a:p>
          <a:p>
            <a:pPr marL="285750" indent="-285750">
              <a:lnSpc>
                <a:spcPct val="150000"/>
              </a:lnSpc>
              <a:buFont typeface="Arial" pitchFamily="34" charset="0"/>
              <a:buChar char="•"/>
            </a:pPr>
            <a:r>
              <a:rPr lang="ar-EG" sz="1600" dirty="0" smtClean="0">
                <a:cs typeface="Sultan Medium" pitchFamily="2" charset="-78"/>
              </a:rPr>
              <a:t>تم رصف شارع مكتبة اسماء بكفر سعد </a:t>
            </a:r>
          </a:p>
          <a:p>
            <a:pPr marL="285750" indent="-285750">
              <a:lnSpc>
                <a:spcPct val="150000"/>
              </a:lnSpc>
              <a:buFont typeface="Arial" pitchFamily="34" charset="0"/>
              <a:buChar char="•"/>
            </a:pPr>
            <a:r>
              <a:rPr lang="ar-EG" sz="1600" dirty="0" smtClean="0">
                <a:cs typeface="Sultan Medium" pitchFamily="2" charset="-78"/>
              </a:rPr>
              <a:t>تم رصف شارع التأمين الصحي بكفر سعد </a:t>
            </a:r>
          </a:p>
          <a:p>
            <a:pPr marL="285750" indent="-285750">
              <a:lnSpc>
                <a:spcPct val="150000"/>
              </a:lnSpc>
              <a:buFont typeface="Arial" pitchFamily="34" charset="0"/>
              <a:buChar char="•"/>
            </a:pPr>
            <a:r>
              <a:rPr lang="ar-EG" sz="1600" dirty="0" smtClean="0">
                <a:cs typeface="Sultan Medium" pitchFamily="2" charset="-78"/>
              </a:rPr>
              <a:t>تم رصف شارع ميدان الحكمة بكفر سعد </a:t>
            </a:r>
          </a:p>
          <a:p>
            <a:pPr marL="285750" indent="-285750">
              <a:lnSpc>
                <a:spcPct val="150000"/>
              </a:lnSpc>
              <a:buFont typeface="Arial" pitchFamily="34" charset="0"/>
              <a:buChar char="•"/>
            </a:pPr>
            <a:r>
              <a:rPr lang="ar-EG" sz="1600" dirty="0" smtClean="0">
                <a:cs typeface="Sultan Medium" pitchFamily="2" charset="-78"/>
              </a:rPr>
              <a:t>تم رصف شارع الفصل الواحد بكفر سعد </a:t>
            </a:r>
          </a:p>
          <a:p>
            <a:pPr marL="285750" indent="-285750">
              <a:lnSpc>
                <a:spcPct val="150000"/>
              </a:lnSpc>
              <a:buFont typeface="Arial" pitchFamily="34" charset="0"/>
              <a:buChar char="•"/>
            </a:pPr>
            <a:r>
              <a:rPr lang="ar-EG" sz="1600" dirty="0" smtClean="0">
                <a:cs typeface="Sultan Medium" pitchFamily="2" charset="-78"/>
              </a:rPr>
              <a:t>تم رصف شارع الوحدة المحلية بدقهلة بطول 300م </a:t>
            </a:r>
          </a:p>
          <a:p>
            <a:pPr marL="285750" indent="-285750">
              <a:lnSpc>
                <a:spcPct val="150000"/>
              </a:lnSpc>
              <a:buFont typeface="Arial" pitchFamily="34" charset="0"/>
              <a:buChar char="•"/>
            </a:pPr>
            <a:r>
              <a:rPr lang="ar-EG" sz="1600" dirty="0" smtClean="0">
                <a:cs typeface="Sultan Medium" pitchFamily="2" charset="-78"/>
              </a:rPr>
              <a:t>تم رصف شارع الثورة واحمد عرابي بمدينة الزرقا بطول 400 م </a:t>
            </a:r>
          </a:p>
          <a:p>
            <a:pPr marL="285750" indent="-285750">
              <a:lnSpc>
                <a:spcPct val="150000"/>
              </a:lnSpc>
              <a:buFont typeface="Arial" pitchFamily="34" charset="0"/>
              <a:buChar char="•"/>
            </a:pPr>
            <a:r>
              <a:rPr lang="ar-EG" sz="1600" dirty="0" smtClean="0">
                <a:cs typeface="Sultan Medium" pitchFamily="2" charset="-78"/>
              </a:rPr>
              <a:t>جاري تنفيذ طريق مدخل كفر المياسرة </a:t>
            </a:r>
          </a:p>
          <a:p>
            <a:pPr marL="285750" indent="-285750">
              <a:lnSpc>
                <a:spcPct val="150000"/>
              </a:lnSpc>
              <a:buFont typeface="Arial" pitchFamily="34" charset="0"/>
              <a:buChar char="•"/>
            </a:pPr>
            <a:r>
              <a:rPr lang="ar-EG" sz="1600" dirty="0" smtClean="0">
                <a:cs typeface="Sultan Medium" pitchFamily="2" charset="-78"/>
              </a:rPr>
              <a:t>رد الشئ لاصله لطريق السعدية البحرية </a:t>
            </a:r>
          </a:p>
          <a:p>
            <a:pPr marL="285750" indent="-285750">
              <a:lnSpc>
                <a:spcPct val="150000"/>
              </a:lnSpc>
              <a:buFont typeface="Arial" pitchFamily="34" charset="0"/>
              <a:buChar char="•"/>
            </a:pPr>
            <a:r>
              <a:rPr lang="ar-EG" sz="1600" dirty="0" smtClean="0">
                <a:cs typeface="Sultan Medium" pitchFamily="2" charset="-78"/>
              </a:rPr>
              <a:t>اعمال ترميمات سن 6 لمدخل قرية السواحل امام محطة الصرف</a:t>
            </a:r>
          </a:p>
        </p:txBody>
      </p:sp>
    </p:spTree>
    <p:extLst>
      <p:ext uri="{BB962C8B-B14F-4D97-AF65-F5344CB8AC3E}">
        <p14:creationId xmlns:p14="http://schemas.microsoft.com/office/powerpoint/2010/main" val="18280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u="sng" dirty="0" smtClean="0">
                <a:cs typeface="Sultan bold" pitchFamily="2" charset="-78"/>
              </a:rPr>
              <a:t>تابع الطرق :</a:t>
            </a:r>
            <a:endParaRPr lang="ar-EG" sz="2800" u="sng"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249970351"/>
              </p:ext>
            </p:extLst>
          </p:nvPr>
        </p:nvGraphicFramePr>
        <p:xfrm>
          <a:off x="566844" y="5889104"/>
          <a:ext cx="5655293" cy="2376264"/>
        </p:xfrm>
        <a:graphic>
          <a:graphicData uri="http://schemas.openxmlformats.org/drawingml/2006/table">
            <a:tbl>
              <a:tblPr rtl="1" firstRow="1" firstCol="1" bandRow="1">
                <a:tableStyleId>{5C22544A-7EE6-4342-B048-85BDC9FD1C3A}</a:tableStyleId>
              </a:tblPr>
              <a:tblGrid>
                <a:gridCol w="531331"/>
                <a:gridCol w="3862511"/>
                <a:gridCol w="1261451"/>
              </a:tblGrid>
              <a:tr h="504056">
                <a:tc>
                  <a:txBody>
                    <a:bodyPr/>
                    <a:lstStyle/>
                    <a:p>
                      <a:pPr algn="ctr" rtl="1">
                        <a:lnSpc>
                          <a:spcPct val="115000"/>
                        </a:lnSpc>
                        <a:spcAft>
                          <a:spcPts val="1000"/>
                        </a:spcAft>
                        <a:tabLst>
                          <a:tab pos="905510" algn="l"/>
                        </a:tabLst>
                      </a:pPr>
                      <a:r>
                        <a:rPr lang="ar-EG" sz="1600" b="0" kern="1200" dirty="0" smtClean="0">
                          <a:solidFill>
                            <a:schemeClr val="dk1"/>
                          </a:solidFill>
                          <a:effectLst/>
                          <a:latin typeface="+mn-lt"/>
                          <a:ea typeface="+mn-ea"/>
                          <a:cs typeface="Sultan bold" pitchFamily="2" charset="-78"/>
                        </a:rPr>
                        <a:t>م</a:t>
                      </a:r>
                      <a:endParaRPr lang="en-US" sz="16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tabLst>
                          <a:tab pos="905510" algn="l"/>
                        </a:tabLst>
                      </a:pPr>
                      <a:r>
                        <a:rPr lang="ar-SA" sz="1600" b="0" kern="1200" dirty="0">
                          <a:solidFill>
                            <a:schemeClr val="dk1"/>
                          </a:solidFill>
                          <a:effectLst/>
                          <a:latin typeface="+mn-lt"/>
                          <a:ea typeface="+mn-ea"/>
                          <a:cs typeface="Sultan bold" pitchFamily="2" charset="-78"/>
                        </a:rPr>
                        <a:t>المشروع</a:t>
                      </a:r>
                      <a:endParaRPr lang="en-US" sz="16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tabLst>
                          <a:tab pos="905510" algn="l"/>
                        </a:tabLst>
                      </a:pPr>
                      <a:r>
                        <a:rPr lang="ar-SA" sz="1600" b="0" kern="1200" dirty="0">
                          <a:solidFill>
                            <a:schemeClr val="dk1"/>
                          </a:solidFill>
                          <a:effectLst/>
                          <a:latin typeface="+mn-lt"/>
                          <a:ea typeface="+mn-ea"/>
                          <a:cs typeface="Sultan bold" pitchFamily="2" charset="-78"/>
                        </a:rPr>
                        <a:t>نسبة التنفيذ</a:t>
                      </a:r>
                      <a:endParaRPr lang="en-US" sz="16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432048">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1</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SA" sz="1400" b="0" kern="1200" dirty="0">
                          <a:solidFill>
                            <a:schemeClr val="dk1"/>
                          </a:solidFill>
                          <a:effectLst/>
                          <a:latin typeface="+mn-lt"/>
                          <a:ea typeface="+mn-ea"/>
                          <a:cs typeface="Sultan Medium" pitchFamily="2" charset="-78"/>
                        </a:rPr>
                        <a:t>رفع كفاءة الكوبري المعدني</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SA" sz="1600" b="0" kern="1200" dirty="0">
                          <a:solidFill>
                            <a:schemeClr val="dk1"/>
                          </a:solidFill>
                          <a:effectLst/>
                          <a:latin typeface="+mn-lt"/>
                          <a:ea typeface="+mn-ea"/>
                          <a:cs typeface="Sultan Medium" pitchFamily="2" charset="-78"/>
                        </a:rPr>
                        <a:t>90%</a:t>
                      </a:r>
                      <a:endParaRPr lang="en-US" sz="16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504056">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2</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SA" sz="1400" b="0" kern="1200" dirty="0">
                          <a:solidFill>
                            <a:schemeClr val="dk1"/>
                          </a:solidFill>
                          <a:effectLst/>
                          <a:latin typeface="+mn-lt"/>
                          <a:ea typeface="+mn-ea"/>
                          <a:cs typeface="Sultan Medium" pitchFamily="2" charset="-78"/>
                        </a:rPr>
                        <a:t>انشاء بوابة تحصيل الرسوم بالدولي الساحلي (البغدادي)</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600" b="0" kern="1200" dirty="0" smtClean="0">
                          <a:solidFill>
                            <a:schemeClr val="dk1"/>
                          </a:solidFill>
                          <a:effectLst/>
                          <a:latin typeface="+mn-lt"/>
                          <a:ea typeface="+mn-ea"/>
                          <a:cs typeface="Sultan Medium" pitchFamily="2" charset="-78"/>
                        </a:rPr>
                        <a:t>86</a:t>
                      </a:r>
                      <a:r>
                        <a:rPr lang="ar-SA" sz="1600" b="0" kern="1200" dirty="0" smtClean="0">
                          <a:solidFill>
                            <a:schemeClr val="dk1"/>
                          </a:solidFill>
                          <a:effectLst/>
                          <a:latin typeface="+mn-lt"/>
                          <a:ea typeface="+mn-ea"/>
                          <a:cs typeface="Sultan Medium" pitchFamily="2" charset="-78"/>
                        </a:rPr>
                        <a:t>%</a:t>
                      </a:r>
                      <a:endParaRPr lang="en-US" sz="16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504056">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3</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SA" sz="1400" b="0" kern="1200" dirty="0">
                          <a:solidFill>
                            <a:schemeClr val="dk1"/>
                          </a:solidFill>
                          <a:effectLst/>
                          <a:latin typeface="+mn-lt"/>
                          <a:ea typeface="+mn-ea"/>
                          <a:cs typeface="Sultan Medium" pitchFamily="2" charset="-78"/>
                        </a:rPr>
                        <a:t>رفع كفاءة  كوبري دمياط العلوي (السنانية )</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SA" sz="1600" b="0" kern="1200" dirty="0">
                          <a:solidFill>
                            <a:schemeClr val="dk1"/>
                          </a:solidFill>
                          <a:effectLst/>
                          <a:latin typeface="+mn-lt"/>
                          <a:ea typeface="+mn-ea"/>
                          <a:cs typeface="Sultan Medium" pitchFamily="2" charset="-78"/>
                        </a:rPr>
                        <a:t>40%</a:t>
                      </a:r>
                      <a:endParaRPr lang="en-US" sz="16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32048">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4</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SA" sz="1400" b="0" kern="1200" dirty="0">
                          <a:solidFill>
                            <a:schemeClr val="dk1"/>
                          </a:solidFill>
                          <a:effectLst/>
                          <a:latin typeface="+mn-lt"/>
                          <a:ea typeface="+mn-ea"/>
                          <a:cs typeface="Sultan Medium" pitchFamily="2" charset="-78"/>
                        </a:rPr>
                        <a:t>رفع كفاءة الطريق الدولي الساحلي قطاع (3 ) مرحلة اولي</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600" b="0" kern="1200" dirty="0" smtClean="0">
                          <a:solidFill>
                            <a:schemeClr val="dk1"/>
                          </a:solidFill>
                          <a:effectLst/>
                          <a:latin typeface="+mn-lt"/>
                          <a:ea typeface="+mn-ea"/>
                          <a:cs typeface="Sultan Medium" pitchFamily="2" charset="-78"/>
                        </a:rPr>
                        <a:t>35,5</a:t>
                      </a:r>
                      <a:r>
                        <a:rPr lang="ar-SA" sz="1600" b="0" kern="1200" dirty="0" smtClean="0">
                          <a:solidFill>
                            <a:schemeClr val="dk1"/>
                          </a:solidFill>
                          <a:effectLst/>
                          <a:latin typeface="+mn-lt"/>
                          <a:ea typeface="+mn-ea"/>
                          <a:cs typeface="Sultan Medium" pitchFamily="2" charset="-78"/>
                        </a:rPr>
                        <a:t>%</a:t>
                      </a:r>
                      <a:endParaRPr lang="en-US" sz="16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2" name="Rectangle 1"/>
          <p:cNvSpPr>
            <a:spLocks noChangeArrowheads="1"/>
          </p:cNvSpPr>
          <p:nvPr/>
        </p:nvSpPr>
        <p:spPr bwMode="auto">
          <a:xfrm>
            <a:off x="2218656" y="1825879"/>
            <a:ext cx="417646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904875" algn="l"/>
              </a:tabLst>
            </a:pPr>
            <a:r>
              <a:rPr kumimoji="0" lang="ar-EG" sz="2000" i="0" u="sng" strike="noStrike" cap="none" normalizeH="0" baseline="0" dirty="0" smtClean="0">
                <a:ln>
                  <a:noFill/>
                </a:ln>
                <a:solidFill>
                  <a:srgbClr val="FF0000"/>
                </a:solidFill>
                <a:effectLst/>
                <a:latin typeface="Arial" pitchFamily="34" charset="0"/>
                <a:ea typeface="Calibri" pitchFamily="34" charset="0"/>
                <a:cs typeface="Sultan bold" pitchFamily="2" charset="-78"/>
              </a:rPr>
              <a:t>اعمال هيئة الطرق والكباري بدمياط </a:t>
            </a:r>
            <a:endParaRPr kumimoji="0" lang="en-US" sz="700" i="0" u="none" strike="noStrike" cap="none" normalizeH="0" baseline="0" dirty="0" smtClean="0">
              <a:ln>
                <a:noFill/>
              </a:ln>
              <a:solidFill>
                <a:schemeClr val="tx1"/>
              </a:solidFill>
              <a:effectLst/>
              <a:latin typeface="Arial" pitchFamily="34" charset="0"/>
              <a:cs typeface="Sultan bol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904875" algn="l"/>
              </a:tabLst>
            </a:pPr>
            <a:r>
              <a:rPr kumimoji="0" lang="ar-EG" b="0" i="0" u="none" strike="noStrike" cap="none" normalizeH="0" baseline="0" dirty="0" smtClean="0">
                <a:ln>
                  <a:noFill/>
                </a:ln>
                <a:solidFill>
                  <a:schemeClr val="tx1"/>
                </a:solidFill>
                <a:effectLst/>
                <a:latin typeface="Tahoma" pitchFamily="34" charset="0"/>
                <a:ea typeface="Calibri" pitchFamily="34" charset="0"/>
                <a:cs typeface="Sultan Medium" pitchFamily="2" charset="-78"/>
              </a:rPr>
              <a:t>المشروعات التي تم الانتهاء منها </a:t>
            </a:r>
            <a:endParaRPr lang="en-US" b="1" dirty="0">
              <a:solidFill>
                <a:schemeClr val="dk1"/>
              </a:solidFill>
              <a:cs typeface="Sultan Medium"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4157666966"/>
              </p:ext>
            </p:extLst>
          </p:nvPr>
        </p:nvGraphicFramePr>
        <p:xfrm>
          <a:off x="637340" y="2517031"/>
          <a:ext cx="5642587" cy="2592288"/>
        </p:xfrm>
        <a:graphic>
          <a:graphicData uri="http://schemas.openxmlformats.org/drawingml/2006/table">
            <a:tbl>
              <a:tblPr rtl="1" firstRow="1" firstCol="1" bandRow="1">
                <a:tableStyleId>{5C22544A-7EE6-4342-B048-85BDC9FD1C3A}</a:tableStyleId>
              </a:tblPr>
              <a:tblGrid>
                <a:gridCol w="542375"/>
                <a:gridCol w="3718239"/>
                <a:gridCol w="1381973"/>
              </a:tblGrid>
              <a:tr h="288032">
                <a:tc>
                  <a:txBody>
                    <a:bodyPr/>
                    <a:lstStyle/>
                    <a:p>
                      <a:pPr algn="ctr" rtl="1">
                        <a:lnSpc>
                          <a:spcPct val="115000"/>
                        </a:lnSpc>
                        <a:spcAft>
                          <a:spcPts val="1000"/>
                        </a:spcAft>
                        <a:tabLst>
                          <a:tab pos="905510" algn="l"/>
                        </a:tabLst>
                      </a:pPr>
                      <a:r>
                        <a:rPr lang="ar-EG" sz="1600" b="0" kern="1200" dirty="0" smtClean="0">
                          <a:solidFill>
                            <a:schemeClr val="dk1"/>
                          </a:solidFill>
                          <a:effectLst/>
                          <a:latin typeface="+mn-lt"/>
                          <a:ea typeface="+mn-ea"/>
                          <a:cs typeface="Sultan bold" pitchFamily="2" charset="-78"/>
                        </a:rPr>
                        <a:t>م</a:t>
                      </a:r>
                      <a:endParaRPr lang="en-US" sz="16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tabLst>
                          <a:tab pos="905510" algn="l"/>
                        </a:tabLst>
                      </a:pPr>
                      <a:r>
                        <a:rPr lang="ar-SA" sz="1600" b="0" kern="1200" dirty="0">
                          <a:solidFill>
                            <a:schemeClr val="dk1"/>
                          </a:solidFill>
                          <a:effectLst/>
                          <a:latin typeface="+mn-lt"/>
                          <a:ea typeface="+mn-ea"/>
                          <a:cs typeface="Sultan bold" pitchFamily="2" charset="-78"/>
                        </a:rPr>
                        <a:t>المشروع</a:t>
                      </a:r>
                      <a:endParaRPr lang="en-US" sz="16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tabLst>
                          <a:tab pos="905510" algn="l"/>
                        </a:tabLst>
                      </a:pPr>
                      <a:r>
                        <a:rPr lang="ar-SA" sz="1600" b="0" kern="1200" dirty="0">
                          <a:solidFill>
                            <a:schemeClr val="dk1"/>
                          </a:solidFill>
                          <a:effectLst/>
                          <a:latin typeface="+mn-lt"/>
                          <a:ea typeface="+mn-ea"/>
                          <a:cs typeface="Sultan bold" pitchFamily="2" charset="-78"/>
                        </a:rPr>
                        <a:t>نسبة التنفيذ</a:t>
                      </a:r>
                      <a:endParaRPr lang="en-US" sz="16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88032">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1</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رفع كفاءة طريق الميناء دمياط / كفر البطيخ </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600" b="0" kern="1200" dirty="0" smtClean="0">
                          <a:solidFill>
                            <a:schemeClr val="dk1"/>
                          </a:solidFill>
                          <a:effectLst/>
                          <a:latin typeface="+mn-lt"/>
                          <a:ea typeface="+mn-ea"/>
                          <a:cs typeface="Sultan Medium" pitchFamily="2" charset="-78"/>
                        </a:rPr>
                        <a:t>100%</a:t>
                      </a:r>
                      <a:endParaRPr lang="en-US" sz="16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88032">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2</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صيانة واعادة رصف طريق دمياط</a:t>
                      </a:r>
                      <a:r>
                        <a:rPr lang="ar-EG" sz="1400" b="0" kern="1200" baseline="0" dirty="0" smtClean="0">
                          <a:solidFill>
                            <a:schemeClr val="dk1"/>
                          </a:solidFill>
                          <a:effectLst/>
                          <a:latin typeface="+mn-lt"/>
                          <a:ea typeface="+mn-ea"/>
                          <a:cs typeface="Sultan Medium" pitchFamily="2" charset="-78"/>
                        </a:rPr>
                        <a:t> / عزبة البرج </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600" b="0" kern="1200" dirty="0" smtClean="0">
                          <a:solidFill>
                            <a:schemeClr val="dk1"/>
                          </a:solidFill>
                          <a:effectLst/>
                          <a:latin typeface="+mn-lt"/>
                          <a:ea typeface="+mn-ea"/>
                          <a:cs typeface="Sultan Medium" pitchFamily="2" charset="-78"/>
                        </a:rPr>
                        <a:t>100%</a:t>
                      </a:r>
                      <a:endParaRPr lang="en-US" sz="16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88032">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3</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ازدواج طريق دمياط / راس البر الهاويس </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600" b="0" kern="1200" dirty="0" smtClean="0">
                          <a:solidFill>
                            <a:schemeClr val="dk1"/>
                          </a:solidFill>
                          <a:effectLst/>
                          <a:latin typeface="+mn-lt"/>
                          <a:ea typeface="+mn-ea"/>
                          <a:cs typeface="Sultan Medium" pitchFamily="2" charset="-78"/>
                        </a:rPr>
                        <a:t>100%</a:t>
                      </a:r>
                      <a:endParaRPr lang="en-US" sz="16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88032">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4</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كوبري المطار الدولي الساحلي</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600" b="0" kern="1200" dirty="0" smtClean="0">
                          <a:solidFill>
                            <a:schemeClr val="dk1"/>
                          </a:solidFill>
                          <a:effectLst/>
                          <a:latin typeface="+mn-lt"/>
                          <a:ea typeface="+mn-ea"/>
                          <a:cs typeface="Sultan Medium" pitchFamily="2" charset="-78"/>
                        </a:rPr>
                        <a:t>100%</a:t>
                      </a:r>
                      <a:endParaRPr lang="en-US" sz="16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88032">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5</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كوبري العدوي الدولي الساحلي </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tab pos="905510" algn="l"/>
                        </a:tabLst>
                        <a:defRPr/>
                      </a:pPr>
                      <a:r>
                        <a:rPr lang="ar-EG" sz="1600" b="0" kern="1200" dirty="0" smtClean="0">
                          <a:solidFill>
                            <a:schemeClr val="dk1"/>
                          </a:solidFill>
                          <a:effectLst/>
                          <a:latin typeface="+mn-lt"/>
                          <a:ea typeface="+mn-ea"/>
                          <a:cs typeface="Sultan Medium" pitchFamily="2" charset="-78"/>
                        </a:rPr>
                        <a:t>100%</a:t>
                      </a:r>
                      <a:endParaRPr lang="en-US" sz="1600" b="0" kern="1200" dirty="0" smtClean="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88032">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6</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كوبري البستان </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tab pos="905510" algn="l"/>
                        </a:tabLst>
                        <a:defRPr/>
                      </a:pPr>
                      <a:r>
                        <a:rPr lang="ar-EG" sz="1600" b="0" kern="1200" dirty="0" smtClean="0">
                          <a:solidFill>
                            <a:schemeClr val="dk1"/>
                          </a:solidFill>
                          <a:effectLst/>
                          <a:latin typeface="+mn-lt"/>
                          <a:ea typeface="+mn-ea"/>
                          <a:cs typeface="Sultan Medium" pitchFamily="2" charset="-78"/>
                        </a:rPr>
                        <a:t>100%</a:t>
                      </a:r>
                      <a:endParaRPr lang="en-US" sz="1600" b="0" kern="1200" dirty="0" smtClean="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88032">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7</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كوبري كفر البطيخ </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tab pos="905510" algn="l"/>
                        </a:tabLst>
                        <a:defRPr/>
                      </a:pPr>
                      <a:r>
                        <a:rPr lang="ar-EG" sz="1600" b="0" kern="1200" dirty="0" smtClean="0">
                          <a:solidFill>
                            <a:schemeClr val="dk1"/>
                          </a:solidFill>
                          <a:effectLst/>
                          <a:latin typeface="+mn-lt"/>
                          <a:ea typeface="+mn-ea"/>
                          <a:cs typeface="Sultan Medium" pitchFamily="2" charset="-78"/>
                        </a:rPr>
                        <a:t>100%</a:t>
                      </a:r>
                      <a:endParaRPr lang="en-US" sz="1600" b="0" kern="1200" dirty="0" smtClean="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88032">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8</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905510" algn="l"/>
                        </a:tabLst>
                      </a:pPr>
                      <a:r>
                        <a:rPr lang="ar-EG" sz="1400" b="0" kern="1200" dirty="0" smtClean="0">
                          <a:solidFill>
                            <a:schemeClr val="dk1"/>
                          </a:solidFill>
                          <a:effectLst/>
                          <a:latin typeface="+mn-lt"/>
                          <a:ea typeface="+mn-ea"/>
                          <a:cs typeface="Sultan Medium" pitchFamily="2" charset="-78"/>
                        </a:rPr>
                        <a:t>كوبري العنانية الدولي </a:t>
                      </a:r>
                      <a:endParaRPr lang="en-US" sz="14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tab pos="905510" algn="l"/>
                        </a:tabLst>
                        <a:defRPr/>
                      </a:pPr>
                      <a:r>
                        <a:rPr lang="ar-EG" sz="1600" b="0" kern="1200" dirty="0" smtClean="0">
                          <a:solidFill>
                            <a:schemeClr val="dk1"/>
                          </a:solidFill>
                          <a:effectLst/>
                          <a:latin typeface="+mn-lt"/>
                          <a:ea typeface="+mn-ea"/>
                          <a:cs typeface="Sultan Medium" pitchFamily="2" charset="-78"/>
                        </a:rPr>
                        <a:t>100%</a:t>
                      </a:r>
                      <a:endParaRPr lang="en-US" sz="1600" b="0" kern="1200" dirty="0" smtClean="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0" name="Rectangle 1"/>
          <p:cNvSpPr>
            <a:spLocks noChangeArrowheads="1"/>
          </p:cNvSpPr>
          <p:nvPr/>
        </p:nvSpPr>
        <p:spPr bwMode="auto">
          <a:xfrm>
            <a:off x="2132856" y="5333553"/>
            <a:ext cx="4176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tab pos="904875" algn="l"/>
              </a:tabLst>
            </a:pPr>
            <a:r>
              <a:rPr kumimoji="0" lang="ar-EG" b="0" i="0" u="none" strike="noStrike" cap="none" normalizeH="0" baseline="0" dirty="0" smtClean="0">
                <a:ln>
                  <a:noFill/>
                </a:ln>
                <a:solidFill>
                  <a:schemeClr val="tx1"/>
                </a:solidFill>
                <a:effectLst/>
                <a:latin typeface="Tahoma" pitchFamily="34" charset="0"/>
                <a:ea typeface="Calibri" pitchFamily="34" charset="0"/>
                <a:cs typeface="Sultan Medium" pitchFamily="2" charset="-78"/>
              </a:rPr>
              <a:t>المشروعات الجاري تنفيذها </a:t>
            </a:r>
            <a:endParaRPr lang="en-US" sz="1600" b="1" dirty="0">
              <a:solidFill>
                <a:schemeClr val="dk1"/>
              </a:solidFill>
              <a:cs typeface="Sultan Medium" pitchFamily="2" charset="-78"/>
            </a:endParaRPr>
          </a:p>
        </p:txBody>
      </p:sp>
    </p:spTree>
    <p:extLst>
      <p:ext uri="{BB962C8B-B14F-4D97-AF65-F5344CB8AC3E}">
        <p14:creationId xmlns:p14="http://schemas.microsoft.com/office/powerpoint/2010/main" val="122742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1" y="447854"/>
            <a:ext cx="4055095" cy="10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39443" y="710625"/>
            <a:ext cx="2850029" cy="523220"/>
          </a:xfrm>
          <a:prstGeom prst="rect">
            <a:avLst/>
          </a:prstGeom>
        </p:spPr>
        <p:txBody>
          <a:bodyPr wrap="square">
            <a:spAutoFit/>
          </a:bodyPr>
          <a:lstStyle/>
          <a:p>
            <a:r>
              <a:rPr lang="ar-EG" sz="2800" dirty="0" smtClean="0">
                <a:cs typeface="Sultan bold" pitchFamily="2" charset="-78"/>
              </a:rPr>
              <a:t>تا</a:t>
            </a:r>
            <a:r>
              <a:rPr lang="ar-EG" sz="2800" u="sng" dirty="0" smtClean="0">
                <a:cs typeface="Sultan bold" pitchFamily="2" charset="-78"/>
              </a:rPr>
              <a:t>بع الطرق :</a:t>
            </a:r>
            <a:endParaRPr lang="ar-EG" sz="2800" u="sng"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61044482"/>
              </p:ext>
            </p:extLst>
          </p:nvPr>
        </p:nvGraphicFramePr>
        <p:xfrm>
          <a:off x="332656" y="1760997"/>
          <a:ext cx="6021289" cy="7584489"/>
        </p:xfrm>
        <a:graphic>
          <a:graphicData uri="http://schemas.openxmlformats.org/drawingml/2006/table">
            <a:tbl>
              <a:tblPr rtl="1" firstRow="1" firstCol="1" bandRow="1">
                <a:tableStyleId>{5C22544A-7EE6-4342-B048-85BDC9FD1C3A}</a:tableStyleId>
              </a:tblPr>
              <a:tblGrid>
                <a:gridCol w="689156"/>
                <a:gridCol w="610712"/>
                <a:gridCol w="2914840"/>
                <a:gridCol w="651194"/>
                <a:gridCol w="1155387"/>
              </a:tblGrid>
              <a:tr h="574192">
                <a:tc>
                  <a:txBody>
                    <a:bodyPr/>
                    <a:lstStyle/>
                    <a:p>
                      <a:pPr algn="ctr" rtl="1">
                        <a:lnSpc>
                          <a:spcPct val="115000"/>
                        </a:lnSpc>
                        <a:spcAft>
                          <a:spcPts val="0"/>
                        </a:spcAft>
                      </a:pPr>
                      <a:r>
                        <a:rPr kumimoji="0" lang="ar-SA"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مركز/ مدينة/ حي</a:t>
                      </a:r>
                      <a:endParaRPr kumimoji="0" lang="en-US"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kumimoji="0" lang="ar-SA"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نوع الرصف</a:t>
                      </a:r>
                      <a:endParaRPr kumimoji="0" lang="en-US"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kumimoji="0" lang="ar-SA"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أسم المشروع (طرق / كبارى)</a:t>
                      </a:r>
                      <a:endParaRPr kumimoji="0" lang="en-US"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kumimoji="0" lang="ar-SA"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طول الطريق </a:t>
                      </a:r>
                      <a:br>
                        <a:rPr kumimoji="0" lang="ar-SA"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br>
                      <a:r>
                        <a:rPr kumimoji="0" lang="ar-SA"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(كم)</a:t>
                      </a:r>
                      <a:endParaRPr kumimoji="0" lang="en-US"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kumimoji="0" lang="ar-SA"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إجمالي الاعتمادات المالية المخصصة</a:t>
                      </a:r>
                      <a:br>
                        <a:rPr kumimoji="0" lang="ar-SA"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br>
                      <a:r>
                        <a:rPr kumimoji="0" lang="ar-SA"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(بالمليون جنيه)</a:t>
                      </a:r>
                      <a:endParaRPr kumimoji="0" lang="en-US" sz="105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50896">
                <a:tc rowSpan="28">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الوحدة المحلية لمركز ومدينة دمياط </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12">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اسفلت </a:t>
                      </a:r>
                      <a:r>
                        <a:rPr kumimoji="0" lang="ar-SA" sz="10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قطاع</a:t>
                      </a:r>
                      <a:endParaRPr kumimoji="0" lang="ar-EG" sz="10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p>
                      <a:pPr algn="ctr" rtl="1">
                        <a:lnSpc>
                          <a:spcPct val="115000"/>
                        </a:lnSpc>
                        <a:spcAft>
                          <a:spcPts val="0"/>
                        </a:spcAft>
                      </a:pPr>
                      <a:r>
                        <a:rPr kumimoji="0" lang="ar-SA" sz="10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 </a:t>
                      </a: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جنوب</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طريق صلاح سالم بداية من شارع الشيخ خضر حتى الاستاد</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8">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18,460</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12">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11,000</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المسجد الكبير بالشعراء</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50896">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البندر بدمياط من الترعة الشرقاوية وحتى مطعم المصري وفرعته</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العشرين بالمنية</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منطقة تقسيم رضوان والعزب والعيشى</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85526">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شوارع بأرض بنك التسليف متفرع من وزير</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شوارع تقسيم الجمل</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02818">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بعض شوارع بمحيط مدرسة تامياتس بدمياط</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شوارع منطقة العلايلي</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الشيخ البواب بمنية دمياط</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50896">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عشرة بمنية دمياط لربطه بالترعة الشرقاوية وشارع العشرين</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50896">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الشونة متفرع من ميدان مشرفة بجوار برج بلازا</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rowSpan="9">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اسفلت </a:t>
                      </a:r>
                      <a:r>
                        <a:rPr kumimoji="0" lang="ar-SA" sz="10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قطاع</a:t>
                      </a:r>
                      <a:endParaRPr kumimoji="0" lang="ar-EG" sz="10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p>
                      <a:pPr algn="ctr" rtl="1">
                        <a:lnSpc>
                          <a:spcPct val="115000"/>
                        </a:lnSpc>
                        <a:spcAft>
                          <a:spcPts val="0"/>
                        </a:spcAft>
                      </a:pPr>
                      <a:r>
                        <a:rPr kumimoji="0" lang="ar-SA" sz="10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 </a:t>
                      </a: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شمال </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العيشى بمنطقة مدرسة 6 أكتوبر</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rowSpan="9">
                  <a:txBody>
                    <a:bodyPr/>
                    <a:lstStyle/>
                    <a:p>
                      <a:pPr algn="ctr" rtl="1">
                        <a:lnSpc>
                          <a:spcPct val="115000"/>
                        </a:lnSpc>
                        <a:spcAft>
                          <a:spcPts val="0"/>
                        </a:spcAft>
                      </a:pPr>
                      <a:r>
                        <a:rPr kumimoji="0" lang="ar-SA" sz="10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13,000</a:t>
                      </a:r>
                      <a:endParaRPr kumimoji="0" lang="en-US" sz="10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الجويلى</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50896">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تقسيم زينب شلبى بدمياط أما المستشفى التخصصى</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50896">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بعض شوارع بأرض العتر بالسنانية خلف مستشفى الصفا</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50896">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الطريق الدائرى (المحور) من طريق دمياط/ بورسعيد حتى وصلة السيالة</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50896">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التعاون بداية من نهاية الجهاز الهضمى وحتى الدوران قبل حزة</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صلاح الدين</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المنشية متفرع من صلاح الدين</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50896">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جزء من الحارة أمام المنازل على ترعة البلامون (أمام موقف رأس البر بالسنانية)</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rowSpan="7">
                  <a:txBody>
                    <a:bodyPr/>
                    <a:lstStyle/>
                    <a:p>
                      <a:pPr algn="ctr" rtl="1">
                        <a:lnSpc>
                          <a:spcPct val="115000"/>
                        </a:lnSpc>
                        <a:spcAft>
                          <a:spcPts val="0"/>
                        </a:spcAft>
                      </a:pPr>
                      <a:r>
                        <a:rPr kumimoji="0" lang="ar-SA" sz="10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بلاطات</a:t>
                      </a:r>
                      <a:br>
                        <a:rPr kumimoji="0" lang="ar-SA" sz="1000" b="0" i="0" u="none" strike="noStrike" kern="1200" cap="none" normalizeH="0" baseline="0">
                          <a:ln>
                            <a:noFill/>
                          </a:ln>
                          <a:solidFill>
                            <a:schemeClr val="tx1"/>
                          </a:solidFill>
                          <a:effectLst/>
                          <a:latin typeface="Tahoma" pitchFamily="34" charset="0"/>
                          <a:ea typeface="Calibri" pitchFamily="34" charset="0"/>
                          <a:cs typeface="Sultan Medium" pitchFamily="2" charset="-78"/>
                        </a:rPr>
                      </a:br>
                      <a:r>
                        <a:rPr kumimoji="0" lang="ar-SA" sz="10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خرسانية </a:t>
                      </a:r>
                      <a:endParaRPr kumimoji="0" lang="en-US" sz="10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شارع أمام مدرسة النيل</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rowSpan="7">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4,500</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استكمال رصف أرض الجلاد</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استكمال رصف منطقة وهدان</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رصف أرض عيد</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أرض الخضري بالأعصر</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544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أرض الطناوي بناحية مسجد المتبولي</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456737">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kumimoji="0" lang="ar-SA"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منطقة مسجد المعينى وكنيسة الروم ومدرسة الجلاء وعمر مكرم ومنطقة الجمال</a:t>
                      </a:r>
                      <a:endParaRPr kumimoji="0" lang="en-US" sz="10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12697" marR="1269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bl>
          </a:graphicData>
        </a:graphic>
      </p:graphicFrame>
      <p:sp>
        <p:nvSpPr>
          <p:cNvPr id="2" name="Rectangle 1"/>
          <p:cNvSpPr/>
          <p:nvPr/>
        </p:nvSpPr>
        <p:spPr>
          <a:xfrm>
            <a:off x="2327709" y="1424608"/>
            <a:ext cx="2717411" cy="307777"/>
          </a:xfrm>
          <a:prstGeom prst="rect">
            <a:avLst/>
          </a:prstGeom>
        </p:spPr>
        <p:txBody>
          <a:bodyPr wrap="none">
            <a:spAutoFit/>
          </a:bodyPr>
          <a:lstStyle/>
          <a:p>
            <a:pPr lvl="0" eaLnBrk="0" fontAlgn="base" hangingPunct="0">
              <a:spcBef>
                <a:spcPct val="0"/>
              </a:spcBef>
              <a:spcAft>
                <a:spcPct val="0"/>
              </a:spcAft>
              <a:tabLst>
                <a:tab pos="904875" algn="l"/>
              </a:tabLst>
            </a:pPr>
            <a:r>
              <a:rPr lang="ar-EG" sz="1400" dirty="0" smtClean="0">
                <a:latin typeface="Tahoma" pitchFamily="34" charset="0"/>
                <a:ea typeface="Calibri" pitchFamily="34" charset="0"/>
                <a:cs typeface="Sultan Medium" pitchFamily="2" charset="-78"/>
              </a:rPr>
              <a:t>مشروعات الخطة الاستثمارية  2019 / 2020</a:t>
            </a:r>
            <a:endParaRPr lang="en-US" sz="1400" b="1" dirty="0">
              <a:solidFill>
                <a:schemeClr val="dk1"/>
              </a:solidFill>
              <a:cs typeface="Sultan Medium" pitchFamily="2" charset="-78"/>
            </a:endParaRPr>
          </a:p>
        </p:txBody>
      </p:sp>
    </p:spTree>
    <p:extLst>
      <p:ext uri="{BB962C8B-B14F-4D97-AF65-F5344CB8AC3E}">
        <p14:creationId xmlns:p14="http://schemas.microsoft.com/office/powerpoint/2010/main" val="68202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46655854"/>
              </p:ext>
            </p:extLst>
          </p:nvPr>
        </p:nvGraphicFramePr>
        <p:xfrm>
          <a:off x="332657" y="992560"/>
          <a:ext cx="6048672" cy="8337731"/>
        </p:xfrm>
        <a:graphic>
          <a:graphicData uri="http://schemas.openxmlformats.org/drawingml/2006/table">
            <a:tbl>
              <a:tblPr rtl="1" firstRow="1" firstCol="1" bandRow="1">
                <a:tableStyleId>{5C22544A-7EE6-4342-B048-85BDC9FD1C3A}</a:tableStyleId>
              </a:tblPr>
              <a:tblGrid>
                <a:gridCol w="1045754"/>
                <a:gridCol w="695866"/>
                <a:gridCol w="2390485"/>
                <a:gridCol w="755921"/>
                <a:gridCol w="1160646"/>
              </a:tblGrid>
              <a:tr h="300692">
                <a:tc>
                  <a:txBody>
                    <a:bodyPr/>
                    <a:lstStyle/>
                    <a:p>
                      <a:pPr algn="ctr" rtl="1">
                        <a:lnSpc>
                          <a:spcPct val="115000"/>
                        </a:lnSpc>
                        <a:spcAft>
                          <a:spcPts val="0"/>
                        </a:spcAft>
                      </a:pPr>
                      <a:r>
                        <a:rPr lang="ar-SA" sz="1050" b="0" dirty="0">
                          <a:solidFill>
                            <a:schemeClr val="tx1"/>
                          </a:solidFill>
                          <a:effectLst/>
                          <a:cs typeface="Sultan Medium" pitchFamily="2" charset="-78"/>
                        </a:rPr>
                        <a:t>مركز/ مدينة/ حي</a:t>
                      </a:r>
                      <a:endParaRPr lang="en-US" sz="1050" b="0" dirty="0">
                        <a:solidFill>
                          <a:schemeClr val="tx1"/>
                        </a:solidFill>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1050" b="0" dirty="0">
                          <a:solidFill>
                            <a:schemeClr val="tx1"/>
                          </a:solidFill>
                          <a:effectLst/>
                          <a:cs typeface="Sultan Medium" pitchFamily="2" charset="-78"/>
                        </a:rPr>
                        <a:t>نوع الرصف</a:t>
                      </a:r>
                      <a:endParaRPr lang="en-US" sz="1050" b="0" dirty="0">
                        <a:solidFill>
                          <a:schemeClr val="tx1"/>
                        </a:solidFill>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1050" b="0" dirty="0">
                          <a:solidFill>
                            <a:schemeClr val="tx1"/>
                          </a:solidFill>
                          <a:effectLst/>
                          <a:cs typeface="Sultan Medium" pitchFamily="2" charset="-78"/>
                        </a:rPr>
                        <a:t>أسم المشروع (طرق / كبارى)</a:t>
                      </a:r>
                      <a:endParaRPr lang="en-US" sz="1050" b="0" dirty="0">
                        <a:solidFill>
                          <a:schemeClr val="tx1"/>
                        </a:solidFill>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1050" b="0" dirty="0">
                          <a:solidFill>
                            <a:schemeClr val="tx1"/>
                          </a:solidFill>
                          <a:effectLst/>
                          <a:cs typeface="Sultan Medium" pitchFamily="2" charset="-78"/>
                        </a:rPr>
                        <a:t>طول الطريق </a:t>
                      </a:r>
                      <a:br>
                        <a:rPr lang="ar-SA" sz="1050" b="0" dirty="0">
                          <a:solidFill>
                            <a:schemeClr val="tx1"/>
                          </a:solidFill>
                          <a:effectLst/>
                          <a:cs typeface="Sultan Medium" pitchFamily="2" charset="-78"/>
                        </a:rPr>
                      </a:br>
                      <a:r>
                        <a:rPr lang="ar-SA" sz="1050" b="0" dirty="0">
                          <a:solidFill>
                            <a:schemeClr val="tx1"/>
                          </a:solidFill>
                          <a:effectLst/>
                          <a:cs typeface="Sultan Medium" pitchFamily="2" charset="-78"/>
                        </a:rPr>
                        <a:t>(كم)</a:t>
                      </a:r>
                      <a:endParaRPr lang="en-US" sz="1050" b="0" dirty="0">
                        <a:solidFill>
                          <a:schemeClr val="tx1"/>
                        </a:solidFill>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1050" b="0" dirty="0">
                          <a:solidFill>
                            <a:schemeClr val="tx1"/>
                          </a:solidFill>
                          <a:effectLst/>
                          <a:cs typeface="Sultan Medium" pitchFamily="2" charset="-78"/>
                        </a:rPr>
                        <a:t>إجمالي الاعتمادات المالية المخصصة</a:t>
                      </a:r>
                      <a:br>
                        <a:rPr lang="ar-SA" sz="1050" b="0" dirty="0">
                          <a:solidFill>
                            <a:schemeClr val="tx1"/>
                          </a:solidFill>
                          <a:effectLst/>
                          <a:cs typeface="Sultan Medium" pitchFamily="2" charset="-78"/>
                        </a:rPr>
                      </a:br>
                      <a:r>
                        <a:rPr lang="ar-SA" sz="1050" b="0" dirty="0">
                          <a:solidFill>
                            <a:schemeClr val="tx1"/>
                          </a:solidFill>
                          <a:effectLst/>
                          <a:cs typeface="Sultan Medium" pitchFamily="2" charset="-78"/>
                        </a:rPr>
                        <a:t>(بالمليون جنيه)</a:t>
                      </a:r>
                      <a:endParaRPr lang="en-US" sz="1050" b="0" dirty="0">
                        <a:solidFill>
                          <a:schemeClr val="tx1"/>
                        </a:solidFill>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00461">
                <a:tc rowSpan="25">
                  <a:txBody>
                    <a:bodyPr/>
                    <a:lstStyle/>
                    <a:p>
                      <a:pPr algn="ctr" rtl="1">
                        <a:lnSpc>
                          <a:spcPct val="115000"/>
                        </a:lnSpc>
                        <a:spcAft>
                          <a:spcPts val="0"/>
                        </a:spcAft>
                      </a:pPr>
                      <a:r>
                        <a:rPr lang="ar-SA" sz="800" b="0" dirty="0">
                          <a:effectLst/>
                          <a:cs typeface="Sultan Medium" pitchFamily="2" charset="-78"/>
                        </a:rPr>
                        <a:t>الوحدة المحلية لمركز ومدينة فارسكور </a:t>
                      </a:r>
                      <a:endParaRPr lang="en-US" sz="8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8">
                  <a:txBody>
                    <a:bodyPr/>
                    <a:lstStyle/>
                    <a:p>
                      <a:pPr algn="ctr" rtl="1">
                        <a:lnSpc>
                          <a:spcPct val="115000"/>
                        </a:lnSpc>
                        <a:spcAft>
                          <a:spcPts val="0"/>
                        </a:spcAft>
                      </a:pPr>
                      <a:r>
                        <a:rPr lang="ar-SA" sz="900" b="0" dirty="0">
                          <a:effectLst/>
                          <a:cs typeface="Sultan Medium" pitchFamily="2" charset="-78"/>
                        </a:rPr>
                        <a:t>اسفلت</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1050" b="0" dirty="0">
                          <a:effectLst/>
                          <a:cs typeface="Sultan Medium" pitchFamily="2" charset="-78"/>
                        </a:rPr>
                        <a:t>استكمال رفع كفاءة قطاع من طريق الهرنة بطول 1000م</a:t>
                      </a:r>
                      <a:endParaRPr lang="en-US" sz="105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5">
                  <a:txBody>
                    <a:bodyPr/>
                    <a:lstStyle/>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ar-SA" sz="800" b="0" dirty="0">
                          <a:effectLst/>
                          <a:cs typeface="Sultan Medium" pitchFamily="2" charset="-78"/>
                        </a:rPr>
                        <a:t>5,010</a:t>
                      </a:r>
                      <a:endParaRPr lang="en-US" sz="800" b="0" dirty="0">
                        <a:effectLst/>
                        <a:cs typeface="Sultan Medium" pitchFamily="2" charset="-78"/>
                      </a:endParaRP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en-US" sz="800" b="0" dirty="0">
                          <a:effectLst/>
                          <a:cs typeface="Sultan Medium" pitchFamily="2" charset="-78"/>
                        </a:rPr>
                        <a:t> </a:t>
                      </a:r>
                    </a:p>
                    <a:p>
                      <a:pPr algn="ctr" rtl="1">
                        <a:lnSpc>
                          <a:spcPct val="115000"/>
                        </a:lnSpc>
                        <a:spcAft>
                          <a:spcPts val="0"/>
                        </a:spcAft>
                      </a:pPr>
                      <a:r>
                        <a:rPr lang="ar-SA" sz="800" b="0" dirty="0">
                          <a:effectLst/>
                          <a:cs typeface="Sultan Medium" pitchFamily="2" charset="-78"/>
                        </a:rPr>
                        <a:t>5,010</a:t>
                      </a:r>
                      <a:endParaRPr lang="en-US" sz="8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8">
                  <a:txBody>
                    <a:bodyPr/>
                    <a:lstStyle/>
                    <a:p>
                      <a:pPr algn="ctr" rtl="1">
                        <a:lnSpc>
                          <a:spcPct val="115000"/>
                        </a:lnSpc>
                        <a:spcAft>
                          <a:spcPts val="0"/>
                        </a:spcAft>
                      </a:pPr>
                      <a:r>
                        <a:rPr lang="ar-SA" sz="900" b="0" dirty="0">
                          <a:effectLst/>
                          <a:cs typeface="Sultan Medium" pitchFamily="2" charset="-78"/>
                        </a:rPr>
                        <a:t>7,000</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2778">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استكمال رفع كفاءة قطاع من طريق طراد النيل بداية من الرصف الجديد وباتجاة كفر العرب بطول 1كم</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استكمال رفع كفاءة قطاع من طريق كرم ورزوق بطول 500م</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453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استكمال رفع كفاءة قطاع من طريق عزب العرب بداية من كوبري الدرنج وبطول 1.5 كم</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اعادة رصف قطاع من مدخل الغنيمية أمام الكتلة السكنية بطول 500 م</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85912">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تكاسي لقطاعات منهارة بطرق المركز</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42778">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رفع كفاءة قطاع من طريق 191 بداية من البنك الزراعي بالرحامنة وباتجاه كوبري الدرنج بحجاجة بطول 500م</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طريق مدخل الناصرية بداية من طريق الهرنة وباتجاه عزبة العمدة بطول 1000م</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42778">
                <a:tc vMerge="1">
                  <a:txBody>
                    <a:bodyPr/>
                    <a:lstStyle/>
                    <a:p>
                      <a:pPr rtl="1"/>
                      <a:endParaRPr lang="ar-EG"/>
                    </a:p>
                  </a:txBody>
                  <a:tcPr/>
                </a:tc>
                <a:tc rowSpan="17">
                  <a:txBody>
                    <a:bodyPr/>
                    <a:lstStyle/>
                    <a:p>
                      <a:pPr algn="ctr" rtl="1">
                        <a:lnSpc>
                          <a:spcPct val="115000"/>
                        </a:lnSpc>
                        <a:spcAft>
                          <a:spcPts val="0"/>
                        </a:spcAft>
                      </a:pPr>
                      <a:r>
                        <a:rPr lang="ar-SA" sz="900" b="0">
                          <a:effectLst/>
                          <a:cs typeface="Sultan Medium" pitchFamily="2" charset="-78"/>
                        </a:rPr>
                        <a:t>بلاطات</a:t>
                      </a:r>
                      <a:br>
                        <a:rPr lang="ar-SA" sz="900" b="0">
                          <a:effectLst/>
                          <a:cs typeface="Sultan Medium" pitchFamily="2" charset="-78"/>
                        </a:rPr>
                      </a:br>
                      <a:r>
                        <a:rPr lang="ar-SA" sz="900" b="0">
                          <a:effectLst/>
                          <a:cs typeface="Sultan Medium" pitchFamily="2" charset="-78"/>
                        </a:rPr>
                        <a:t>خرسانية </a:t>
                      </a:r>
                      <a:endParaRPr lang="en-US" sz="900" b="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dirty="0">
                          <a:effectLst/>
                          <a:cs typeface="Sultan Medium" pitchFamily="2" charset="-78"/>
                        </a:rPr>
                        <a:t>شارع أحمد محمدين بداية من طريق السكة الحديد حتي نهاية الشارع (الشارع العرضي الثاني ) بميت الشيوخ</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rowSpan="17">
                  <a:txBody>
                    <a:bodyPr/>
                    <a:lstStyle/>
                    <a:p>
                      <a:pPr algn="ctr" rtl="1">
                        <a:lnSpc>
                          <a:spcPct val="115000"/>
                        </a:lnSpc>
                        <a:spcAft>
                          <a:spcPts val="0"/>
                        </a:spcAft>
                      </a:pPr>
                      <a:r>
                        <a:rPr lang="ar-SA" sz="1000" b="0" dirty="0">
                          <a:effectLst/>
                          <a:cs typeface="Sultan Medium" pitchFamily="2" charset="-78"/>
                        </a:rPr>
                        <a:t>1,000</a:t>
                      </a:r>
                      <a:endParaRPr lang="en-US" sz="10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2778">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شارع محمد العربي بداية من طريق السكة الحديد حتي نهاية الشارع (الشارع العرضي الثاني ) بميت الشيوخ</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42778">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شارع طه جلال بداية من طريق السكة الحديد حتي نهاية الشارع (الشارع العرضي الثاني ) بميت الشيوخ</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370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شارع محمد سويلم بداية من منزل محمد سويلم حتي شارع الوحدة الصحية لنقل الحركة المرورية من شاره هلالي حتي شارع الوحدة الصحية بميت الشيوخ</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370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شارع ساجد أبو المعاطي بداية من منزل ورثة ساجد أبو المعاطي حتي شارع الوحدة الصحية لنقل الحركة المرورية من شاره هلالي حتي شارع الوحدة الصحية بميت الشيوخ</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شارع محمد تقي من السكة الحديد حتي مركز الشباب بالحوراني</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شارع مرزوق العيسوي من السكة الحديد حتي مركز الشباب بالحوراني</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a:effectLst/>
                          <a:cs typeface="Sultan Medium" pitchFamily="2" charset="-78"/>
                        </a:rPr>
                        <a:t>شارع السيد القواس من السكة الحديد حتي مركز الشباب بالحوراني</a:t>
                      </a:r>
                      <a:endParaRPr lang="en-US" sz="900" b="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a:effectLst/>
                          <a:cs typeface="Sultan Medium" pitchFamily="2" charset="-78"/>
                        </a:rPr>
                        <a:t>شارع أبو العنين من السكة الحديد حتي مركز الشباب بالحوراني</a:t>
                      </a:r>
                      <a:endParaRPr lang="en-US" sz="900" b="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453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a:effectLst/>
                          <a:cs typeface="Sultan Medium" pitchFamily="2" charset="-78"/>
                        </a:rPr>
                        <a:t>شارع مركز الشباب الجهة الشرقية من شارع الصياد حتي مركز الشباب بالحوراني</a:t>
                      </a:r>
                      <a:endParaRPr lang="en-US" sz="900" b="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42778">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a:effectLst/>
                          <a:cs typeface="Sultan Medium" pitchFamily="2" charset="-78"/>
                        </a:rPr>
                        <a:t>شارع مركز الشباب الجهة الغربية من شارع الصياد حتي محطة الصرف والربط بطراد النيل بالحوراني</a:t>
                      </a:r>
                      <a:endParaRPr lang="en-US" sz="900" b="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a:effectLst/>
                          <a:cs typeface="Sultan Medium" pitchFamily="2" charset="-78"/>
                        </a:rPr>
                        <a:t>شارع سعد أمين بداية من السكة الحديد حتي طراد النيل بالحوراني</a:t>
                      </a:r>
                      <a:endParaRPr lang="en-US" sz="900" b="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1852">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a:effectLst/>
                          <a:cs typeface="Sultan Medium" pitchFamily="2" charset="-78"/>
                        </a:rPr>
                        <a:t>شارع من أمام المعهد الأزهري حتي المجمع الإسلامي بأولاد خلف</a:t>
                      </a:r>
                      <a:endParaRPr lang="en-US" sz="900" b="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a:effectLst/>
                          <a:cs typeface="Sultan Medium" pitchFamily="2" charset="-78"/>
                        </a:rPr>
                        <a:t>استكمال طريق الصيدلية والربط مع طريق العنابر بفرعتين بتفتيش السرو</a:t>
                      </a:r>
                      <a:endParaRPr lang="en-US" sz="900" b="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1852">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dirty="0">
                          <a:effectLst/>
                          <a:cs typeface="Sultan Medium" pitchFamily="2" charset="-78"/>
                        </a:rPr>
                        <a:t>شارع مكتبة سفير حتي محل نوركم بتفتيش السرو</a:t>
                      </a:r>
                      <a:endParaRPr lang="en-US" sz="900" b="0" dirty="0">
                        <a:effectLst/>
                        <a:latin typeface="Calibri"/>
                        <a:ea typeface="Calibri"/>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7182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بداية من منزل عبد الستار حتي منزل كارم محمود بتفتيش السرو</a:t>
                      </a:r>
                      <a:endParaRPr lang="en-US" sz="900" b="0" kern="1200" dirty="0">
                        <a:solidFill>
                          <a:schemeClr val="dk1"/>
                        </a:solidFill>
                        <a:effectLst/>
                        <a:latin typeface="+mn-lt"/>
                        <a:ea typeface="+mn-ea"/>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85912">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مدخل الوحدة المحلية بتفتيش السرو</a:t>
                      </a:r>
                      <a:endParaRPr lang="en-US" sz="900" b="0" kern="1200" dirty="0">
                        <a:solidFill>
                          <a:schemeClr val="dk1"/>
                        </a:solidFill>
                        <a:effectLst/>
                        <a:latin typeface="+mn-lt"/>
                        <a:ea typeface="+mn-ea"/>
                        <a:cs typeface="Sultan Medium" pitchFamily="2" charset="-78"/>
                      </a:endParaRPr>
                    </a:p>
                  </a:txBody>
                  <a:tcPr marL="20657" marR="206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bl>
          </a:graphicData>
        </a:graphic>
      </p:graphicFrame>
      <p:sp>
        <p:nvSpPr>
          <p:cNvPr id="4" name="Rectangle 3"/>
          <p:cNvSpPr/>
          <p:nvPr/>
        </p:nvSpPr>
        <p:spPr>
          <a:xfrm>
            <a:off x="332656" y="632520"/>
            <a:ext cx="3024336" cy="307777"/>
          </a:xfrm>
          <a:prstGeom prst="rect">
            <a:avLst/>
          </a:prstGeom>
        </p:spPr>
        <p:txBody>
          <a:bodyPr wrap="square">
            <a:spAutoFit/>
          </a:bodyPr>
          <a:lstStyle/>
          <a:p>
            <a:pPr lvl="0" eaLnBrk="0" fontAlgn="base" hangingPunct="0">
              <a:spcBef>
                <a:spcPct val="0"/>
              </a:spcBef>
              <a:spcAft>
                <a:spcPct val="0"/>
              </a:spcAft>
              <a:tabLst>
                <a:tab pos="904875" algn="l"/>
              </a:tabLst>
            </a:pPr>
            <a:r>
              <a:rPr lang="ar-EG" sz="1400" dirty="0" smtClean="0">
                <a:latin typeface="Tahoma" pitchFamily="34" charset="0"/>
                <a:ea typeface="Calibri" pitchFamily="34" charset="0"/>
                <a:cs typeface="Sultan Medium" pitchFamily="2" charset="-78"/>
              </a:rPr>
              <a:t>تابع مشروعات الخطة الاستثمارية  2019 / 2020</a:t>
            </a:r>
            <a:endParaRPr lang="en-US" sz="1400" b="1" dirty="0">
              <a:solidFill>
                <a:schemeClr val="dk1"/>
              </a:solidFill>
              <a:cs typeface="Sultan Medium" pitchFamily="2" charset="-78"/>
            </a:endParaRPr>
          </a:p>
        </p:txBody>
      </p:sp>
    </p:spTree>
    <p:extLst>
      <p:ext uri="{BB962C8B-B14F-4D97-AF65-F5344CB8AC3E}">
        <p14:creationId xmlns:p14="http://schemas.microsoft.com/office/powerpoint/2010/main" val="402887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83638847"/>
              </p:ext>
            </p:extLst>
          </p:nvPr>
        </p:nvGraphicFramePr>
        <p:xfrm>
          <a:off x="404664" y="1136576"/>
          <a:ext cx="6048672" cy="3816424"/>
        </p:xfrm>
        <a:graphic>
          <a:graphicData uri="http://schemas.openxmlformats.org/drawingml/2006/table">
            <a:tbl>
              <a:tblPr rtl="1" firstRow="1" firstCol="1" bandRow="1">
                <a:tableStyleId>{5C22544A-7EE6-4342-B048-85BDC9FD1C3A}</a:tableStyleId>
              </a:tblPr>
              <a:tblGrid>
                <a:gridCol w="1045754"/>
                <a:gridCol w="695862"/>
                <a:gridCol w="2390488"/>
                <a:gridCol w="755922"/>
                <a:gridCol w="1160646"/>
              </a:tblGrid>
              <a:tr h="665286">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مركز/ مدينة/ حي</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نوع الرصف</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أسم المشروع (طرق / </a:t>
                      </a:r>
                      <a:r>
                        <a:rPr lang="ar-SA" sz="900" b="0" kern="1200" dirty="0" err="1">
                          <a:solidFill>
                            <a:schemeClr val="dk1"/>
                          </a:solidFill>
                          <a:effectLst/>
                          <a:latin typeface="+mn-lt"/>
                          <a:ea typeface="+mn-ea"/>
                          <a:cs typeface="Sultan Medium" pitchFamily="2" charset="-78"/>
                        </a:rPr>
                        <a:t>كبارى</a:t>
                      </a:r>
                      <a:r>
                        <a:rPr lang="ar-SA" sz="900" b="0" kern="1200" dirty="0">
                          <a:solidFill>
                            <a:schemeClr val="dk1"/>
                          </a:solidFill>
                          <a:effectLst/>
                          <a:latin typeface="+mn-lt"/>
                          <a:ea typeface="+mn-ea"/>
                          <a:cs typeface="Sultan Medium" pitchFamily="2" charset="-78"/>
                        </a:rPr>
                        <a:t>)</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طول الطريق </a:t>
                      </a:r>
                      <a:br>
                        <a:rPr lang="ar-SA" sz="900" b="0" kern="1200" dirty="0">
                          <a:solidFill>
                            <a:schemeClr val="dk1"/>
                          </a:solidFill>
                          <a:effectLst/>
                          <a:latin typeface="+mn-lt"/>
                          <a:ea typeface="+mn-ea"/>
                          <a:cs typeface="Sultan Medium" pitchFamily="2" charset="-78"/>
                        </a:rPr>
                      </a:br>
                      <a:r>
                        <a:rPr lang="ar-SA" sz="900" b="0" kern="1200" dirty="0">
                          <a:solidFill>
                            <a:schemeClr val="dk1"/>
                          </a:solidFill>
                          <a:effectLst/>
                          <a:latin typeface="+mn-lt"/>
                          <a:ea typeface="+mn-ea"/>
                          <a:cs typeface="Sultan Medium" pitchFamily="2" charset="-78"/>
                        </a:rPr>
                        <a:t>(كم)</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إجمالي الاعتمادات المالية المخصصة</a:t>
                      </a:r>
                      <a:br>
                        <a:rPr lang="ar-SA" sz="900" b="0" kern="1200" dirty="0">
                          <a:solidFill>
                            <a:schemeClr val="dk1"/>
                          </a:solidFill>
                          <a:effectLst/>
                          <a:latin typeface="+mn-lt"/>
                          <a:ea typeface="+mn-ea"/>
                          <a:cs typeface="Sultan Medium" pitchFamily="2" charset="-78"/>
                        </a:rPr>
                      </a:br>
                      <a:r>
                        <a:rPr lang="ar-SA" sz="900" b="0" kern="1200" dirty="0">
                          <a:solidFill>
                            <a:schemeClr val="dk1"/>
                          </a:solidFill>
                          <a:effectLst/>
                          <a:latin typeface="+mn-lt"/>
                          <a:ea typeface="+mn-ea"/>
                          <a:cs typeface="Sultan Medium" pitchFamily="2" charset="-78"/>
                        </a:rPr>
                        <a:t>(بالمليون جنيه)</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38785">
                <a:tc rowSpan="11">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الوحدة المحلية لمركز ومدينة كفر سعد</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8">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اسفلت</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رفع كفاءة الحارة أمام موقف كفرسعد الجديد (خروج للطريق السريع)</a:t>
                      </a:r>
                      <a:endParaRPr lang="en-US" sz="900" b="0" kern="120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11">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3,018</a:t>
                      </a:r>
                      <a:endParaRPr lang="en-US" sz="900" b="0" kern="120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8">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4,174</a:t>
                      </a:r>
                      <a:endParaRPr lang="en-US" sz="900" b="0" kern="120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668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قطاع أمام الملعب الخماسى بطريق راشد</a:t>
                      </a:r>
                      <a:endParaRPr lang="en-US" sz="900" b="0" kern="120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1668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استكمال مدخل أبو سعادة بطول 300م</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883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الفرعات الرابطة بين شارع الثورة وشارع التأمين الصحي</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883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مكتبة اسماء من شارع الجيش حتي شارع الثورة</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4409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فرعتي الفصل الواحد والموازي لها بداية من شارع بورسعيد حتي شارع الساحة</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387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مدخل قرية الاسماعيلية للمسافة داخل الكتلة السكنية بطول 700م</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1668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تكاسي لقطاعات منهارة بطرق المركز</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9392">
                <a:tc vMerge="1">
                  <a:txBody>
                    <a:bodyPr/>
                    <a:lstStyle/>
                    <a:p>
                      <a:pPr rtl="1"/>
                      <a:endParaRPr lang="ar-EG"/>
                    </a:p>
                  </a:txBody>
                  <a:tcPr/>
                </a:tc>
                <a:tc rowSpan="3">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بلاطات</a:t>
                      </a:r>
                      <a:br>
                        <a:rPr lang="ar-SA" sz="900" b="0" kern="1200">
                          <a:solidFill>
                            <a:schemeClr val="dk1"/>
                          </a:solidFill>
                          <a:effectLst/>
                          <a:latin typeface="+mn-lt"/>
                          <a:ea typeface="+mn-ea"/>
                          <a:cs typeface="Sultan Medium" pitchFamily="2" charset="-78"/>
                        </a:rPr>
                      </a:br>
                      <a:r>
                        <a:rPr lang="ar-SA" sz="900" b="0" kern="1200">
                          <a:solidFill>
                            <a:schemeClr val="dk1"/>
                          </a:solidFill>
                          <a:effectLst/>
                          <a:latin typeface="+mn-lt"/>
                          <a:ea typeface="+mn-ea"/>
                          <a:cs typeface="Sultan Medium" pitchFamily="2" charset="-78"/>
                        </a:rPr>
                        <a:t>خرسانية </a:t>
                      </a:r>
                      <a:endParaRPr lang="en-US" sz="900" b="0" kern="120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شوارع بقرية التوفيقية</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rowSpan="3">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0,575</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387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سعد بدير(القدس الغربي) بالوسطاني حتى نهاية الحيز العمراني</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16684">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الدكتور رمزي بالوسطاني</a:t>
                      </a:r>
                      <a:endParaRPr lang="en-US" sz="900" b="0" kern="1200" dirty="0">
                        <a:solidFill>
                          <a:schemeClr val="dk1"/>
                        </a:solidFill>
                        <a:effectLst/>
                        <a:latin typeface="+mn-lt"/>
                        <a:ea typeface="+mn-ea"/>
                        <a:cs typeface="Sultan Medium" pitchFamily="2" charset="-78"/>
                      </a:endParaRPr>
                    </a:p>
                  </a:txBody>
                  <a:tcPr marL="21900" marR="219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5930208"/>
              </p:ext>
            </p:extLst>
          </p:nvPr>
        </p:nvGraphicFramePr>
        <p:xfrm>
          <a:off x="404664" y="5295858"/>
          <a:ext cx="6048672" cy="2681478"/>
        </p:xfrm>
        <a:graphic>
          <a:graphicData uri="http://schemas.openxmlformats.org/drawingml/2006/table">
            <a:tbl>
              <a:tblPr rtl="1" firstRow="1" firstCol="1" bandRow="1">
                <a:tableStyleId>{5C22544A-7EE6-4342-B048-85BDC9FD1C3A}</a:tableStyleId>
              </a:tblPr>
              <a:tblGrid>
                <a:gridCol w="985565"/>
                <a:gridCol w="756056"/>
                <a:gridCol w="2390485"/>
                <a:gridCol w="755922"/>
                <a:gridCol w="1160644"/>
              </a:tblGrid>
              <a:tr h="0">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مركز/ مدينة/ حي</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نوع الرصف</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أسم المشروع (طرق / كبارى)</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طول الطريق </a:t>
                      </a:r>
                      <a:br>
                        <a:rPr lang="ar-SA" sz="900" b="0" kern="1200" dirty="0">
                          <a:solidFill>
                            <a:schemeClr val="dk1"/>
                          </a:solidFill>
                          <a:effectLst/>
                          <a:latin typeface="+mn-lt"/>
                          <a:ea typeface="+mn-ea"/>
                          <a:cs typeface="Sultan Medium" pitchFamily="2" charset="-78"/>
                        </a:rPr>
                      </a:br>
                      <a:r>
                        <a:rPr lang="ar-SA" sz="900" b="0" kern="1200" dirty="0">
                          <a:solidFill>
                            <a:schemeClr val="dk1"/>
                          </a:solidFill>
                          <a:effectLst/>
                          <a:latin typeface="+mn-lt"/>
                          <a:ea typeface="+mn-ea"/>
                          <a:cs typeface="Sultan Medium" pitchFamily="2" charset="-78"/>
                        </a:rPr>
                        <a:t>(كم)</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إجمالي الاعتمادات المالية المخصصة</a:t>
                      </a:r>
                      <a:br>
                        <a:rPr lang="ar-SA" sz="900" b="0" kern="1200" dirty="0">
                          <a:solidFill>
                            <a:schemeClr val="dk1"/>
                          </a:solidFill>
                          <a:effectLst/>
                          <a:latin typeface="+mn-lt"/>
                          <a:ea typeface="+mn-ea"/>
                          <a:cs typeface="Sultan Medium" pitchFamily="2" charset="-78"/>
                        </a:rPr>
                      </a:br>
                      <a:r>
                        <a:rPr lang="ar-SA" sz="900" b="0" kern="1200" dirty="0">
                          <a:solidFill>
                            <a:schemeClr val="dk1"/>
                          </a:solidFill>
                          <a:effectLst/>
                          <a:latin typeface="+mn-lt"/>
                          <a:ea typeface="+mn-ea"/>
                          <a:cs typeface="Sultan Medium" pitchFamily="2" charset="-78"/>
                        </a:rPr>
                        <a:t>(بالمليون جنيه)</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0">
                <a:tc rowSpan="9">
                  <a:txBody>
                    <a:bodyPr/>
                    <a:lstStyle/>
                    <a:p>
                      <a:pPr algn="ctr" rtl="0">
                        <a:lnSpc>
                          <a:spcPct val="115000"/>
                        </a:lnSpc>
                        <a:spcAft>
                          <a:spcPts val="0"/>
                        </a:spcAft>
                      </a:pPr>
                      <a:r>
                        <a:rPr lang="ar-SA" sz="900" b="0" kern="1200" dirty="0">
                          <a:solidFill>
                            <a:schemeClr val="dk1"/>
                          </a:solidFill>
                          <a:effectLst/>
                          <a:latin typeface="+mn-lt"/>
                          <a:ea typeface="+mn-ea"/>
                          <a:cs typeface="Sultan Medium" pitchFamily="2" charset="-78"/>
                        </a:rPr>
                        <a:t>راس البر</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7">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اسفلت</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a:lnSpc>
                          <a:spcPct val="115000"/>
                        </a:lnSpc>
                        <a:spcAft>
                          <a:spcPts val="0"/>
                        </a:spcAft>
                      </a:pPr>
                      <a:r>
                        <a:rPr lang="ar-SA" sz="900" b="0" kern="1200" dirty="0">
                          <a:solidFill>
                            <a:schemeClr val="dk1"/>
                          </a:solidFill>
                          <a:effectLst/>
                          <a:latin typeface="+mn-lt"/>
                          <a:ea typeface="+mn-ea"/>
                          <a:cs typeface="Sultan Medium" pitchFamily="2" charset="-78"/>
                        </a:rPr>
                        <a:t>رفع كفاءة المسافة أمام السوق الحضاري الجديد علي النيل</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9">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1,370</a:t>
                      </a:r>
                      <a:endParaRPr lang="en-US" sz="900" b="0" kern="120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7">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5,660</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b="0" kern="1200" dirty="0">
                          <a:solidFill>
                            <a:schemeClr val="dk1"/>
                          </a:solidFill>
                          <a:effectLst/>
                          <a:latin typeface="+mn-lt"/>
                          <a:ea typeface="+mn-ea"/>
                          <a:cs typeface="Sultan Medium" pitchFamily="2" charset="-78"/>
                        </a:rPr>
                        <a:t>رفع كفاءة بشارع النيل قبل نادي المحامين وقطاع بعده</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0">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b="0" kern="1200" dirty="0">
                          <a:solidFill>
                            <a:schemeClr val="dk1"/>
                          </a:solidFill>
                          <a:effectLst/>
                          <a:latin typeface="+mn-lt"/>
                          <a:ea typeface="+mn-ea"/>
                          <a:cs typeface="Sultan Medium" pitchFamily="2" charset="-78"/>
                        </a:rPr>
                        <a:t>رفع كفاءة القطاعات المعيبة بشارع 51</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0">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b="0" kern="1200" dirty="0">
                          <a:solidFill>
                            <a:schemeClr val="dk1"/>
                          </a:solidFill>
                          <a:effectLst/>
                          <a:latin typeface="+mn-lt"/>
                          <a:ea typeface="+mn-ea"/>
                          <a:cs typeface="Sultan Medium" pitchFamily="2" charset="-78"/>
                        </a:rPr>
                        <a:t>رفع كفاءة شارع 63</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0">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b="0" kern="1200" dirty="0">
                          <a:solidFill>
                            <a:schemeClr val="dk1"/>
                          </a:solidFill>
                          <a:effectLst/>
                          <a:latin typeface="+mn-lt"/>
                          <a:ea typeface="+mn-ea"/>
                          <a:cs typeface="Sultan Medium" pitchFamily="2" charset="-78"/>
                        </a:rPr>
                        <a:t>رفع كفاءة قطاعات بشارع بورسعيد بمنطقة اللسان وكذا المسافة عند فندق السلام للحارتين وحتي الدوران</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0">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ar-SA" sz="900" b="0" kern="1200" dirty="0">
                          <a:solidFill>
                            <a:schemeClr val="dk1"/>
                          </a:solidFill>
                          <a:effectLst/>
                          <a:latin typeface="+mn-lt"/>
                          <a:ea typeface="+mn-ea"/>
                          <a:cs typeface="Sultan Medium" pitchFamily="2" charset="-78"/>
                        </a:rPr>
                        <a:t>رفع كفاءة المنطقة عند بوابة رأس البر للطريق الغربي بمسافة 100 م للحارتين (أعلي منطقة الترميم للقطع</a:t>
                      </a:r>
                      <a:r>
                        <a:rPr lang="en-US" sz="900" b="0" kern="1200" dirty="0">
                          <a:solidFill>
                            <a:schemeClr val="dk1"/>
                          </a:solidFill>
                          <a:effectLst/>
                          <a:latin typeface="+mn-lt"/>
                          <a:ea typeface="+mn-ea"/>
                          <a:cs typeface="Sultan Medium" pitchFamily="2" charset="-78"/>
                        </a:rPr>
                        <a:t> )</a:t>
                      </a: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ساحة نهاية شارع 101 وترميمات شوارع</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0">
                <a:tc vMerge="1">
                  <a:txBody>
                    <a:bodyPr/>
                    <a:lstStyle/>
                    <a:p>
                      <a:pPr rtl="1"/>
                      <a:endParaRPr lang="ar-EG"/>
                    </a:p>
                  </a:txBody>
                  <a:tcPr/>
                </a:tc>
                <a:tc rowSpan="2">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بلاطات</a:t>
                      </a:r>
                      <a:br>
                        <a:rPr lang="ar-SA" sz="900" b="0" kern="1200">
                          <a:solidFill>
                            <a:schemeClr val="dk1"/>
                          </a:solidFill>
                          <a:effectLst/>
                          <a:latin typeface="+mn-lt"/>
                          <a:ea typeface="+mn-ea"/>
                          <a:cs typeface="Sultan Medium" pitchFamily="2" charset="-78"/>
                        </a:rPr>
                      </a:br>
                      <a:r>
                        <a:rPr lang="ar-SA" sz="900" b="0" kern="1200">
                          <a:solidFill>
                            <a:schemeClr val="dk1"/>
                          </a:solidFill>
                          <a:effectLst/>
                          <a:latin typeface="+mn-lt"/>
                          <a:ea typeface="+mn-ea"/>
                          <a:cs typeface="Sultan Medium" pitchFamily="2" charset="-78"/>
                        </a:rPr>
                        <a:t>خرسانية </a:t>
                      </a:r>
                      <a:endParaRPr lang="en-US" sz="900" b="0" kern="120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استكمال رصف سوق 63</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rowSpan="2">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0,350</a:t>
                      </a:r>
                      <a:endParaRPr lang="en-US" sz="900" b="0" kern="120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رصف سوق 101</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0">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دمياط</a:t>
                      </a:r>
                      <a:endParaRPr lang="en-US" sz="900" b="0" kern="120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رصف- تجميل - إنارة</a:t>
                      </a:r>
                      <a:endParaRPr lang="en-US" sz="900" b="0" kern="120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رصف طريق الترعة الشرقاوية </a:t>
                      </a:r>
                      <a:endParaRPr lang="en-US" sz="900" b="0" kern="120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7,000</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150,000</a:t>
                      </a:r>
                      <a:endParaRPr lang="en-US" sz="900" b="0" kern="1200" dirty="0">
                        <a:solidFill>
                          <a:schemeClr val="dk1"/>
                        </a:solidFill>
                        <a:effectLst/>
                        <a:latin typeface="+mn-lt"/>
                        <a:ea typeface="+mn-ea"/>
                        <a:cs typeface="Sultan Medium" pitchFamily="2" charset="-78"/>
                      </a:endParaRPr>
                    </a:p>
                  </a:txBody>
                  <a:tcPr marL="54193" marR="541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332656" y="632520"/>
            <a:ext cx="3024336" cy="307777"/>
          </a:xfrm>
          <a:prstGeom prst="rect">
            <a:avLst/>
          </a:prstGeom>
        </p:spPr>
        <p:txBody>
          <a:bodyPr wrap="square">
            <a:spAutoFit/>
          </a:bodyPr>
          <a:lstStyle/>
          <a:p>
            <a:pPr lvl="0" eaLnBrk="0" fontAlgn="base" hangingPunct="0">
              <a:spcBef>
                <a:spcPct val="0"/>
              </a:spcBef>
              <a:spcAft>
                <a:spcPct val="0"/>
              </a:spcAft>
              <a:tabLst>
                <a:tab pos="904875" algn="l"/>
              </a:tabLst>
            </a:pPr>
            <a:r>
              <a:rPr lang="ar-EG" sz="1400" dirty="0" smtClean="0">
                <a:latin typeface="Tahoma" pitchFamily="34" charset="0"/>
                <a:ea typeface="Calibri" pitchFamily="34" charset="0"/>
                <a:cs typeface="Sultan Medium" pitchFamily="2" charset="-78"/>
              </a:rPr>
              <a:t>تابع مشروعات الخطة الاستثمارية  2019 / 2020</a:t>
            </a:r>
            <a:endParaRPr lang="en-US" sz="1400" b="1" dirty="0">
              <a:solidFill>
                <a:schemeClr val="dk1"/>
              </a:solidFill>
              <a:cs typeface="Sultan Medium" pitchFamily="2" charset="-78"/>
            </a:endParaRPr>
          </a:p>
        </p:txBody>
      </p:sp>
    </p:spTree>
    <p:extLst>
      <p:ext uri="{BB962C8B-B14F-4D97-AF65-F5344CB8AC3E}">
        <p14:creationId xmlns:p14="http://schemas.microsoft.com/office/powerpoint/2010/main" val="303498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27619292"/>
              </p:ext>
            </p:extLst>
          </p:nvPr>
        </p:nvGraphicFramePr>
        <p:xfrm>
          <a:off x="428414" y="632695"/>
          <a:ext cx="5976664" cy="8712793"/>
        </p:xfrm>
        <a:graphic>
          <a:graphicData uri="http://schemas.openxmlformats.org/drawingml/2006/table">
            <a:tbl>
              <a:tblPr rtl="1" firstRow="1" firstCol="1" bandRow="1">
                <a:tableStyleId>{5C22544A-7EE6-4342-B048-85BDC9FD1C3A}</a:tableStyleId>
              </a:tblPr>
              <a:tblGrid>
                <a:gridCol w="1033303"/>
                <a:gridCol w="687581"/>
                <a:gridCol w="2362026"/>
                <a:gridCol w="746924"/>
                <a:gridCol w="1146830"/>
              </a:tblGrid>
              <a:tr h="481155">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مركز/ مدينة/ حي</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نوع الرصف</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أسم المشروع (طرق / </a:t>
                      </a:r>
                      <a:r>
                        <a:rPr lang="ar-SA" sz="900" b="0" kern="1200" dirty="0" err="1">
                          <a:solidFill>
                            <a:schemeClr val="dk1"/>
                          </a:solidFill>
                          <a:effectLst/>
                          <a:latin typeface="+mn-lt"/>
                          <a:ea typeface="+mn-ea"/>
                          <a:cs typeface="Sultan Medium" pitchFamily="2" charset="-78"/>
                        </a:rPr>
                        <a:t>كبارى</a:t>
                      </a:r>
                      <a:r>
                        <a:rPr lang="ar-SA" sz="900" b="0" kern="1200" dirty="0">
                          <a:solidFill>
                            <a:schemeClr val="dk1"/>
                          </a:solidFill>
                          <a:effectLst/>
                          <a:latin typeface="+mn-lt"/>
                          <a:ea typeface="+mn-ea"/>
                          <a:cs typeface="Sultan Medium" pitchFamily="2" charset="-78"/>
                        </a:rPr>
                        <a:t>)</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طول الطريق </a:t>
                      </a:r>
                      <a:br>
                        <a:rPr lang="ar-SA" sz="900" b="0" kern="1200" dirty="0">
                          <a:solidFill>
                            <a:schemeClr val="dk1"/>
                          </a:solidFill>
                          <a:effectLst/>
                          <a:latin typeface="+mn-lt"/>
                          <a:ea typeface="+mn-ea"/>
                          <a:cs typeface="Sultan Medium" pitchFamily="2" charset="-78"/>
                        </a:rPr>
                      </a:br>
                      <a:r>
                        <a:rPr lang="ar-SA" sz="900" b="0" kern="1200" dirty="0">
                          <a:solidFill>
                            <a:schemeClr val="dk1"/>
                          </a:solidFill>
                          <a:effectLst/>
                          <a:latin typeface="+mn-lt"/>
                          <a:ea typeface="+mn-ea"/>
                          <a:cs typeface="Sultan Medium" pitchFamily="2" charset="-78"/>
                        </a:rPr>
                        <a:t>(كم)</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إجمالي الاعتمادات المالية المخصصة</a:t>
                      </a:r>
                      <a:br>
                        <a:rPr lang="ar-SA" sz="900" b="0" kern="1200" dirty="0">
                          <a:solidFill>
                            <a:schemeClr val="dk1"/>
                          </a:solidFill>
                          <a:effectLst/>
                          <a:latin typeface="+mn-lt"/>
                          <a:ea typeface="+mn-ea"/>
                          <a:cs typeface="Sultan Medium" pitchFamily="2" charset="-78"/>
                        </a:rPr>
                      </a:br>
                      <a:r>
                        <a:rPr lang="ar-SA" sz="900" b="0" kern="1200" dirty="0">
                          <a:solidFill>
                            <a:schemeClr val="dk1"/>
                          </a:solidFill>
                          <a:effectLst/>
                          <a:latin typeface="+mn-lt"/>
                          <a:ea typeface="+mn-ea"/>
                          <a:cs typeface="Sultan Medium" pitchFamily="2" charset="-78"/>
                        </a:rPr>
                        <a:t>(بالمليون جنيه)</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60385">
                <a:tc rowSpan="21">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الوحدة المحلية لمركز ومدينة </a:t>
                      </a:r>
                      <a:r>
                        <a:rPr lang="ar-SA" sz="900" b="0" kern="1200" dirty="0" err="1">
                          <a:solidFill>
                            <a:schemeClr val="dk1"/>
                          </a:solidFill>
                          <a:effectLst/>
                          <a:latin typeface="+mn-lt"/>
                          <a:ea typeface="+mn-ea"/>
                          <a:cs typeface="Sultan Medium" pitchFamily="2" charset="-78"/>
                        </a:rPr>
                        <a:t>الزرقا</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الوحدة المحلية لمركز ومدينة </a:t>
                      </a:r>
                      <a:r>
                        <a:rPr lang="ar-SA" sz="900" b="0" kern="1200" dirty="0" err="1">
                          <a:solidFill>
                            <a:schemeClr val="dk1"/>
                          </a:solidFill>
                          <a:effectLst/>
                          <a:latin typeface="+mn-lt"/>
                          <a:ea typeface="+mn-ea"/>
                          <a:cs typeface="Sultan Medium" pitchFamily="2" charset="-78"/>
                        </a:rPr>
                        <a:t>الزرقا</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6">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اسفلت</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اسفلت</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مدخل القرية بدقهلة من الترعة الشرقاوية بطول 300 متر</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1">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4,620</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 </a:t>
                      </a:r>
                      <a:endParaRPr lang="en-US" sz="900" b="0" kern="1200">
                        <a:solidFill>
                          <a:schemeClr val="dk1"/>
                        </a:solidFill>
                        <a:effectLst/>
                        <a:latin typeface="+mn-lt"/>
                        <a:ea typeface="+mn-ea"/>
                        <a:cs typeface="Sultan Medium" pitchFamily="2" charset="-78"/>
                      </a:endParaRPr>
                    </a:p>
                    <a:p>
                      <a:pPr algn="ctr" rtl="1">
                        <a:lnSpc>
                          <a:spcPct val="115000"/>
                        </a:lnSpc>
                        <a:spcAft>
                          <a:spcPts val="0"/>
                        </a:spcAft>
                      </a:pPr>
                      <a:r>
                        <a:rPr lang="ar-SA" sz="900" b="0" kern="1200">
                          <a:solidFill>
                            <a:schemeClr val="dk1"/>
                          </a:solidFill>
                          <a:effectLst/>
                          <a:latin typeface="+mn-lt"/>
                          <a:ea typeface="+mn-ea"/>
                          <a:cs typeface="Sultan Medium" pitchFamily="2" charset="-78"/>
                        </a:rPr>
                        <a:t>4,620</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6">
                  <a:txBody>
                    <a:bodyPr/>
                    <a:lstStyle/>
                    <a:p>
                      <a:pPr algn="ctr" rtl="1">
                        <a:lnSpc>
                          <a:spcPct val="115000"/>
                        </a:lnSpc>
                        <a:spcAft>
                          <a:spcPts val="0"/>
                        </a:spcAft>
                      </a:pP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2,000</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شارع الثورة بمدينة الزرقا (قطاع من الحارة اليمني بطول 150 متر وقطاع بالحارة اليسري بطول 250 متر )</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شارع أحمد عرابي أمام المجلس وحتي نهاية المجلس</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مدخل قرية كفر المياسرة ( طراد النيل للمياسرة)</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شارع متفرع من صلاح سالم أمام محطة الصرف الصحي وحتي تقاطع شارع أحمد عرابي وتفرعاته</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المعهد الديني حتي المساكن الشعبية بدقهلة</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rowSpan="15">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بلاطات</a:t>
                      </a:r>
                      <a:br>
                        <a:rPr lang="ar-SA" sz="900" b="0" kern="1200">
                          <a:solidFill>
                            <a:schemeClr val="dk1"/>
                          </a:solidFill>
                          <a:effectLst/>
                          <a:latin typeface="+mn-lt"/>
                          <a:ea typeface="+mn-ea"/>
                          <a:cs typeface="Sultan Medium" pitchFamily="2" charset="-78"/>
                        </a:rPr>
                      </a:br>
                      <a:r>
                        <a:rPr lang="ar-SA" sz="900" b="0" kern="1200">
                          <a:solidFill>
                            <a:schemeClr val="dk1"/>
                          </a:solidFill>
                          <a:effectLst/>
                          <a:latin typeface="+mn-lt"/>
                          <a:ea typeface="+mn-ea"/>
                          <a:cs typeface="Sultan Medium" pitchFamily="2" charset="-78"/>
                        </a:rPr>
                        <a:t>خرسانية </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منطقة العجمي بالزرقا</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rowSpan="15">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2,350</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من منزل ماجد مرجان وحتي منزل جلال البسيوني (داير الناحية) بشرمساح</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من منزل أحمد صالح حتي منزل رجب غلوش بشرمساح</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من منزل نعمان خضر بناحية المدخل الرئيسي للقرية وحتي منزل محمد أبو المجد بدقهلة</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شارع بجوار المدرسة الإبتدائية بدقهلة.</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من منزل ضياء جودة وحتي منزل محمد وهيب بدقهلة</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من منزل ضياء جودة وحتي منزل محمدين حسب الله بدقهلة</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من منزل السعيد الأشقر بناحية المدخل الرئيسي للقرية وحتي منزل نشأت نصحي بدقهلة</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أحمد العش وحتي أشرف عبد السميع بميت الخولي عبد الله</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مصطفي الزيات وحتي رمضان جلالة بميت الخولي عبد الله</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إبراهيم سليم وحتي منزل أشرف عبد السميع بميت الخولي</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استكمال شارع من منزل الصباح عيسي وحتي منزل عطيه أبو حجاب بميت الخولي</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استكمال رصف شوارع بقرية الباز</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70988">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استكمال المنطقة خلف المدرسة الإبتدائية بكفر المياسرة</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48115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من منزل أيمن جودة شحاتة حتي منزل مصطفي عباس وتفريعاته بالزعاترة</a:t>
                      </a:r>
                      <a:endParaRPr lang="en-US" sz="900" b="0" kern="1200" dirty="0">
                        <a:solidFill>
                          <a:schemeClr val="dk1"/>
                        </a:solidFill>
                        <a:effectLst/>
                        <a:latin typeface="+mn-lt"/>
                        <a:ea typeface="+mn-ea"/>
                        <a:cs typeface="Sultan Medium" pitchFamily="2" charset="-78"/>
                      </a:endParaRPr>
                    </a:p>
                    <a:p>
                      <a:pPr algn="ctr" rtl="1">
                        <a:lnSpc>
                          <a:spcPct val="115000"/>
                        </a:lnSpc>
                        <a:spcAft>
                          <a:spcPts val="0"/>
                        </a:spcAft>
                      </a:pPr>
                      <a:r>
                        <a:rPr lang="ar-SA" sz="900" b="0" kern="1200" dirty="0">
                          <a:solidFill>
                            <a:schemeClr val="dk1"/>
                          </a:solidFill>
                          <a:effectLst/>
                          <a:latin typeface="+mn-lt"/>
                          <a:ea typeface="+mn-ea"/>
                          <a:cs typeface="Sultan Medium" pitchFamily="2" charset="-78"/>
                        </a:rPr>
                        <a:t> </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rowSpan="14">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الوحدة المحلية لمركز ومدينة كفر البطيخ </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5">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اسفلت</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شارع الترعة حتي مشروع داير الناحية</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14">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3,700</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5">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4,500</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سعد زغلول بداية من طريق الميناء</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طريق 18 الكحيل قطاع بطول 500م</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الطريق من كوبري جمصة حتي تبة عرابي</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إعادة رصف طريق 801 (دبش –سطحية ) من السريع وحتي الهواشم</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rowSpan="9">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بلاطات</a:t>
                      </a:r>
                      <a:br>
                        <a:rPr lang="ar-SA" sz="900" b="0" kern="1200">
                          <a:solidFill>
                            <a:schemeClr val="dk1"/>
                          </a:solidFill>
                          <a:effectLst/>
                          <a:latin typeface="+mn-lt"/>
                          <a:ea typeface="+mn-ea"/>
                          <a:cs typeface="Sultan Medium" pitchFamily="2" charset="-78"/>
                        </a:rPr>
                      </a:br>
                      <a:r>
                        <a:rPr lang="ar-SA" sz="900" b="0" kern="1200">
                          <a:solidFill>
                            <a:schemeClr val="dk1"/>
                          </a:solidFill>
                          <a:effectLst/>
                          <a:latin typeface="+mn-lt"/>
                          <a:ea typeface="+mn-ea"/>
                          <a:cs typeface="Sultan Medium" pitchFamily="2" charset="-78"/>
                        </a:rPr>
                        <a:t>خرسانية </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استكمال المنطقة الواقعة بين شارع القدس وسعد زغلول</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rowSpan="9">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1,000</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الشارع الرابط بين الجمهورية والمشروع (الامام الشافعي)</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عمر مكرم</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a:solidFill>
                            <a:schemeClr val="dk1"/>
                          </a:solidFill>
                          <a:effectLst/>
                          <a:latin typeface="+mn-lt"/>
                          <a:ea typeface="+mn-ea"/>
                          <a:cs typeface="Sultan Medium" pitchFamily="2" charset="-78"/>
                        </a:rPr>
                        <a:t>شارع صلاح الدين</a:t>
                      </a:r>
                      <a:endParaRPr lang="en-US" sz="900" b="0" kern="120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رقم 5 بالسالوس بأرض راشد</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2621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ممدوح عيسي الرابط بين شارع الوحدة ومسجد راشد</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مسجد أبو العطا الرابط بين الطريق السريع وطريق الميناء</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320770">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فرن عبد الكريم الرابط بين الطريق السريع وطريق الميناء</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r h="160385">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SA" sz="900" b="0" kern="1200" dirty="0">
                          <a:solidFill>
                            <a:schemeClr val="dk1"/>
                          </a:solidFill>
                          <a:effectLst/>
                          <a:latin typeface="+mn-lt"/>
                          <a:ea typeface="+mn-ea"/>
                          <a:cs typeface="Sultan Medium" pitchFamily="2" charset="-78"/>
                        </a:rPr>
                        <a:t>شارع الحدادين بطول 100م</a:t>
                      </a:r>
                      <a:endParaRPr lang="en-US" sz="900" b="0" kern="1200" dirty="0">
                        <a:solidFill>
                          <a:schemeClr val="dk1"/>
                        </a:solidFill>
                        <a:effectLst/>
                        <a:latin typeface="+mn-lt"/>
                        <a:ea typeface="+mn-ea"/>
                        <a:cs typeface="Sultan Medium" pitchFamily="2" charset="-78"/>
                      </a:endParaRPr>
                    </a:p>
                  </a:txBody>
                  <a:tcPr marL="15125" marR="151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rtl="1"/>
                      <a:endParaRPr lang="ar-EG"/>
                    </a:p>
                  </a:txBody>
                  <a:tcPr/>
                </a:tc>
                <a:tc vMerge="1">
                  <a:txBody>
                    <a:bodyPr/>
                    <a:lstStyle/>
                    <a:p>
                      <a:pPr rtl="1"/>
                      <a:endParaRPr lang="ar-EG"/>
                    </a:p>
                  </a:txBody>
                  <a:tcPr/>
                </a:tc>
              </a:tr>
            </a:tbl>
          </a:graphicData>
        </a:graphic>
      </p:graphicFrame>
      <p:sp>
        <p:nvSpPr>
          <p:cNvPr id="4" name="Rectangle 3"/>
          <p:cNvSpPr/>
          <p:nvPr/>
        </p:nvSpPr>
        <p:spPr>
          <a:xfrm>
            <a:off x="307983" y="179785"/>
            <a:ext cx="3024336" cy="307777"/>
          </a:xfrm>
          <a:prstGeom prst="rect">
            <a:avLst/>
          </a:prstGeom>
          <a:solidFill>
            <a:schemeClr val="bg1"/>
          </a:solidFill>
        </p:spPr>
        <p:txBody>
          <a:bodyPr wrap="square">
            <a:spAutoFit/>
          </a:bodyPr>
          <a:lstStyle/>
          <a:p>
            <a:pPr lvl="0" eaLnBrk="0" fontAlgn="base" hangingPunct="0">
              <a:spcBef>
                <a:spcPct val="0"/>
              </a:spcBef>
              <a:spcAft>
                <a:spcPct val="0"/>
              </a:spcAft>
              <a:tabLst>
                <a:tab pos="904875" algn="l"/>
              </a:tabLst>
            </a:pPr>
            <a:r>
              <a:rPr lang="ar-EG" sz="1400" dirty="0" smtClean="0">
                <a:latin typeface="Tahoma" pitchFamily="34" charset="0"/>
                <a:ea typeface="Calibri" pitchFamily="34" charset="0"/>
                <a:cs typeface="Sultan Medium" pitchFamily="2" charset="-78"/>
              </a:rPr>
              <a:t>تابع مشروعات الخطة الاستثمارية  2019 / 2020</a:t>
            </a:r>
            <a:endParaRPr lang="en-US" sz="1400" b="1" dirty="0">
              <a:solidFill>
                <a:schemeClr val="dk1"/>
              </a:solidFill>
              <a:cs typeface="Sultan Medium" pitchFamily="2" charset="-78"/>
            </a:endParaRPr>
          </a:p>
        </p:txBody>
      </p:sp>
    </p:spTree>
    <p:extLst>
      <p:ext uri="{BB962C8B-B14F-4D97-AF65-F5344CB8AC3E}">
        <p14:creationId xmlns:p14="http://schemas.microsoft.com/office/powerpoint/2010/main" val="368319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429000" y="3584575"/>
            <a:ext cx="307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8767" y="200472"/>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33056" y="704528"/>
            <a:ext cx="2088232" cy="523220"/>
          </a:xfrm>
          <a:prstGeom prst="rect">
            <a:avLst/>
          </a:prstGeom>
          <a:noFill/>
        </p:spPr>
        <p:txBody>
          <a:bodyPr wrap="square" rtlCol="1">
            <a:spAutoFit/>
          </a:bodyPr>
          <a:lstStyle/>
          <a:p>
            <a:r>
              <a:rPr lang="ar-EG" sz="2800" u="sng" dirty="0" smtClean="0">
                <a:cs typeface="Sultan bold" pitchFamily="2" charset="-78"/>
              </a:rPr>
              <a:t>الزراعة : </a:t>
            </a:r>
            <a:endParaRPr lang="ar-EG" sz="2800" u="sng" dirty="0">
              <a:cs typeface="Sultan bold" pitchFamily="2" charset="-78"/>
            </a:endParaRPr>
          </a:p>
        </p:txBody>
      </p:sp>
      <p:graphicFrame>
        <p:nvGraphicFramePr>
          <p:cNvPr id="14" name="Table 13"/>
          <p:cNvGraphicFramePr>
            <a:graphicFrameLocks noGrp="1"/>
          </p:cNvGraphicFramePr>
          <p:nvPr>
            <p:extLst>
              <p:ext uri="{D42A27DB-BD31-4B8C-83A1-F6EECF244321}">
                <p14:modId xmlns:p14="http://schemas.microsoft.com/office/powerpoint/2010/main" val="2372979935"/>
              </p:ext>
            </p:extLst>
          </p:nvPr>
        </p:nvGraphicFramePr>
        <p:xfrm>
          <a:off x="860146" y="7185248"/>
          <a:ext cx="5209142" cy="1884022"/>
        </p:xfrm>
        <a:graphic>
          <a:graphicData uri="http://schemas.openxmlformats.org/drawingml/2006/table">
            <a:tbl>
              <a:tblPr rtl="1" firstRow="1" firstCol="1" bandRow="1">
                <a:tableStyleId>{5C22544A-7EE6-4342-B048-85BDC9FD1C3A}</a:tableStyleId>
              </a:tblPr>
              <a:tblGrid>
                <a:gridCol w="3809030"/>
                <a:gridCol w="1400112"/>
              </a:tblGrid>
              <a:tr h="288032">
                <a:tc>
                  <a:txBody>
                    <a:bodyPr/>
                    <a:lstStyle/>
                    <a:p>
                      <a:pPr algn="ctr" rtl="1">
                        <a:lnSpc>
                          <a:spcPct val="115000"/>
                        </a:lnSpc>
                        <a:spcAft>
                          <a:spcPts val="1000"/>
                        </a:spcAft>
                      </a:pPr>
                      <a:r>
                        <a:rPr lang="ar-EG" sz="1600" b="0" dirty="0">
                          <a:solidFill>
                            <a:schemeClr val="tx1"/>
                          </a:solidFill>
                          <a:effectLst/>
                          <a:cs typeface="Sultan bold" pitchFamily="2" charset="-78"/>
                        </a:rPr>
                        <a:t>اسم المشروع</a:t>
                      </a:r>
                      <a:endParaRPr lang="en-US" sz="1600" b="0" dirty="0">
                        <a:solidFill>
                          <a:schemeClr val="tx1"/>
                        </a:solidFill>
                        <a:effectLst/>
                        <a:latin typeface="Calibri"/>
                        <a:ea typeface="Calibri"/>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600" b="0" dirty="0">
                          <a:solidFill>
                            <a:schemeClr val="tx1"/>
                          </a:solidFill>
                          <a:effectLst/>
                          <a:cs typeface="Sultan bold" pitchFamily="2" charset="-78"/>
                        </a:rPr>
                        <a:t>العدد</a:t>
                      </a:r>
                      <a:endParaRPr lang="en-US" sz="1600" b="0" dirty="0">
                        <a:solidFill>
                          <a:schemeClr val="tx1"/>
                        </a:solidFill>
                        <a:effectLst/>
                        <a:latin typeface="Calibri"/>
                        <a:ea typeface="Calibri"/>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24025">
                <a:tc>
                  <a:txBody>
                    <a:bodyPr/>
                    <a:lstStyle/>
                    <a:p>
                      <a:pPr algn="ctr" rtl="1">
                        <a:lnSpc>
                          <a:spcPct val="115000"/>
                        </a:lnSpc>
                        <a:spcAft>
                          <a:spcPts val="1000"/>
                        </a:spcAft>
                      </a:pPr>
                      <a:r>
                        <a:rPr lang="ar-EG" sz="1300" b="0" dirty="0">
                          <a:solidFill>
                            <a:schemeClr val="tx1"/>
                          </a:solidFill>
                          <a:effectLst/>
                          <a:cs typeface="Sultan Medium" pitchFamily="2" charset="-78"/>
                        </a:rPr>
                        <a:t>منحل (12 خلية )</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a:solidFill>
                            <a:schemeClr val="tx1"/>
                          </a:solidFill>
                          <a:effectLst/>
                          <a:cs typeface="Sultan Medium" pitchFamily="2" charset="-78"/>
                        </a:rPr>
                        <a:t>1</a:t>
                      </a:r>
                      <a:endParaRPr lang="en-US" sz="1300" b="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4025">
                <a:tc>
                  <a:txBody>
                    <a:bodyPr/>
                    <a:lstStyle/>
                    <a:p>
                      <a:pPr algn="ctr" rtl="1">
                        <a:lnSpc>
                          <a:spcPct val="115000"/>
                        </a:lnSpc>
                        <a:spcAft>
                          <a:spcPts val="1000"/>
                        </a:spcAft>
                      </a:pPr>
                      <a:r>
                        <a:rPr lang="ar-EG" sz="1300" b="0" dirty="0">
                          <a:solidFill>
                            <a:schemeClr val="tx1"/>
                          </a:solidFill>
                          <a:effectLst/>
                          <a:cs typeface="Sultan Medium" pitchFamily="2" charset="-78"/>
                        </a:rPr>
                        <a:t>مجرشة اعلاف</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dirty="0">
                          <a:solidFill>
                            <a:schemeClr val="tx1"/>
                          </a:solidFill>
                          <a:effectLst/>
                          <a:cs typeface="Sultan Medium" pitchFamily="2" charset="-78"/>
                        </a:rPr>
                        <a:t>3</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4025">
                <a:tc>
                  <a:txBody>
                    <a:bodyPr/>
                    <a:lstStyle/>
                    <a:p>
                      <a:pPr algn="ctr" rtl="1">
                        <a:lnSpc>
                          <a:spcPct val="115000"/>
                        </a:lnSpc>
                        <a:spcAft>
                          <a:spcPts val="1000"/>
                        </a:spcAft>
                      </a:pPr>
                      <a:r>
                        <a:rPr lang="ar-EG" sz="1300" b="0" dirty="0">
                          <a:solidFill>
                            <a:schemeClr val="tx1"/>
                          </a:solidFill>
                          <a:effectLst/>
                          <a:cs typeface="Sultan Medium" pitchFamily="2" charset="-78"/>
                        </a:rPr>
                        <a:t>مزارع </a:t>
                      </a:r>
                      <a:r>
                        <a:rPr lang="ar-EG" sz="1300" b="0" dirty="0" err="1">
                          <a:solidFill>
                            <a:schemeClr val="tx1"/>
                          </a:solidFill>
                          <a:effectLst/>
                          <a:cs typeface="Sultan Medium" pitchFamily="2" charset="-78"/>
                        </a:rPr>
                        <a:t>للانتاج</a:t>
                      </a:r>
                      <a:r>
                        <a:rPr lang="ar-EG" sz="1300" b="0" dirty="0">
                          <a:solidFill>
                            <a:schemeClr val="tx1"/>
                          </a:solidFill>
                          <a:effectLst/>
                          <a:cs typeface="Sultan Medium" pitchFamily="2" charset="-78"/>
                        </a:rPr>
                        <a:t> الداجني</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a:solidFill>
                            <a:schemeClr val="tx1"/>
                          </a:solidFill>
                          <a:effectLst/>
                          <a:cs typeface="Sultan Medium" pitchFamily="2" charset="-78"/>
                        </a:rPr>
                        <a:t>6</a:t>
                      </a:r>
                      <a:endParaRPr lang="en-US" sz="1300" b="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4025">
                <a:tc>
                  <a:txBody>
                    <a:bodyPr/>
                    <a:lstStyle/>
                    <a:p>
                      <a:pPr algn="ctr" rtl="1">
                        <a:lnSpc>
                          <a:spcPct val="115000"/>
                        </a:lnSpc>
                        <a:spcAft>
                          <a:spcPts val="1000"/>
                        </a:spcAft>
                      </a:pPr>
                      <a:r>
                        <a:rPr lang="ar-EG" sz="1300" b="0">
                          <a:solidFill>
                            <a:schemeClr val="tx1"/>
                          </a:solidFill>
                          <a:effectLst/>
                          <a:cs typeface="Sultan Medium" pitchFamily="2" charset="-78"/>
                        </a:rPr>
                        <a:t>منحل باجمالي (70 خلية )</a:t>
                      </a:r>
                      <a:endParaRPr lang="en-US" sz="1300" b="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dirty="0">
                          <a:solidFill>
                            <a:schemeClr val="tx1"/>
                          </a:solidFill>
                          <a:effectLst/>
                          <a:cs typeface="Sultan Medium" pitchFamily="2" charset="-78"/>
                        </a:rPr>
                        <a:t>3</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4025">
                <a:tc>
                  <a:txBody>
                    <a:bodyPr/>
                    <a:lstStyle/>
                    <a:p>
                      <a:pPr algn="ctr" rtl="1">
                        <a:lnSpc>
                          <a:spcPct val="115000"/>
                        </a:lnSpc>
                        <a:spcAft>
                          <a:spcPts val="1000"/>
                        </a:spcAft>
                      </a:pPr>
                      <a:r>
                        <a:rPr lang="ar-EG" sz="1300" b="0">
                          <a:solidFill>
                            <a:schemeClr val="tx1"/>
                          </a:solidFill>
                          <a:effectLst/>
                          <a:cs typeface="Sultan Medium" pitchFamily="2" charset="-78"/>
                        </a:rPr>
                        <a:t>وحدة تصنيع البان</a:t>
                      </a:r>
                      <a:endParaRPr lang="en-US" sz="1300" b="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dirty="0">
                          <a:solidFill>
                            <a:schemeClr val="tx1"/>
                          </a:solidFill>
                          <a:effectLst/>
                          <a:cs typeface="Sultan Medium" pitchFamily="2" charset="-78"/>
                        </a:rPr>
                        <a:t>1</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8962">
                <a:tc>
                  <a:txBody>
                    <a:bodyPr/>
                    <a:lstStyle/>
                    <a:p>
                      <a:pPr algn="ctr" rtl="1">
                        <a:lnSpc>
                          <a:spcPct val="115000"/>
                        </a:lnSpc>
                        <a:spcAft>
                          <a:spcPts val="1000"/>
                        </a:spcAft>
                      </a:pPr>
                      <a:r>
                        <a:rPr lang="ar-EG" sz="1300" b="0" dirty="0">
                          <a:solidFill>
                            <a:schemeClr val="tx1"/>
                          </a:solidFill>
                          <a:effectLst/>
                          <a:cs typeface="Sultan Medium" pitchFamily="2" charset="-78"/>
                        </a:rPr>
                        <a:t>منفذ بيع منتجات غذائية تابع لاتحاد المجالس بدمياط</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dirty="0">
                          <a:solidFill>
                            <a:schemeClr val="tx1"/>
                          </a:solidFill>
                          <a:effectLst/>
                          <a:cs typeface="Sultan Medium" pitchFamily="2" charset="-78"/>
                        </a:rPr>
                        <a:t>1</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4025">
                <a:tc>
                  <a:txBody>
                    <a:bodyPr/>
                    <a:lstStyle/>
                    <a:p>
                      <a:pPr algn="ctr" rtl="1">
                        <a:lnSpc>
                          <a:spcPct val="115000"/>
                        </a:lnSpc>
                        <a:spcAft>
                          <a:spcPts val="1000"/>
                        </a:spcAft>
                      </a:pPr>
                      <a:r>
                        <a:rPr lang="ar-EG" sz="1300" b="0" dirty="0">
                          <a:solidFill>
                            <a:schemeClr val="tx1"/>
                          </a:solidFill>
                          <a:effectLst/>
                          <a:cs typeface="Sultan Medium" pitchFamily="2" charset="-78"/>
                        </a:rPr>
                        <a:t>صوبة زراعية </a:t>
                      </a:r>
                      <a:r>
                        <a:rPr lang="ar-EG" sz="1300" b="0" dirty="0" err="1">
                          <a:solidFill>
                            <a:schemeClr val="tx1"/>
                          </a:solidFill>
                          <a:effectLst/>
                          <a:cs typeface="Sultan Medium" pitchFamily="2" charset="-78"/>
                        </a:rPr>
                        <a:t>لانتاج</a:t>
                      </a:r>
                      <a:r>
                        <a:rPr lang="ar-EG" sz="1300" b="0" dirty="0">
                          <a:solidFill>
                            <a:schemeClr val="tx1"/>
                          </a:solidFill>
                          <a:effectLst/>
                          <a:cs typeface="Sultan Medium" pitchFamily="2" charset="-78"/>
                        </a:rPr>
                        <a:t> الخضر</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dirty="0">
                          <a:solidFill>
                            <a:schemeClr val="tx1"/>
                          </a:solidFill>
                          <a:effectLst/>
                          <a:cs typeface="Sultan Medium" pitchFamily="2" charset="-78"/>
                        </a:rPr>
                        <a:t>3</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5" name="Rectangle 1"/>
          <p:cNvSpPr>
            <a:spLocks noChangeArrowheads="1"/>
          </p:cNvSpPr>
          <p:nvPr/>
        </p:nvSpPr>
        <p:spPr bwMode="auto">
          <a:xfrm>
            <a:off x="381389" y="1481484"/>
            <a:ext cx="602128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b="0" i="0" strike="noStrike" cap="none" normalizeH="0" baseline="0" dirty="0" smtClean="0">
                <a:ln>
                  <a:noFill/>
                </a:ln>
                <a:effectLst/>
                <a:latin typeface="Arial" pitchFamily="34" charset="0"/>
                <a:ea typeface="Calibri" pitchFamily="34" charset="0"/>
                <a:cs typeface="Sultan bold" pitchFamily="2" charset="-78"/>
              </a:rPr>
              <a:t>في اطار اهتمام أ.د/ منال عوض محافظ دمياط بالثروة الزراعية والانتاج ومتابعة منظومة كارت الفلاح تقوم مديرية الزراعة بالمتابعة الميدانية والتواصل مع المزارعين وتوعيتهم بجميع المستجدات في مجال الإنتاج الزراعي .</a:t>
            </a:r>
            <a:endParaRPr kumimoji="0" lang="en-US" sz="1600" b="0" i="0" strike="noStrike" cap="none" normalizeH="0" baseline="0" dirty="0" smtClean="0">
              <a:ln>
                <a:noFill/>
              </a:ln>
              <a:effectLst/>
              <a:latin typeface="Arial" pitchFamily="34" charset="0"/>
              <a:cs typeface="Sultan bol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EG" sz="1600" b="0" i="0" strike="noStrike" cap="none" normalizeH="0" baseline="0" dirty="0" smtClean="0">
                <a:ln>
                  <a:noFill/>
                </a:ln>
                <a:solidFill>
                  <a:srgbClr val="FF0000"/>
                </a:solidFill>
                <a:effectLst/>
                <a:latin typeface="Arial" pitchFamily="34" charset="0"/>
                <a:ea typeface="Calibri" pitchFamily="34" charset="0"/>
                <a:cs typeface="Sultan bold" pitchFamily="2" charset="-78"/>
              </a:rPr>
              <a:t>بيان ما تم انـجازه بمشروع كارت الفلاح :</a:t>
            </a:r>
            <a:endParaRPr kumimoji="0" lang="en-US" sz="1600" b="0" i="0" strike="noStrike" cap="none" normalizeH="0" baseline="0" dirty="0" smtClean="0">
              <a:ln>
                <a:noFill/>
              </a:ln>
              <a:solidFill>
                <a:srgbClr val="FF0000"/>
              </a:solidFill>
              <a:effectLst/>
              <a:latin typeface="Arial" pitchFamily="34" charset="0"/>
              <a:cs typeface="Sultan bold" pitchFamily="2"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2995200589"/>
              </p:ext>
            </p:extLst>
          </p:nvPr>
        </p:nvGraphicFramePr>
        <p:xfrm>
          <a:off x="694789" y="2686801"/>
          <a:ext cx="5700604" cy="1110405"/>
        </p:xfrm>
        <a:graphic>
          <a:graphicData uri="http://schemas.openxmlformats.org/drawingml/2006/table">
            <a:tbl>
              <a:tblPr rtl="1" firstRow="1" firstCol="1" bandRow="1">
                <a:tableStyleId>{5C22544A-7EE6-4342-B048-85BDC9FD1C3A}</a:tableStyleId>
              </a:tblPr>
              <a:tblGrid>
                <a:gridCol w="1078733"/>
                <a:gridCol w="1426006"/>
                <a:gridCol w="1548371"/>
                <a:gridCol w="1647494"/>
              </a:tblGrid>
              <a:tr h="619677">
                <a:tc>
                  <a:txBody>
                    <a:bodyPr/>
                    <a:lstStyle/>
                    <a:p>
                      <a:pPr algn="ctr" rtl="1">
                        <a:lnSpc>
                          <a:spcPct val="115000"/>
                        </a:lnSpc>
                        <a:spcAft>
                          <a:spcPts val="1000"/>
                        </a:spcAft>
                      </a:pPr>
                      <a:r>
                        <a:rPr lang="ar-EG" sz="1300" b="0" dirty="0">
                          <a:solidFill>
                            <a:schemeClr val="tx1"/>
                          </a:solidFill>
                          <a:effectLst/>
                          <a:cs typeface="Sultan bold" pitchFamily="2" charset="-78"/>
                        </a:rPr>
                        <a:t>اجمالي عدد الحائزين</a:t>
                      </a:r>
                      <a:endParaRPr lang="en-US" sz="1300" b="0" dirty="0">
                        <a:solidFill>
                          <a:schemeClr val="tx1"/>
                        </a:solidFill>
                        <a:effectLst/>
                        <a:latin typeface="Calibri"/>
                        <a:ea typeface="Calibri"/>
                        <a:cs typeface="Sultan bold"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300" b="0" dirty="0">
                          <a:solidFill>
                            <a:schemeClr val="tx1"/>
                          </a:solidFill>
                          <a:effectLst/>
                          <a:cs typeface="Sultan bold" pitchFamily="2" charset="-78"/>
                        </a:rPr>
                        <a:t>عدد المسجلين علي المنظومة </a:t>
                      </a:r>
                      <a:endParaRPr lang="en-US" sz="1300" b="0" dirty="0">
                        <a:solidFill>
                          <a:schemeClr val="tx1"/>
                        </a:solidFill>
                        <a:effectLst/>
                        <a:latin typeface="Calibri"/>
                        <a:ea typeface="Calibri"/>
                        <a:cs typeface="Sultan bold"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300" b="0" dirty="0" smtClean="0">
                          <a:solidFill>
                            <a:schemeClr val="tx1"/>
                          </a:solidFill>
                          <a:effectLst/>
                          <a:cs typeface="Sultan bold" pitchFamily="2" charset="-78"/>
                        </a:rPr>
                        <a:t>اجمالي عدد المسجلين </a:t>
                      </a:r>
                      <a:endParaRPr lang="en-US" sz="1300" b="0" dirty="0">
                        <a:solidFill>
                          <a:schemeClr val="tx1"/>
                        </a:solidFill>
                        <a:effectLst/>
                        <a:latin typeface="Calibri"/>
                        <a:ea typeface="Calibri"/>
                        <a:cs typeface="Sultan bold"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300" b="0" dirty="0">
                          <a:solidFill>
                            <a:schemeClr val="tx1"/>
                          </a:solidFill>
                          <a:effectLst/>
                          <a:cs typeface="Sultan bold" pitchFamily="2" charset="-78"/>
                        </a:rPr>
                        <a:t>استمارات قيد المراجعة من قبل الشركة </a:t>
                      </a:r>
                      <a:endParaRPr lang="en-US" sz="1300" b="0" dirty="0">
                        <a:solidFill>
                          <a:schemeClr val="tx1"/>
                        </a:solidFill>
                        <a:effectLst/>
                        <a:latin typeface="Calibri"/>
                        <a:ea typeface="Calibri"/>
                        <a:cs typeface="Sultan bold"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19763">
                <a:tc>
                  <a:txBody>
                    <a:bodyPr/>
                    <a:lstStyle/>
                    <a:p>
                      <a:pPr algn="ctr" rtl="1">
                        <a:lnSpc>
                          <a:spcPct val="115000"/>
                        </a:lnSpc>
                        <a:spcAft>
                          <a:spcPts val="1000"/>
                        </a:spcAft>
                      </a:pPr>
                      <a:r>
                        <a:rPr lang="ar-EG" sz="1400" b="0" dirty="0">
                          <a:solidFill>
                            <a:schemeClr val="tx1"/>
                          </a:solidFill>
                          <a:effectLst/>
                          <a:cs typeface="Sultan Medium" pitchFamily="2" charset="-78"/>
                        </a:rPr>
                        <a:t>99914</a:t>
                      </a:r>
                      <a:endParaRPr lang="en-US" sz="1400" b="0" dirty="0">
                        <a:solidFill>
                          <a:schemeClr val="tx1"/>
                        </a:solidFill>
                        <a:effectLst/>
                        <a:latin typeface="Calibri"/>
                        <a:ea typeface="Calibri"/>
                        <a:cs typeface="Sultan Medium"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99914</a:t>
                      </a:r>
                      <a:endParaRPr lang="en-US" sz="1400" b="0" dirty="0">
                        <a:solidFill>
                          <a:schemeClr val="tx1"/>
                        </a:solidFill>
                        <a:effectLst/>
                        <a:latin typeface="Calibri"/>
                        <a:ea typeface="Calibri"/>
                        <a:cs typeface="Sultan Medium"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latin typeface="Calibri"/>
                          <a:ea typeface="Calibri"/>
                          <a:cs typeface="Sultan Medium" pitchFamily="2" charset="-78"/>
                        </a:rPr>
                        <a:t>101472</a:t>
                      </a:r>
                      <a:endParaRPr lang="en-US" sz="1400" b="0" dirty="0">
                        <a:solidFill>
                          <a:schemeClr val="tx1"/>
                        </a:solidFill>
                        <a:effectLst/>
                        <a:latin typeface="Calibri"/>
                        <a:ea typeface="Calibri"/>
                        <a:cs typeface="Sultan Medium"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4000</a:t>
                      </a:r>
                      <a:endParaRPr lang="en-US" sz="1400" b="0" dirty="0">
                        <a:solidFill>
                          <a:schemeClr val="tx1"/>
                        </a:solidFill>
                        <a:effectLst/>
                        <a:latin typeface="Calibri"/>
                        <a:ea typeface="Calibri"/>
                        <a:cs typeface="Sultan Medium"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9763">
                <a:tc gridSpan="3">
                  <a:txBody>
                    <a:bodyPr/>
                    <a:lstStyle/>
                    <a:p>
                      <a:pPr algn="ctr" rtl="1">
                        <a:lnSpc>
                          <a:spcPct val="115000"/>
                        </a:lnSpc>
                        <a:spcAft>
                          <a:spcPts val="1000"/>
                        </a:spcAft>
                      </a:pPr>
                      <a:r>
                        <a:rPr lang="ar-EG" sz="1400" b="0" dirty="0">
                          <a:solidFill>
                            <a:schemeClr val="tx1"/>
                          </a:solidFill>
                          <a:effectLst/>
                          <a:cs typeface="Sultan Medium" pitchFamily="2" charset="-78"/>
                        </a:rPr>
                        <a:t>نسبة الانـجاز الكلي </a:t>
                      </a:r>
                      <a:endParaRPr lang="en-US" sz="1400" b="0" dirty="0">
                        <a:solidFill>
                          <a:schemeClr val="tx1"/>
                        </a:solidFill>
                        <a:effectLst/>
                        <a:latin typeface="Calibri"/>
                        <a:ea typeface="Calibri"/>
                        <a:cs typeface="Sultan Medium"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rtl="1"/>
                      <a:endParaRPr lang="ar-EG"/>
                    </a:p>
                  </a:txBody>
                  <a:tcPr/>
                </a:tc>
                <a:tc hMerge="1">
                  <a:txBody>
                    <a:bodyPr/>
                    <a:lstStyle/>
                    <a:p>
                      <a:pPr rtl="1"/>
                      <a:endParaRPr lang="ar-EG"/>
                    </a:p>
                  </a:txBody>
                  <a:tcPr/>
                </a:tc>
                <a:tc>
                  <a:txBody>
                    <a:bodyPr/>
                    <a:lstStyle/>
                    <a:p>
                      <a:pPr algn="ctr" rtl="1">
                        <a:lnSpc>
                          <a:spcPct val="115000"/>
                        </a:lnSpc>
                        <a:spcAft>
                          <a:spcPts val="1000"/>
                        </a:spcAft>
                      </a:pPr>
                      <a:r>
                        <a:rPr lang="ar-EG" sz="1400" b="0" dirty="0">
                          <a:solidFill>
                            <a:schemeClr val="tx1"/>
                          </a:solidFill>
                          <a:effectLst/>
                          <a:cs typeface="Sultan Medium" pitchFamily="2" charset="-78"/>
                        </a:rPr>
                        <a:t>100%</a:t>
                      </a:r>
                      <a:endParaRPr lang="en-US" sz="1400" b="0" dirty="0">
                        <a:solidFill>
                          <a:schemeClr val="tx1"/>
                        </a:solidFill>
                        <a:effectLst/>
                        <a:latin typeface="Calibri"/>
                        <a:ea typeface="Calibri"/>
                        <a:cs typeface="Sultan Medium" pitchFamily="2" charset="-78"/>
                      </a:endParaRPr>
                    </a:p>
                  </a:txBody>
                  <a:tcPr marL="65833" marR="6583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58401928"/>
              </p:ext>
            </p:extLst>
          </p:nvPr>
        </p:nvGraphicFramePr>
        <p:xfrm>
          <a:off x="1882761" y="4125540"/>
          <a:ext cx="3839197" cy="1275660"/>
        </p:xfrm>
        <a:graphic>
          <a:graphicData uri="http://schemas.openxmlformats.org/drawingml/2006/table">
            <a:tbl>
              <a:tblPr rtl="1" firstRow="1" firstCol="1" bandRow="1">
                <a:tableStyleId>{5C22544A-7EE6-4342-B048-85BDC9FD1C3A}</a:tableStyleId>
              </a:tblPr>
              <a:tblGrid>
                <a:gridCol w="972302"/>
                <a:gridCol w="1030405"/>
                <a:gridCol w="996574"/>
                <a:gridCol w="839916"/>
              </a:tblGrid>
              <a:tr h="485830">
                <a:tc gridSpan="2">
                  <a:txBody>
                    <a:bodyPr/>
                    <a:lstStyle/>
                    <a:p>
                      <a:pPr algn="ctr" rtl="1">
                        <a:lnSpc>
                          <a:spcPct val="115000"/>
                        </a:lnSpc>
                        <a:spcAft>
                          <a:spcPts val="1000"/>
                        </a:spcAft>
                      </a:pPr>
                      <a:r>
                        <a:rPr lang="ar-EG" sz="1400" b="0" dirty="0" smtClean="0">
                          <a:solidFill>
                            <a:schemeClr val="tx1"/>
                          </a:solidFill>
                          <a:effectLst/>
                          <a:latin typeface="Calibri"/>
                          <a:ea typeface="Calibri"/>
                          <a:cs typeface="Sultan bold" pitchFamily="2" charset="-78"/>
                        </a:rPr>
                        <a:t>شون البنك </a:t>
                      </a:r>
                      <a:endParaRPr lang="en-US" sz="1400" b="0" dirty="0">
                        <a:solidFill>
                          <a:schemeClr val="tx1"/>
                        </a:solidFill>
                        <a:effectLst/>
                        <a:latin typeface="Calibri"/>
                        <a:ea typeface="Calibri"/>
                        <a:cs typeface="Sultan bold"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algn="ctr" rtl="1">
                        <a:lnSpc>
                          <a:spcPct val="115000"/>
                        </a:lnSpc>
                        <a:spcAft>
                          <a:spcPts val="1000"/>
                        </a:spcAft>
                      </a:pPr>
                      <a:endParaRPr lang="en-US" sz="1300" dirty="0">
                        <a:solidFill>
                          <a:schemeClr val="tx1"/>
                        </a:solidFill>
                        <a:effectLst/>
                        <a:latin typeface="Calibri"/>
                        <a:ea typeface="Calibri"/>
                        <a:cs typeface="Sultan Medium" pitchFamily="2" charset="-78"/>
                      </a:endParaRPr>
                    </a:p>
                  </a:txBody>
                  <a:tcPr marL="59126" marR="59126" marT="0" marB="0"/>
                </a:tc>
                <a:tc gridSpan="2">
                  <a:txBody>
                    <a:bodyPr/>
                    <a:lstStyle/>
                    <a:p>
                      <a:pPr algn="ctr" rtl="1">
                        <a:lnSpc>
                          <a:spcPct val="115000"/>
                        </a:lnSpc>
                        <a:spcAft>
                          <a:spcPts val="1000"/>
                        </a:spcAft>
                      </a:pPr>
                      <a:r>
                        <a:rPr lang="ar-EG" sz="1400" b="0" dirty="0" smtClean="0">
                          <a:solidFill>
                            <a:schemeClr val="tx1"/>
                          </a:solidFill>
                          <a:effectLst/>
                          <a:latin typeface="Calibri"/>
                          <a:ea typeface="Calibri"/>
                          <a:cs typeface="Sultan bold" pitchFamily="2" charset="-78"/>
                        </a:rPr>
                        <a:t>مطاحن الشركة القابضة </a:t>
                      </a:r>
                      <a:endParaRPr lang="en-US" sz="1400" b="0" dirty="0">
                        <a:solidFill>
                          <a:schemeClr val="tx1"/>
                        </a:solidFill>
                        <a:effectLst/>
                        <a:latin typeface="Calibri"/>
                        <a:ea typeface="Calibri"/>
                        <a:cs typeface="Sultan bold"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algn="ctr" rtl="1">
                        <a:lnSpc>
                          <a:spcPct val="115000"/>
                        </a:lnSpc>
                        <a:spcAft>
                          <a:spcPts val="1000"/>
                        </a:spcAft>
                      </a:pPr>
                      <a:endParaRPr lang="en-US" sz="1300" dirty="0">
                        <a:solidFill>
                          <a:schemeClr val="tx1"/>
                        </a:solidFill>
                        <a:effectLst/>
                        <a:latin typeface="Calibri"/>
                        <a:ea typeface="Calibri"/>
                        <a:cs typeface="Sultan Medium" pitchFamily="2" charset="-78"/>
                      </a:endParaRPr>
                    </a:p>
                  </a:txBody>
                  <a:tcPr marL="59126" marR="59126" marT="0" marB="0"/>
                </a:tc>
              </a:tr>
              <a:tr h="394915">
                <a:tc>
                  <a:txBody>
                    <a:bodyPr/>
                    <a:lstStyle/>
                    <a:p>
                      <a:pPr algn="ctr" rtl="1">
                        <a:lnSpc>
                          <a:spcPct val="115000"/>
                        </a:lnSpc>
                        <a:spcAft>
                          <a:spcPts val="1000"/>
                        </a:spcAft>
                      </a:pPr>
                      <a:r>
                        <a:rPr lang="ar-EG" sz="1400" b="0" dirty="0" smtClean="0">
                          <a:solidFill>
                            <a:schemeClr val="tx1"/>
                          </a:solidFill>
                          <a:effectLst/>
                          <a:latin typeface="+mn-lt"/>
                          <a:ea typeface="+mn-ea"/>
                          <a:cs typeface="Sultan Medium" pitchFamily="2" charset="-78"/>
                        </a:rPr>
                        <a:t>كيلو</a:t>
                      </a:r>
                      <a:endParaRPr lang="en-US" sz="14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طن</a:t>
                      </a:r>
                      <a:endParaRPr lang="en-US" sz="14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كيلو</a:t>
                      </a:r>
                      <a:endParaRPr lang="en-US" sz="14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طن</a:t>
                      </a:r>
                      <a:endParaRPr lang="en-US" sz="14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94915">
                <a:tc>
                  <a:txBody>
                    <a:bodyPr/>
                    <a:lstStyle/>
                    <a:p>
                      <a:pPr algn="ctr" rtl="1">
                        <a:lnSpc>
                          <a:spcPct val="115000"/>
                        </a:lnSpc>
                        <a:spcAft>
                          <a:spcPts val="1000"/>
                        </a:spcAft>
                      </a:pPr>
                      <a:r>
                        <a:rPr lang="ar-EG" sz="1600" b="0" dirty="0" smtClean="0">
                          <a:solidFill>
                            <a:schemeClr val="tx1"/>
                          </a:solidFill>
                          <a:effectLst/>
                          <a:cs typeface="Sultan Medium" pitchFamily="2" charset="-78"/>
                        </a:rPr>
                        <a:t>457</a:t>
                      </a:r>
                      <a:endParaRPr lang="en-US" sz="16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smtClean="0">
                          <a:solidFill>
                            <a:schemeClr val="tx1"/>
                          </a:solidFill>
                          <a:effectLst/>
                          <a:cs typeface="Sultan Medium" pitchFamily="2" charset="-78"/>
                        </a:rPr>
                        <a:t>15356</a:t>
                      </a:r>
                      <a:endParaRPr lang="en-US" sz="16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smtClean="0">
                          <a:solidFill>
                            <a:schemeClr val="tx1"/>
                          </a:solidFill>
                          <a:effectLst/>
                          <a:cs typeface="Sultan Medium" pitchFamily="2" charset="-78"/>
                        </a:rPr>
                        <a:t>345</a:t>
                      </a:r>
                      <a:endParaRPr lang="en-US" sz="16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smtClean="0">
                          <a:solidFill>
                            <a:schemeClr val="tx1"/>
                          </a:solidFill>
                          <a:effectLst/>
                          <a:cs typeface="Sultan Medium" pitchFamily="2" charset="-78"/>
                        </a:rPr>
                        <a:t>4265</a:t>
                      </a:r>
                      <a:endParaRPr lang="en-US" sz="16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9" name="TextBox 18"/>
          <p:cNvSpPr txBox="1"/>
          <p:nvPr/>
        </p:nvSpPr>
        <p:spPr>
          <a:xfrm>
            <a:off x="1170218" y="3791580"/>
            <a:ext cx="5232459" cy="369332"/>
          </a:xfrm>
          <a:prstGeom prst="rect">
            <a:avLst/>
          </a:prstGeom>
          <a:noFill/>
        </p:spPr>
        <p:txBody>
          <a:bodyPr wrap="square" rtlCol="1">
            <a:spAutoFit/>
          </a:bodyPr>
          <a:lstStyle/>
          <a:p>
            <a:r>
              <a:rPr lang="ar-EG" u="sng" dirty="0">
                <a:solidFill>
                  <a:srgbClr val="FF0000"/>
                </a:solidFill>
                <a:latin typeface="Arial" pitchFamily="34" charset="0"/>
                <a:ea typeface="Calibri" pitchFamily="34" charset="0"/>
                <a:cs typeface="Sultan bold" pitchFamily="2" charset="-78"/>
              </a:rPr>
              <a:t>كميات القمح </a:t>
            </a:r>
            <a:r>
              <a:rPr lang="ar-EG" u="sng" dirty="0" smtClean="0">
                <a:solidFill>
                  <a:srgbClr val="FF0000"/>
                </a:solidFill>
                <a:latin typeface="Arial" pitchFamily="34" charset="0"/>
                <a:ea typeface="Calibri" pitchFamily="34" charset="0"/>
                <a:cs typeface="Sultan bold" pitchFamily="2" charset="-78"/>
              </a:rPr>
              <a:t>التي تم توريدها :</a:t>
            </a:r>
            <a:endParaRPr lang="ar-EG" sz="1400" u="sng" dirty="0">
              <a:solidFill>
                <a:srgbClr val="FF0000"/>
              </a:solidFill>
              <a:latin typeface="Arial" pitchFamily="34" charset="0"/>
              <a:ea typeface="Calibri" pitchFamily="34" charset="0"/>
              <a:cs typeface="Sultan bold" pitchFamily="2" charset="-78"/>
            </a:endParaRPr>
          </a:p>
        </p:txBody>
      </p:sp>
      <p:sp>
        <p:nvSpPr>
          <p:cNvPr id="20" name="TextBox 19"/>
          <p:cNvSpPr txBox="1"/>
          <p:nvPr/>
        </p:nvSpPr>
        <p:spPr>
          <a:xfrm>
            <a:off x="1160353" y="5457056"/>
            <a:ext cx="5232459" cy="369332"/>
          </a:xfrm>
          <a:prstGeom prst="rect">
            <a:avLst/>
          </a:prstGeom>
          <a:noFill/>
        </p:spPr>
        <p:txBody>
          <a:bodyPr wrap="square" rtlCol="1">
            <a:spAutoFit/>
          </a:bodyPr>
          <a:lstStyle/>
          <a:p>
            <a:r>
              <a:rPr lang="ar-EG" u="sng" dirty="0">
                <a:solidFill>
                  <a:srgbClr val="FF0000"/>
                </a:solidFill>
                <a:latin typeface="Arial" pitchFamily="34" charset="0"/>
                <a:ea typeface="Calibri" pitchFamily="34" charset="0"/>
                <a:cs typeface="Sultan bold" pitchFamily="2" charset="-78"/>
              </a:rPr>
              <a:t>تقدم حصاد المحاصيل الرئيسية للموسم الصيفي </a:t>
            </a:r>
          </a:p>
        </p:txBody>
      </p:sp>
      <p:graphicFrame>
        <p:nvGraphicFramePr>
          <p:cNvPr id="21" name="Table 20"/>
          <p:cNvGraphicFramePr>
            <a:graphicFrameLocks noGrp="1"/>
          </p:cNvGraphicFramePr>
          <p:nvPr>
            <p:extLst>
              <p:ext uri="{D42A27DB-BD31-4B8C-83A1-F6EECF244321}">
                <p14:modId xmlns:p14="http://schemas.microsoft.com/office/powerpoint/2010/main" val="2796903409"/>
              </p:ext>
            </p:extLst>
          </p:nvPr>
        </p:nvGraphicFramePr>
        <p:xfrm>
          <a:off x="1229743" y="5957974"/>
          <a:ext cx="4398514" cy="788550"/>
        </p:xfrm>
        <a:graphic>
          <a:graphicData uri="http://schemas.openxmlformats.org/drawingml/2006/table">
            <a:tbl>
              <a:tblPr rtl="1" firstRow="1" firstCol="1" bandRow="1">
                <a:tableStyleId>{5C22544A-7EE6-4342-B048-85BDC9FD1C3A}</a:tableStyleId>
              </a:tblPr>
              <a:tblGrid>
                <a:gridCol w="1154233"/>
                <a:gridCol w="1081427"/>
                <a:gridCol w="1081427"/>
                <a:gridCol w="1081427"/>
              </a:tblGrid>
              <a:tr h="386364">
                <a:tc>
                  <a:txBody>
                    <a:bodyPr/>
                    <a:lstStyle/>
                    <a:p>
                      <a:pPr algn="ctr" rtl="1">
                        <a:lnSpc>
                          <a:spcPct val="115000"/>
                        </a:lnSpc>
                        <a:spcAft>
                          <a:spcPts val="1000"/>
                        </a:spcAft>
                      </a:pPr>
                      <a:r>
                        <a:rPr lang="ar-EG" sz="1400" b="0" dirty="0">
                          <a:solidFill>
                            <a:schemeClr val="tx1"/>
                          </a:solidFill>
                          <a:effectLst/>
                          <a:cs typeface="Sultan bold" pitchFamily="2" charset="-78"/>
                        </a:rPr>
                        <a:t>المحصول</a:t>
                      </a:r>
                      <a:endParaRPr lang="en-US" sz="1400" b="0" dirty="0">
                        <a:solidFill>
                          <a:schemeClr val="tx1"/>
                        </a:solidFill>
                        <a:effectLst/>
                        <a:latin typeface="Calibri"/>
                        <a:ea typeface="Calibri"/>
                        <a:cs typeface="Sultan bold"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smtClean="0">
                          <a:solidFill>
                            <a:schemeClr val="tx1"/>
                          </a:solidFill>
                          <a:effectLst/>
                          <a:latin typeface="Calibri"/>
                          <a:ea typeface="Calibri"/>
                          <a:cs typeface="Sultan bold" pitchFamily="2" charset="-78"/>
                        </a:rPr>
                        <a:t>القطن</a:t>
                      </a:r>
                      <a:endParaRPr lang="en-US" sz="1400" b="0" dirty="0">
                        <a:solidFill>
                          <a:schemeClr val="tx1"/>
                        </a:solidFill>
                        <a:effectLst/>
                        <a:latin typeface="Calibri"/>
                        <a:ea typeface="Calibri"/>
                        <a:cs typeface="Sultan bold"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smtClean="0">
                          <a:solidFill>
                            <a:schemeClr val="tx1"/>
                          </a:solidFill>
                          <a:effectLst/>
                          <a:latin typeface="Calibri"/>
                          <a:ea typeface="Calibri"/>
                          <a:cs typeface="Sultan bold" pitchFamily="2" charset="-78"/>
                        </a:rPr>
                        <a:t>الارز </a:t>
                      </a:r>
                      <a:endParaRPr lang="en-US" sz="1400" b="0" dirty="0">
                        <a:solidFill>
                          <a:schemeClr val="tx1"/>
                        </a:solidFill>
                        <a:effectLst/>
                        <a:latin typeface="Calibri"/>
                        <a:ea typeface="Calibri"/>
                        <a:cs typeface="Sultan bold"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smtClean="0">
                          <a:solidFill>
                            <a:schemeClr val="tx1"/>
                          </a:solidFill>
                          <a:effectLst/>
                          <a:cs typeface="Sultan bold" pitchFamily="2" charset="-78"/>
                        </a:rPr>
                        <a:t>الازرة </a:t>
                      </a:r>
                      <a:endParaRPr lang="en-US" sz="1400" b="0" dirty="0">
                        <a:solidFill>
                          <a:schemeClr val="tx1"/>
                        </a:solidFill>
                        <a:effectLst/>
                        <a:latin typeface="Calibri"/>
                        <a:ea typeface="Calibri"/>
                        <a:cs typeface="Sultan bold"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402186">
                <a:tc>
                  <a:txBody>
                    <a:bodyPr/>
                    <a:lstStyle/>
                    <a:p>
                      <a:pPr algn="ctr" rtl="1">
                        <a:lnSpc>
                          <a:spcPct val="115000"/>
                        </a:lnSpc>
                        <a:spcAft>
                          <a:spcPts val="1000"/>
                        </a:spcAft>
                      </a:pPr>
                      <a:r>
                        <a:rPr lang="ar-EG" sz="1300" b="0" dirty="0" smtClean="0">
                          <a:solidFill>
                            <a:schemeClr val="tx1"/>
                          </a:solidFill>
                          <a:effectLst/>
                          <a:cs typeface="Sultan Medium" pitchFamily="2" charset="-78"/>
                        </a:rPr>
                        <a:t>ما تم زراعته </a:t>
                      </a:r>
                      <a:endParaRPr lang="en-US" sz="13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dirty="0" smtClean="0">
                          <a:solidFill>
                            <a:schemeClr val="tx1"/>
                          </a:solidFill>
                          <a:effectLst/>
                          <a:latin typeface="Calibri"/>
                          <a:ea typeface="Calibri"/>
                          <a:cs typeface="Sultan Medium" pitchFamily="2" charset="-78"/>
                        </a:rPr>
                        <a:t>6700 فدان</a:t>
                      </a:r>
                      <a:endParaRPr lang="en-US" sz="13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dirty="0" smtClean="0">
                          <a:solidFill>
                            <a:schemeClr val="tx1"/>
                          </a:solidFill>
                          <a:effectLst/>
                          <a:latin typeface="Calibri"/>
                          <a:ea typeface="Calibri"/>
                          <a:cs typeface="Sultan Medium" pitchFamily="2" charset="-78"/>
                        </a:rPr>
                        <a:t>40375 فدان </a:t>
                      </a:r>
                      <a:endParaRPr lang="en-US" sz="13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300" b="0" dirty="0" smtClean="0">
                          <a:solidFill>
                            <a:schemeClr val="tx1"/>
                          </a:solidFill>
                          <a:effectLst/>
                          <a:cs typeface="Sultan Medium" pitchFamily="2" charset="-78"/>
                        </a:rPr>
                        <a:t>9150 فدان </a:t>
                      </a:r>
                      <a:endParaRPr lang="en-US" sz="1300" b="0" dirty="0">
                        <a:solidFill>
                          <a:schemeClr val="tx1"/>
                        </a:solidFill>
                        <a:effectLst/>
                        <a:latin typeface="Calibri"/>
                        <a:ea typeface="Calibri"/>
                        <a:cs typeface="Sultan Medium" pitchFamily="2" charset="-78"/>
                      </a:endParaRPr>
                    </a:p>
                  </a:txBody>
                  <a:tcPr marL="59126" marR="59126"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2564905" y="6746524"/>
            <a:ext cx="3936314" cy="369332"/>
          </a:xfrm>
          <a:prstGeom prst="rect">
            <a:avLst/>
          </a:prstGeom>
          <a:noFill/>
        </p:spPr>
        <p:txBody>
          <a:bodyPr wrap="square" rtlCol="1">
            <a:spAutoFit/>
          </a:bodyPr>
          <a:lstStyle/>
          <a:p>
            <a:r>
              <a:rPr lang="ar-EG" u="sng" dirty="0">
                <a:solidFill>
                  <a:srgbClr val="FF0000"/>
                </a:solidFill>
                <a:latin typeface="Arial" pitchFamily="34" charset="0"/>
                <a:ea typeface="Calibri" pitchFamily="34" charset="0"/>
                <a:cs typeface="Sultan bold" pitchFamily="2" charset="-78"/>
              </a:rPr>
              <a:t>المشروعات التابعة للمديرية </a:t>
            </a:r>
          </a:p>
        </p:txBody>
      </p:sp>
    </p:spTree>
    <p:extLst>
      <p:ext uri="{BB962C8B-B14F-4D97-AF65-F5344CB8AC3E}">
        <p14:creationId xmlns:p14="http://schemas.microsoft.com/office/powerpoint/2010/main" val="249597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3291" y="1109209"/>
            <a:ext cx="5904656" cy="4662815"/>
          </a:xfrm>
          <a:prstGeom prst="rect">
            <a:avLst/>
          </a:prstGeom>
        </p:spPr>
        <p:txBody>
          <a:bodyPr wrap="square">
            <a:spAutoFit/>
          </a:bodyPr>
          <a:lstStyle/>
          <a:p>
            <a:r>
              <a:rPr lang="ar-EG" sz="1600" u="sng" dirty="0">
                <a:solidFill>
                  <a:srgbClr val="FF0000"/>
                </a:solidFill>
                <a:cs typeface="Sultan bold" pitchFamily="2" charset="-78"/>
              </a:rPr>
              <a:t>الموقــــع</a:t>
            </a:r>
            <a:r>
              <a:rPr lang="ar-EG" sz="1600" b="1" u="sng" dirty="0">
                <a:solidFill>
                  <a:srgbClr val="FF0000"/>
                </a:solidFill>
                <a:cs typeface="Sultan bold" pitchFamily="2" charset="-78"/>
              </a:rPr>
              <a:t> :</a:t>
            </a:r>
            <a:endParaRPr lang="en-US" sz="1600" dirty="0">
              <a:solidFill>
                <a:srgbClr val="FF0000"/>
              </a:solidFill>
              <a:cs typeface="Sultan bold" pitchFamily="2" charset="-78"/>
            </a:endParaRPr>
          </a:p>
          <a:p>
            <a:pPr algn="justLow"/>
            <a:r>
              <a:rPr lang="ar-EG" sz="1600" dirty="0">
                <a:cs typeface="Sultan bold" pitchFamily="2" charset="-78"/>
              </a:rPr>
              <a:t>تنفرد دمياط بموقع جغرافي متميز لا يكاد يتكرر في أي بقعة من العالم حيث تطل علي البحر والنهر والبحيرة ، تقع محافظة دمياط شمال الدلتا حيث تبعد مدينة دمياط مسافة 15كم من مصب النهر في البحر الأبيض المتوسط ، يشطرها نهر النيل (فرع دمياط) إلي شطرين يحدها شمالاّ البحر المتوسط ، وشرقا بحيرة المنزلة وإلي الجنوب والغرب تمتد مزارع الدلتا وسهولها .</a:t>
            </a:r>
            <a:endParaRPr lang="en-US" sz="1600" dirty="0">
              <a:cs typeface="Sultan bold" pitchFamily="2" charset="-78"/>
            </a:endParaRPr>
          </a:p>
          <a:p>
            <a:endParaRPr lang="en-US" sz="600" u="sng" dirty="0" smtClean="0">
              <a:solidFill>
                <a:srgbClr val="FF0000"/>
              </a:solidFill>
              <a:cs typeface="Sultan bold" pitchFamily="2" charset="-78"/>
            </a:endParaRPr>
          </a:p>
          <a:p>
            <a:r>
              <a:rPr lang="ar-EG" sz="1600" u="sng" dirty="0" smtClean="0">
                <a:solidFill>
                  <a:srgbClr val="FF0000"/>
                </a:solidFill>
                <a:cs typeface="Sultan bold" pitchFamily="2" charset="-78"/>
              </a:rPr>
              <a:t>المساحـة </a:t>
            </a:r>
            <a:r>
              <a:rPr lang="ar-EG" sz="1600" u="sng" dirty="0">
                <a:solidFill>
                  <a:srgbClr val="FF0000"/>
                </a:solidFill>
                <a:cs typeface="Sultan bold" pitchFamily="2" charset="-78"/>
              </a:rPr>
              <a:t>الكلية والمأهولة :</a:t>
            </a:r>
            <a:endParaRPr lang="en-US" sz="1600" dirty="0">
              <a:solidFill>
                <a:srgbClr val="FF0000"/>
              </a:solidFill>
              <a:cs typeface="Sultan bold" pitchFamily="2" charset="-78"/>
            </a:endParaRPr>
          </a:p>
          <a:p>
            <a:r>
              <a:rPr lang="ar-EG" sz="1600" dirty="0">
                <a:cs typeface="Sultan bold" pitchFamily="2" charset="-78"/>
              </a:rPr>
              <a:t>المساحة  الكلية :  910 كم2</a:t>
            </a:r>
            <a:endParaRPr lang="en-US" sz="1600" dirty="0">
              <a:cs typeface="Sultan bold" pitchFamily="2" charset="-78"/>
            </a:endParaRPr>
          </a:p>
          <a:p>
            <a:r>
              <a:rPr lang="ar-EG" sz="1600" dirty="0">
                <a:cs typeface="Sultan bold" pitchFamily="2" charset="-78"/>
              </a:rPr>
              <a:t>المساحة المأهولة :  </a:t>
            </a:r>
            <a:r>
              <a:rPr lang="ar-EG" sz="1600" dirty="0" smtClean="0">
                <a:cs typeface="Sultan bold" pitchFamily="2" charset="-78"/>
              </a:rPr>
              <a:t>87</a:t>
            </a:r>
            <a:r>
              <a:rPr lang="en-US" sz="1600" dirty="0" smtClean="0">
                <a:cs typeface="Sultan bold" pitchFamily="2" charset="-78"/>
              </a:rPr>
              <a:t>,</a:t>
            </a:r>
            <a:r>
              <a:rPr lang="ar-EG" sz="1600" dirty="0" smtClean="0">
                <a:cs typeface="Sultan bold" pitchFamily="2" charset="-78"/>
              </a:rPr>
              <a:t>668كم2</a:t>
            </a:r>
            <a:endParaRPr lang="en-US" sz="1600" dirty="0">
              <a:cs typeface="Sultan bold" pitchFamily="2" charset="-78"/>
            </a:endParaRPr>
          </a:p>
          <a:p>
            <a:endParaRPr lang="en-US" sz="400" u="sng" dirty="0" smtClean="0">
              <a:solidFill>
                <a:srgbClr val="FF0000"/>
              </a:solidFill>
              <a:cs typeface="Sultan bold" pitchFamily="2" charset="-78"/>
            </a:endParaRPr>
          </a:p>
          <a:p>
            <a:r>
              <a:rPr lang="ar-EG" sz="1600" u="sng" dirty="0" smtClean="0">
                <a:solidFill>
                  <a:srgbClr val="FF0000"/>
                </a:solidFill>
                <a:cs typeface="Sultan bold" pitchFamily="2" charset="-78"/>
              </a:rPr>
              <a:t>التقسيم </a:t>
            </a:r>
            <a:r>
              <a:rPr lang="ar-EG" sz="1600" u="sng" dirty="0">
                <a:solidFill>
                  <a:srgbClr val="FF0000"/>
                </a:solidFill>
                <a:cs typeface="Sultan bold" pitchFamily="2" charset="-78"/>
              </a:rPr>
              <a:t>الإداري:</a:t>
            </a:r>
            <a:endParaRPr lang="en-US" sz="1600" dirty="0">
              <a:solidFill>
                <a:srgbClr val="FF0000"/>
              </a:solidFill>
              <a:cs typeface="Sultan bold" pitchFamily="2" charset="-78"/>
            </a:endParaRPr>
          </a:p>
          <a:p>
            <a:pPr lvl="0"/>
            <a:r>
              <a:rPr lang="ar-EG" sz="1600" u="sng" dirty="0">
                <a:cs typeface="Sultan bold" pitchFamily="2" charset="-78"/>
              </a:rPr>
              <a:t>تنقسم محافظة دمياط الى خمسة مراكز إدارية وهي : </a:t>
            </a:r>
            <a:endParaRPr lang="en-US" sz="1600" dirty="0">
              <a:cs typeface="Sultan bold" pitchFamily="2" charset="-78"/>
            </a:endParaRPr>
          </a:p>
          <a:p>
            <a:pPr algn="justLow"/>
            <a:r>
              <a:rPr lang="ar-EG" sz="1600" dirty="0">
                <a:cs typeface="Sultan bold" pitchFamily="2" charset="-78"/>
              </a:rPr>
              <a:t>مركز دمياط  -  مركز فارسكور  -  مركز كفر سعد  -  مركز الزرقا  - مركز كفر البطيخ </a:t>
            </a:r>
            <a:endParaRPr lang="en-US" sz="1600" dirty="0">
              <a:cs typeface="Sultan bold" pitchFamily="2" charset="-78"/>
            </a:endParaRPr>
          </a:p>
          <a:p>
            <a:pPr lvl="0"/>
            <a:r>
              <a:rPr lang="ar-EG" sz="1600" u="sng" dirty="0">
                <a:cs typeface="Sultan bold" pitchFamily="2" charset="-78"/>
              </a:rPr>
              <a:t>وتضم عشر مدن وهى:</a:t>
            </a:r>
            <a:endParaRPr lang="en-US" sz="1600" dirty="0">
              <a:cs typeface="Sultan bold" pitchFamily="2" charset="-78"/>
            </a:endParaRPr>
          </a:p>
          <a:p>
            <a:pPr algn="just"/>
            <a:r>
              <a:rPr lang="ar-EG" sz="1600" dirty="0">
                <a:cs typeface="Sultan bold" pitchFamily="2" charset="-78"/>
              </a:rPr>
              <a:t>مدينة دمياط - مدينة فارسكور - مدينة كفرسعد </a:t>
            </a:r>
            <a:r>
              <a:rPr lang="ar-EG" dirty="0">
                <a:cs typeface="Sultan bold" pitchFamily="2" charset="-78"/>
              </a:rPr>
              <a:t>- مدينة كفر البطيخ - مدينة الزرقا - مدينةالروضة - مدينة السرو - مدينة عزبة البرج - مدينة ميت أبوغالب  - مدينة رأس البر </a:t>
            </a:r>
            <a:r>
              <a:rPr lang="ar-EG" dirty="0" smtClean="0">
                <a:cs typeface="Sultan bold" pitchFamily="2" charset="-78"/>
              </a:rPr>
              <a:t> ،  </a:t>
            </a:r>
            <a:r>
              <a:rPr lang="ar-EG" dirty="0">
                <a:cs typeface="Sultan bold" pitchFamily="2" charset="-78"/>
              </a:rPr>
              <a:t>بالإضافة إلي مدينة دمياط الجديدة  .</a:t>
            </a:r>
            <a:endParaRPr lang="en-US" dirty="0">
              <a:cs typeface="Sultan bold" pitchFamily="2" charset="-78"/>
            </a:endParaRPr>
          </a:p>
          <a:p>
            <a:r>
              <a:rPr lang="ar-EG" dirty="0">
                <a:cs typeface="Sultan bold" pitchFamily="2" charset="-78"/>
              </a:rPr>
              <a:t>وتضم محافظة دمياط عدد 85 قرية تتبع 47 وحدة محلية </a:t>
            </a:r>
            <a:r>
              <a:rPr lang="ar-EG" dirty="0" smtClean="0">
                <a:cs typeface="Sultan bold" pitchFamily="2" charset="-78"/>
              </a:rPr>
              <a:t>.</a:t>
            </a:r>
            <a:endParaRPr lang="en-US" dirty="0" smtClean="0">
              <a:cs typeface="Sultan bold" pitchFamily="2" charset="-78"/>
            </a:endParaRPr>
          </a:p>
          <a:p>
            <a:endParaRPr lang="en-US" sz="500" dirty="0">
              <a:cs typeface="Sultan bold" pitchFamily="2" charset="-78"/>
            </a:endParaRPr>
          </a:p>
          <a:p>
            <a:r>
              <a:rPr lang="ar-EG" u="sng" dirty="0">
                <a:solidFill>
                  <a:srgbClr val="FF0000"/>
                </a:solidFill>
                <a:latin typeface="Arial" pitchFamily="34" charset="0"/>
                <a:ea typeface="Calibri" pitchFamily="34" charset="0"/>
                <a:cs typeface="Sultan bold" pitchFamily="2" charset="-78"/>
              </a:rPr>
              <a:t>عدد السكان </a:t>
            </a:r>
            <a:r>
              <a:rPr lang="ar-EG" u="sng" dirty="0" smtClean="0">
                <a:solidFill>
                  <a:srgbClr val="FF0000"/>
                </a:solidFill>
                <a:latin typeface="Arial" pitchFamily="34" charset="0"/>
                <a:ea typeface="Calibri" pitchFamily="34" charset="0"/>
                <a:cs typeface="Sultan bold" pitchFamily="2" charset="-78"/>
              </a:rPr>
              <a:t>التقديري</a:t>
            </a:r>
            <a:r>
              <a:rPr lang="en-US" u="sng" dirty="0" smtClean="0">
                <a:solidFill>
                  <a:srgbClr val="FF0000"/>
                </a:solidFill>
                <a:latin typeface="Arial" pitchFamily="34" charset="0"/>
                <a:ea typeface="Calibri" pitchFamily="34" charset="0"/>
                <a:cs typeface="Sultan bold" pitchFamily="2" charset="-78"/>
              </a:rPr>
              <a:t> </a:t>
            </a:r>
            <a:r>
              <a:rPr lang="ar-EG" u="sng" dirty="0" smtClean="0">
                <a:solidFill>
                  <a:srgbClr val="FF0000"/>
                </a:solidFill>
                <a:latin typeface="Arial" pitchFamily="34" charset="0"/>
                <a:ea typeface="Calibri" pitchFamily="34" charset="0"/>
                <a:cs typeface="Sultan bold" pitchFamily="2" charset="-78"/>
              </a:rPr>
              <a:t> :</a:t>
            </a:r>
            <a:endParaRPr lang="en-US" dirty="0">
              <a:cs typeface="Sultan bold" pitchFamily="2" charset="-78"/>
            </a:endParaRPr>
          </a:p>
        </p:txBody>
      </p:sp>
      <p:pic>
        <p:nvPicPr>
          <p:cNvPr id="5"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46229" y="-15956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409752" y="311661"/>
            <a:ext cx="2736304" cy="400110"/>
          </a:xfrm>
          <a:prstGeom prst="rect">
            <a:avLst/>
          </a:prstGeom>
          <a:noFill/>
        </p:spPr>
        <p:txBody>
          <a:bodyPr wrap="square" rtlCol="1">
            <a:spAutoFit/>
          </a:bodyPr>
          <a:lstStyle/>
          <a:p>
            <a:r>
              <a:rPr lang="ar-EG" sz="2000" dirty="0">
                <a:solidFill>
                  <a:srgbClr val="FF0000"/>
                </a:solidFill>
                <a:cs typeface="Sultan bold" pitchFamily="2" charset="-78"/>
              </a:rPr>
              <a:t>نبذة عن محافظة دمياط</a:t>
            </a:r>
          </a:p>
        </p:txBody>
      </p:sp>
      <p:graphicFrame>
        <p:nvGraphicFramePr>
          <p:cNvPr id="3" name="Table 2"/>
          <p:cNvGraphicFramePr>
            <a:graphicFrameLocks noGrp="1"/>
          </p:cNvGraphicFramePr>
          <p:nvPr>
            <p:extLst>
              <p:ext uri="{D42A27DB-BD31-4B8C-83A1-F6EECF244321}">
                <p14:modId xmlns:p14="http://schemas.microsoft.com/office/powerpoint/2010/main" val="1876284889"/>
              </p:ext>
            </p:extLst>
          </p:nvPr>
        </p:nvGraphicFramePr>
        <p:xfrm>
          <a:off x="649236" y="5799952"/>
          <a:ext cx="5632765" cy="2966720"/>
        </p:xfrm>
        <a:graphic>
          <a:graphicData uri="http://schemas.openxmlformats.org/drawingml/2006/table">
            <a:tbl>
              <a:tblPr rtl="1" firstRow="1" bandRow="1">
                <a:tableStyleId>{5C22544A-7EE6-4342-B048-85BDC9FD1C3A}</a:tableStyleId>
              </a:tblPr>
              <a:tblGrid>
                <a:gridCol w="1126553"/>
                <a:gridCol w="1126553"/>
                <a:gridCol w="1126553"/>
                <a:gridCol w="1126553"/>
                <a:gridCol w="1126553"/>
              </a:tblGrid>
              <a:tr h="370840">
                <a:tc rowSpan="2">
                  <a:txBody>
                    <a:bodyPr/>
                    <a:lstStyle/>
                    <a:p>
                      <a:pPr algn="ctr"/>
                      <a:r>
                        <a:rPr lang="ar-SA" sz="1600" b="0" dirty="0" smtClean="0">
                          <a:solidFill>
                            <a:schemeClr val="tx1"/>
                          </a:solidFill>
                          <a:effectLst/>
                          <a:latin typeface="Arial"/>
                          <a:ea typeface="Times New Roman"/>
                          <a:cs typeface="Sultan bold" pitchFamily="2" charset="-78"/>
                        </a:rPr>
                        <a:t>المركز</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dirty="0" smtClean="0">
                          <a:solidFill>
                            <a:schemeClr val="tx1"/>
                          </a:solidFill>
                          <a:effectLst/>
                          <a:latin typeface="Arial"/>
                          <a:ea typeface="Times New Roman"/>
                          <a:cs typeface="Sultan bold" pitchFamily="2" charset="-78"/>
                        </a:rPr>
                        <a:t>عدد السكان</a:t>
                      </a:r>
                      <a:endParaRPr lang="en-US" sz="1600" b="0" dirty="0" smtClean="0">
                        <a:solidFill>
                          <a:schemeClr val="tx1"/>
                        </a:solidFill>
                        <a:effectLst/>
                        <a:latin typeface="Calibri"/>
                        <a:ea typeface="Calibri"/>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hMerge="1">
                  <a:txBody>
                    <a:bodyPr/>
                    <a:lstStyle/>
                    <a:p>
                      <a:endParaRPr lang="en-US" dirty="0"/>
                    </a:p>
                  </a:txBody>
                  <a:tcP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dirty="0" smtClean="0">
                          <a:solidFill>
                            <a:schemeClr val="tx1"/>
                          </a:solidFill>
                          <a:effectLst/>
                          <a:latin typeface="Arial"/>
                          <a:ea typeface="Times New Roman"/>
                          <a:cs typeface="Sultan bold" pitchFamily="2" charset="-78"/>
                        </a:rPr>
                        <a:t>عدد الاسر</a:t>
                      </a:r>
                      <a:endParaRPr lang="en-US" sz="1600" b="0" dirty="0" smtClean="0">
                        <a:solidFill>
                          <a:schemeClr val="tx1"/>
                        </a:solidFill>
                        <a:effectLst/>
                        <a:latin typeface="Calibri"/>
                        <a:ea typeface="Calibri"/>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70840">
                <a:tc vMerge="1">
                  <a:txBody>
                    <a:bodyPr/>
                    <a:lstStyle/>
                    <a:p>
                      <a:endParaRPr lang="en-US" dirty="0"/>
                    </a:p>
                  </a:txBody>
                  <a:tcPr/>
                </a:tc>
                <a:tc>
                  <a:txBody>
                    <a:bodyPr/>
                    <a:lstStyle/>
                    <a:p>
                      <a:pPr algn="ctr"/>
                      <a:r>
                        <a:rPr lang="ar-SA" sz="1600" b="0" dirty="0" smtClean="0">
                          <a:solidFill>
                            <a:schemeClr val="tx1"/>
                          </a:solidFill>
                          <a:effectLst/>
                          <a:latin typeface="Arial"/>
                          <a:ea typeface="Times New Roman"/>
                          <a:cs typeface="Sultan bold" pitchFamily="2" charset="-78"/>
                        </a:rPr>
                        <a:t>ذكور</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ar-SA" sz="1600" b="0" dirty="0" smtClean="0">
                          <a:solidFill>
                            <a:schemeClr val="tx1"/>
                          </a:solidFill>
                          <a:effectLst/>
                          <a:latin typeface="Arial"/>
                          <a:ea typeface="Times New Roman"/>
                          <a:cs typeface="Sultan bold" pitchFamily="2" charset="-78"/>
                        </a:rPr>
                        <a:t>إناث</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ar-SA" sz="1600" b="0" dirty="0" err="1" smtClean="0">
                          <a:solidFill>
                            <a:schemeClr val="tx1"/>
                          </a:solidFill>
                          <a:effectLst/>
                          <a:latin typeface="Arial"/>
                          <a:ea typeface="Times New Roman"/>
                          <a:cs typeface="Sultan bold" pitchFamily="2" charset="-78"/>
                        </a:rPr>
                        <a:t>إجمالى</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endParaRPr lang="en-US" dirty="0"/>
                    </a:p>
                  </a:txBody>
                  <a:tcPr/>
                </a:tc>
              </a:tr>
              <a:tr h="370840">
                <a:tc>
                  <a:txBody>
                    <a:bodyPr/>
                    <a:lstStyle/>
                    <a:p>
                      <a:pPr algn="ctr"/>
                      <a:r>
                        <a:rPr lang="ar-EG" sz="1600" b="0" dirty="0" smtClean="0">
                          <a:solidFill>
                            <a:schemeClr val="tx1"/>
                          </a:solidFill>
                          <a:cs typeface="Sultan bold" pitchFamily="2" charset="-78"/>
                        </a:rPr>
                        <a:t>دمياط</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333,424</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311,102</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644,526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163,115</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err="1" smtClean="0">
                          <a:solidFill>
                            <a:schemeClr val="tx1"/>
                          </a:solidFill>
                          <a:cs typeface="Sultan bold" pitchFamily="2" charset="-78"/>
                        </a:rPr>
                        <a:t>فارسكور</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135,676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128,703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264,379</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66,993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smtClean="0">
                          <a:solidFill>
                            <a:schemeClr val="tx1"/>
                          </a:solidFill>
                          <a:cs typeface="Sultan bold" pitchFamily="2" charset="-78"/>
                        </a:rPr>
                        <a:t>كفر سعد</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165,594</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159,505</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325,099</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81,677</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err="1" smtClean="0">
                          <a:solidFill>
                            <a:schemeClr val="tx1"/>
                          </a:solidFill>
                          <a:cs typeface="Sultan bold" pitchFamily="2" charset="-78"/>
                        </a:rPr>
                        <a:t>الزرقا</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88,746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85,416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174,162</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43,747</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smtClean="0">
                          <a:solidFill>
                            <a:schemeClr val="tx1"/>
                          </a:solidFill>
                          <a:cs typeface="Sultan bold" pitchFamily="2" charset="-78"/>
                        </a:rPr>
                        <a:t>كفر البطيخ</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71,096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66,177</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137,273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34,991</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ar-EG" sz="1600" b="0" dirty="0" smtClean="0">
                          <a:solidFill>
                            <a:schemeClr val="tx1"/>
                          </a:solidFill>
                          <a:cs typeface="Sultan bold" pitchFamily="2" charset="-78"/>
                        </a:rPr>
                        <a:t>الاجمالي</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794,536</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750,903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1,545,439</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ar-SA" sz="1600" b="1" dirty="0" smtClean="0">
                          <a:effectLst/>
                          <a:latin typeface="Calibri"/>
                          <a:ea typeface="Calibri"/>
                          <a:cs typeface="Arial"/>
                        </a:rPr>
                        <a:t>390,523</a:t>
                      </a:r>
                      <a:endParaRPr lang="en-US" sz="1600" b="0" dirty="0">
                        <a:solidFill>
                          <a:schemeClr val="tx1"/>
                        </a:solidFill>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010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429000" y="3584575"/>
            <a:ext cx="307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Picture 2" descr="b0024c1b97ea1e3e88cafc4f78f12c02"/>
          <p:cNvPicPr>
            <a:picLocks noChangeAspect="1" noChangeArrowheads="1"/>
          </p:cNvPicPr>
          <p:nvPr/>
        </p:nvPicPr>
        <p:blipFill>
          <a:blip r:embed="rId3">
            <a:extLst>
              <a:ext uri="{28A0092B-C50C-407E-A947-70E740481C1C}">
                <a14:useLocalDpi xmlns:a14="http://schemas.microsoft.com/office/drawing/2010/main" val="0"/>
              </a:ext>
            </a:extLst>
          </a:blip>
          <a:srcRect t="7600" r="-1897" b="57054"/>
          <a:stretch>
            <a:fillRect/>
          </a:stretch>
        </p:blipFill>
        <p:spPr bwMode="auto">
          <a:xfrm>
            <a:off x="2638767" y="200472"/>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33056" y="704528"/>
            <a:ext cx="2088232" cy="523220"/>
          </a:xfrm>
          <a:prstGeom prst="rect">
            <a:avLst/>
          </a:prstGeom>
          <a:noFill/>
        </p:spPr>
        <p:txBody>
          <a:bodyPr wrap="square" rtlCol="1">
            <a:spAutoFit/>
          </a:bodyPr>
          <a:lstStyle/>
          <a:p>
            <a:r>
              <a:rPr lang="ar-EG" sz="2800" dirty="0" smtClean="0">
                <a:cs typeface="Sultan bold" pitchFamily="2" charset="-78"/>
              </a:rPr>
              <a:t>تابع الزراعة :</a:t>
            </a:r>
            <a:endParaRPr lang="ar-EG" sz="2800" dirty="0">
              <a:cs typeface="Sultan bold" pitchFamily="2" charset="-78"/>
            </a:endParaRPr>
          </a:p>
        </p:txBody>
      </p:sp>
      <p:graphicFrame>
        <p:nvGraphicFramePr>
          <p:cNvPr id="22" name="Table 21"/>
          <p:cNvGraphicFramePr>
            <a:graphicFrameLocks noGrp="1"/>
          </p:cNvGraphicFramePr>
          <p:nvPr>
            <p:extLst>
              <p:ext uri="{D42A27DB-BD31-4B8C-83A1-F6EECF244321}">
                <p14:modId xmlns:p14="http://schemas.microsoft.com/office/powerpoint/2010/main" val="1975327164"/>
              </p:ext>
            </p:extLst>
          </p:nvPr>
        </p:nvGraphicFramePr>
        <p:xfrm>
          <a:off x="1031428" y="1898692"/>
          <a:ext cx="5083176" cy="736092"/>
        </p:xfrm>
        <a:graphic>
          <a:graphicData uri="http://schemas.openxmlformats.org/drawingml/2006/table">
            <a:tbl>
              <a:tblPr rtl="1" firstRow="1" firstCol="1" bandRow="1">
                <a:tableStyleId>{5C22544A-7EE6-4342-B048-85BDC9FD1C3A}</a:tableStyleId>
              </a:tblPr>
              <a:tblGrid>
                <a:gridCol w="1694392"/>
                <a:gridCol w="1694392"/>
                <a:gridCol w="1694392"/>
              </a:tblGrid>
              <a:tr h="196366">
                <a:tc rowSpan="2">
                  <a:txBody>
                    <a:bodyPr/>
                    <a:lstStyle/>
                    <a:p>
                      <a:pPr algn="ctr" rtl="1">
                        <a:lnSpc>
                          <a:spcPct val="115000"/>
                        </a:lnSpc>
                        <a:spcAft>
                          <a:spcPts val="1000"/>
                        </a:spcAft>
                      </a:pPr>
                      <a:r>
                        <a:rPr lang="ar-EG" sz="1400" b="0" dirty="0">
                          <a:solidFill>
                            <a:schemeClr val="tx1"/>
                          </a:solidFill>
                          <a:effectLst/>
                          <a:cs typeface="Sultan bold" pitchFamily="2" charset="-78"/>
                        </a:rPr>
                        <a:t>البيان</a:t>
                      </a:r>
                      <a:endParaRPr lang="en-US" sz="1400" b="0" dirty="0">
                        <a:solidFill>
                          <a:schemeClr val="tx1"/>
                        </a:solidFill>
                        <a:effectLst/>
                        <a:latin typeface="Calibri"/>
                        <a:ea typeface="Calibri"/>
                        <a:cs typeface="Sultan bold" pitchFamily="2" charset="-78"/>
                      </a:endParaRPr>
                    </a:p>
                  </a:txBody>
                  <a:tcPr marL="59107" marR="5910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gridSpan="2">
                  <a:txBody>
                    <a:bodyPr/>
                    <a:lstStyle/>
                    <a:p>
                      <a:pPr algn="ctr" rtl="1">
                        <a:lnSpc>
                          <a:spcPct val="115000"/>
                        </a:lnSpc>
                        <a:spcAft>
                          <a:spcPts val="1000"/>
                        </a:spcAft>
                      </a:pPr>
                      <a:r>
                        <a:rPr lang="ar-EG" sz="1400" b="0">
                          <a:solidFill>
                            <a:schemeClr val="tx1"/>
                          </a:solidFill>
                          <a:effectLst/>
                          <a:cs typeface="Sultan bold" pitchFamily="2" charset="-78"/>
                        </a:rPr>
                        <a:t>اجمالي</a:t>
                      </a:r>
                      <a:endParaRPr lang="en-US" sz="1400" b="0">
                        <a:solidFill>
                          <a:schemeClr val="tx1"/>
                        </a:solidFill>
                        <a:effectLst/>
                        <a:latin typeface="Calibri"/>
                        <a:ea typeface="Calibri"/>
                        <a:cs typeface="Sultan bold" pitchFamily="2" charset="-78"/>
                      </a:endParaRPr>
                    </a:p>
                  </a:txBody>
                  <a:tcPr marL="59107" marR="5910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rtl="1"/>
                      <a:endParaRPr lang="ar-EG"/>
                    </a:p>
                  </a:txBody>
                  <a:tcPr/>
                </a:tc>
              </a:tr>
              <a:tr h="196366">
                <a:tc vMerge="1">
                  <a:txBody>
                    <a:bodyPr/>
                    <a:lstStyle/>
                    <a:p>
                      <a:pPr rtl="1"/>
                      <a:endParaRPr lang="ar-EG"/>
                    </a:p>
                  </a:txBody>
                  <a:tcPr/>
                </a:tc>
                <a:tc>
                  <a:txBody>
                    <a:bodyPr/>
                    <a:lstStyle/>
                    <a:p>
                      <a:pPr algn="ctr" rtl="1">
                        <a:lnSpc>
                          <a:spcPct val="115000"/>
                        </a:lnSpc>
                        <a:spcAft>
                          <a:spcPts val="1000"/>
                        </a:spcAft>
                      </a:pPr>
                      <a:r>
                        <a:rPr lang="ar-EG" sz="1400" b="0" dirty="0">
                          <a:solidFill>
                            <a:schemeClr val="tx1"/>
                          </a:solidFill>
                          <a:effectLst/>
                          <a:cs typeface="Sultan bold" pitchFamily="2" charset="-78"/>
                        </a:rPr>
                        <a:t>يوريا</a:t>
                      </a:r>
                      <a:endParaRPr lang="en-US" sz="1400" b="0" dirty="0">
                        <a:solidFill>
                          <a:schemeClr val="tx1"/>
                        </a:solidFill>
                        <a:effectLst/>
                        <a:latin typeface="Calibri"/>
                        <a:ea typeface="Calibri"/>
                        <a:cs typeface="Sultan bold" pitchFamily="2" charset="-78"/>
                      </a:endParaRPr>
                    </a:p>
                  </a:txBody>
                  <a:tcPr marL="59107" marR="5910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نترات</a:t>
                      </a:r>
                      <a:endParaRPr lang="en-US" sz="1400" b="0" dirty="0">
                        <a:solidFill>
                          <a:schemeClr val="tx1"/>
                        </a:solidFill>
                        <a:effectLst/>
                        <a:latin typeface="Calibri"/>
                        <a:ea typeface="Calibri"/>
                        <a:cs typeface="Sultan bold" pitchFamily="2" charset="-78"/>
                      </a:endParaRPr>
                    </a:p>
                  </a:txBody>
                  <a:tcPr marL="59107" marR="5910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96366">
                <a:tc>
                  <a:txBody>
                    <a:bodyPr/>
                    <a:lstStyle/>
                    <a:p>
                      <a:pPr algn="ctr" rtl="1">
                        <a:lnSpc>
                          <a:spcPct val="115000"/>
                        </a:lnSpc>
                        <a:spcAft>
                          <a:spcPts val="1000"/>
                        </a:spcAft>
                      </a:pPr>
                      <a:r>
                        <a:rPr lang="ar-EG" sz="1400" b="0" dirty="0">
                          <a:solidFill>
                            <a:schemeClr val="tx1"/>
                          </a:solidFill>
                          <a:effectLst/>
                          <a:cs typeface="Sultan Medium" pitchFamily="2" charset="-78"/>
                        </a:rPr>
                        <a:t>اجمالي الرصيد </a:t>
                      </a:r>
                      <a:r>
                        <a:rPr lang="ar-EG" sz="1400" b="0" dirty="0" smtClean="0">
                          <a:solidFill>
                            <a:schemeClr val="tx1"/>
                          </a:solidFill>
                          <a:effectLst/>
                          <a:cs typeface="Sultan Medium" pitchFamily="2" charset="-78"/>
                        </a:rPr>
                        <a:t>+ الوارد</a:t>
                      </a:r>
                      <a:endParaRPr lang="en-US" sz="1400" b="0" dirty="0">
                        <a:solidFill>
                          <a:schemeClr val="tx1"/>
                        </a:solidFill>
                        <a:effectLst/>
                        <a:latin typeface="Calibri"/>
                        <a:ea typeface="Calibri"/>
                        <a:cs typeface="Sultan Medium" pitchFamily="2" charset="-78"/>
                      </a:endParaRPr>
                    </a:p>
                  </a:txBody>
                  <a:tcPr marL="59107" marR="5910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3012</a:t>
                      </a:r>
                      <a:endParaRPr lang="en-US" sz="1400" b="0" dirty="0">
                        <a:solidFill>
                          <a:schemeClr val="tx1"/>
                        </a:solidFill>
                        <a:effectLst/>
                        <a:latin typeface="Calibri"/>
                        <a:ea typeface="Calibri"/>
                        <a:cs typeface="Sultan Medium" pitchFamily="2" charset="-78"/>
                      </a:endParaRPr>
                    </a:p>
                  </a:txBody>
                  <a:tcPr marL="59107" marR="5910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2281</a:t>
                      </a:r>
                      <a:endParaRPr lang="en-US" sz="1400" b="0" dirty="0">
                        <a:solidFill>
                          <a:schemeClr val="tx1"/>
                        </a:solidFill>
                        <a:effectLst/>
                        <a:latin typeface="Calibri"/>
                        <a:ea typeface="Calibri"/>
                        <a:cs typeface="Sultan Medium" pitchFamily="2" charset="-78"/>
                      </a:endParaRPr>
                    </a:p>
                  </a:txBody>
                  <a:tcPr marL="59107" marR="5910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23" name="Rectangle 2"/>
          <p:cNvSpPr>
            <a:spLocks noChangeArrowheads="1"/>
          </p:cNvSpPr>
          <p:nvPr/>
        </p:nvSpPr>
        <p:spPr bwMode="auto">
          <a:xfrm>
            <a:off x="4403131" y="1529360"/>
            <a:ext cx="2053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ar-EG" u="sng" dirty="0">
                <a:solidFill>
                  <a:srgbClr val="FF0000"/>
                </a:solidFill>
                <a:latin typeface="Arial" pitchFamily="34" charset="0"/>
                <a:ea typeface="Calibri" pitchFamily="34" charset="0"/>
                <a:cs typeface="Sultan bold" pitchFamily="2" charset="-78"/>
              </a:rPr>
              <a:t>بيان بارصدة الاسمدة : </a:t>
            </a:r>
            <a:endParaRPr lang="en-US" u="sng" dirty="0">
              <a:solidFill>
                <a:srgbClr val="FF0000"/>
              </a:solidFill>
              <a:latin typeface="Arial" pitchFamily="34" charset="0"/>
              <a:ea typeface="Calibri" pitchFamily="34" charset="0"/>
              <a:cs typeface="Sultan bold" pitchFamily="2" charset="-78"/>
            </a:endParaRPr>
          </a:p>
        </p:txBody>
      </p:sp>
      <p:graphicFrame>
        <p:nvGraphicFramePr>
          <p:cNvPr id="24" name="Table 23"/>
          <p:cNvGraphicFramePr>
            <a:graphicFrameLocks noGrp="1"/>
          </p:cNvGraphicFramePr>
          <p:nvPr>
            <p:extLst>
              <p:ext uri="{D42A27DB-BD31-4B8C-83A1-F6EECF244321}">
                <p14:modId xmlns:p14="http://schemas.microsoft.com/office/powerpoint/2010/main" val="1187598195"/>
              </p:ext>
            </p:extLst>
          </p:nvPr>
        </p:nvGraphicFramePr>
        <p:xfrm>
          <a:off x="1082131" y="3172172"/>
          <a:ext cx="5155181" cy="1021971"/>
        </p:xfrm>
        <a:graphic>
          <a:graphicData uri="http://schemas.openxmlformats.org/drawingml/2006/table">
            <a:tbl>
              <a:tblPr rtl="1" firstRow="1" firstCol="1" bandRow="1">
                <a:tableStyleId>{5C22544A-7EE6-4342-B048-85BDC9FD1C3A}</a:tableStyleId>
              </a:tblPr>
              <a:tblGrid>
                <a:gridCol w="1718023"/>
                <a:gridCol w="1718579"/>
                <a:gridCol w="1718579"/>
              </a:tblGrid>
              <a:tr h="247185">
                <a:tc>
                  <a:txBody>
                    <a:bodyPr/>
                    <a:lstStyle/>
                    <a:p>
                      <a:pPr algn="ctr" rtl="1">
                        <a:lnSpc>
                          <a:spcPct val="115000"/>
                        </a:lnSpc>
                        <a:spcAft>
                          <a:spcPts val="1000"/>
                        </a:spcAft>
                      </a:pPr>
                      <a:r>
                        <a:rPr lang="ar-EG" sz="1300" b="0" dirty="0">
                          <a:solidFill>
                            <a:schemeClr val="tx1"/>
                          </a:solidFill>
                          <a:effectLst/>
                          <a:cs typeface="Sultan bold" pitchFamily="2" charset="-78"/>
                        </a:rPr>
                        <a:t>صوب انتاج الخضر</a:t>
                      </a:r>
                      <a:endParaRPr lang="en-US" sz="1300" b="0" dirty="0">
                        <a:solidFill>
                          <a:schemeClr val="tx1"/>
                        </a:solidFill>
                        <a:effectLst/>
                        <a:latin typeface="Calibri"/>
                        <a:ea typeface="Calibri"/>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300" b="0" dirty="0">
                          <a:solidFill>
                            <a:schemeClr val="tx1"/>
                          </a:solidFill>
                          <a:effectLst/>
                          <a:cs typeface="Sultan bold" pitchFamily="2" charset="-78"/>
                        </a:rPr>
                        <a:t>صوب انتاج الشتلات</a:t>
                      </a:r>
                      <a:endParaRPr lang="en-US" sz="1300" b="0" dirty="0">
                        <a:solidFill>
                          <a:schemeClr val="tx1"/>
                        </a:solidFill>
                        <a:effectLst/>
                        <a:latin typeface="Calibri"/>
                        <a:ea typeface="Calibri"/>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300" b="0" dirty="0">
                          <a:solidFill>
                            <a:schemeClr val="tx1"/>
                          </a:solidFill>
                          <a:effectLst/>
                          <a:cs typeface="Sultan bold" pitchFamily="2" charset="-78"/>
                        </a:rPr>
                        <a:t>الاجمالي</a:t>
                      </a:r>
                      <a:endParaRPr lang="en-US" sz="1300" b="0" dirty="0">
                        <a:solidFill>
                          <a:schemeClr val="tx1"/>
                        </a:solidFill>
                        <a:effectLst/>
                        <a:latin typeface="Calibri"/>
                        <a:ea typeface="Calibri"/>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47185">
                <a:tc>
                  <a:txBody>
                    <a:bodyPr/>
                    <a:lstStyle/>
                    <a:p>
                      <a:pPr algn="ctr" rtl="1">
                        <a:lnSpc>
                          <a:spcPct val="115000"/>
                        </a:lnSpc>
                        <a:spcAft>
                          <a:spcPts val="1000"/>
                        </a:spcAft>
                      </a:pPr>
                      <a:r>
                        <a:rPr lang="ar-EG" sz="1600" b="0" dirty="0" smtClean="0">
                          <a:solidFill>
                            <a:schemeClr val="tx1"/>
                          </a:solidFill>
                          <a:effectLst/>
                          <a:cs typeface="Sultan Medium" pitchFamily="2" charset="-78"/>
                        </a:rPr>
                        <a:t>3104</a:t>
                      </a:r>
                      <a:endParaRPr lang="en-US" sz="16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a:solidFill>
                            <a:schemeClr val="tx1"/>
                          </a:solidFill>
                          <a:effectLst/>
                          <a:cs typeface="Sultan Medium" pitchFamily="2" charset="-78"/>
                        </a:rPr>
                        <a:t>118</a:t>
                      </a:r>
                      <a:endParaRPr lang="en-US" sz="16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smtClean="0">
                          <a:solidFill>
                            <a:schemeClr val="tx1"/>
                          </a:solidFill>
                          <a:effectLst/>
                          <a:cs typeface="Sultan Medium" pitchFamily="2" charset="-78"/>
                        </a:rPr>
                        <a:t>3222</a:t>
                      </a:r>
                      <a:endParaRPr lang="en-US" sz="16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7185">
                <a:tc gridSpan="2">
                  <a:txBody>
                    <a:bodyPr/>
                    <a:lstStyle/>
                    <a:p>
                      <a:pPr algn="ctr" rtl="1">
                        <a:lnSpc>
                          <a:spcPct val="115000"/>
                        </a:lnSpc>
                        <a:spcAft>
                          <a:spcPts val="1000"/>
                        </a:spcAft>
                      </a:pPr>
                      <a:r>
                        <a:rPr lang="ar-EG" sz="1300" b="0" dirty="0">
                          <a:solidFill>
                            <a:schemeClr val="tx1"/>
                          </a:solidFill>
                          <a:effectLst/>
                          <a:cs typeface="Sultan Medium" pitchFamily="2" charset="-78"/>
                        </a:rPr>
                        <a:t>اجمالي المساحات التي تروي بأساليب الري الحديث</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rtl="1"/>
                      <a:endParaRPr lang="ar-EG"/>
                    </a:p>
                  </a:txBody>
                  <a:tcPr/>
                </a:tc>
                <a:tc>
                  <a:txBody>
                    <a:bodyPr/>
                    <a:lstStyle/>
                    <a:p>
                      <a:pPr algn="ctr" rtl="1">
                        <a:lnSpc>
                          <a:spcPct val="115000"/>
                        </a:lnSpc>
                        <a:spcAft>
                          <a:spcPts val="1000"/>
                        </a:spcAft>
                      </a:pPr>
                      <a:r>
                        <a:rPr lang="ar-EG" sz="1400" b="0" dirty="0">
                          <a:solidFill>
                            <a:schemeClr val="tx1"/>
                          </a:solidFill>
                          <a:effectLst/>
                          <a:cs typeface="Sultan Medium" pitchFamily="2" charset="-78"/>
                        </a:rPr>
                        <a:t>239 فدان </a:t>
                      </a:r>
                      <a:endParaRPr lang="en-US" sz="14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7185">
                <a:tc gridSpan="2">
                  <a:txBody>
                    <a:bodyPr/>
                    <a:lstStyle/>
                    <a:p>
                      <a:pPr algn="ctr" rtl="1">
                        <a:lnSpc>
                          <a:spcPct val="115000"/>
                        </a:lnSpc>
                        <a:spcAft>
                          <a:spcPts val="1000"/>
                        </a:spcAft>
                      </a:pPr>
                      <a:r>
                        <a:rPr lang="ar-EG" sz="1300" b="0" dirty="0">
                          <a:solidFill>
                            <a:schemeClr val="tx1"/>
                          </a:solidFill>
                          <a:effectLst/>
                          <a:cs typeface="Sultan Medium" pitchFamily="2" charset="-78"/>
                        </a:rPr>
                        <a:t>اجمالي عدد الثلاجات بنواحي المحافظة </a:t>
                      </a:r>
                      <a:endParaRPr lang="en-US" sz="13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rtl="1"/>
                      <a:endParaRPr lang="ar-EG"/>
                    </a:p>
                  </a:txBody>
                  <a:tcPr/>
                </a:tc>
                <a:tc>
                  <a:txBody>
                    <a:bodyPr/>
                    <a:lstStyle/>
                    <a:p>
                      <a:pPr algn="ctr" rtl="1">
                        <a:lnSpc>
                          <a:spcPct val="115000"/>
                        </a:lnSpc>
                        <a:spcAft>
                          <a:spcPts val="1000"/>
                        </a:spcAft>
                      </a:pPr>
                      <a:r>
                        <a:rPr lang="ar-EG" sz="1400" b="0" dirty="0">
                          <a:solidFill>
                            <a:schemeClr val="tx1"/>
                          </a:solidFill>
                          <a:effectLst/>
                          <a:cs typeface="Sultan Medium" pitchFamily="2" charset="-78"/>
                        </a:rPr>
                        <a:t>28 ثلاجة </a:t>
                      </a:r>
                      <a:endParaRPr lang="en-US" sz="1400" b="0" dirty="0">
                        <a:solidFill>
                          <a:schemeClr val="tx1"/>
                        </a:solidFill>
                        <a:effectLst/>
                        <a:latin typeface="Calibri"/>
                        <a:ea typeface="Calibri"/>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25" name="Rectangle 3"/>
          <p:cNvSpPr>
            <a:spLocks noChangeArrowheads="1"/>
          </p:cNvSpPr>
          <p:nvPr/>
        </p:nvSpPr>
        <p:spPr bwMode="auto">
          <a:xfrm>
            <a:off x="1700808" y="2720968"/>
            <a:ext cx="48004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ar-EG" u="sng" dirty="0">
                <a:solidFill>
                  <a:srgbClr val="FF0000"/>
                </a:solidFill>
                <a:latin typeface="Arial" pitchFamily="34" charset="0"/>
                <a:ea typeface="Calibri" pitchFamily="34" charset="0"/>
                <a:cs typeface="Sultan bold" pitchFamily="2" charset="-78"/>
              </a:rPr>
              <a:t>حصر صوب انتاج الشتلات والخضر المرخصة بنطاق </a:t>
            </a:r>
            <a:r>
              <a:rPr lang="ar-EG" u="sng" dirty="0" smtClean="0">
                <a:solidFill>
                  <a:srgbClr val="FF0000"/>
                </a:solidFill>
                <a:latin typeface="Arial" pitchFamily="34" charset="0"/>
                <a:ea typeface="Calibri" pitchFamily="34" charset="0"/>
                <a:cs typeface="Sultan bold" pitchFamily="2" charset="-78"/>
              </a:rPr>
              <a:t>المحافظة : </a:t>
            </a:r>
            <a:endParaRPr lang="en-US" u="sng" dirty="0">
              <a:solidFill>
                <a:srgbClr val="FF0000"/>
              </a:solidFill>
              <a:latin typeface="Arial" pitchFamily="34" charset="0"/>
              <a:ea typeface="Calibri" pitchFamily="34" charset="0"/>
              <a:cs typeface="Sultan bold" pitchFamily="2" charset="-78"/>
            </a:endParaRPr>
          </a:p>
        </p:txBody>
      </p:sp>
      <p:graphicFrame>
        <p:nvGraphicFramePr>
          <p:cNvPr id="26" name="Table 25"/>
          <p:cNvGraphicFramePr>
            <a:graphicFrameLocks noGrp="1"/>
          </p:cNvGraphicFramePr>
          <p:nvPr>
            <p:extLst>
              <p:ext uri="{D42A27DB-BD31-4B8C-83A1-F6EECF244321}">
                <p14:modId xmlns:p14="http://schemas.microsoft.com/office/powerpoint/2010/main" val="1356188333"/>
              </p:ext>
            </p:extLst>
          </p:nvPr>
        </p:nvGraphicFramePr>
        <p:xfrm>
          <a:off x="1484784" y="4664968"/>
          <a:ext cx="4392487" cy="504521"/>
        </p:xfrm>
        <a:graphic>
          <a:graphicData uri="http://schemas.openxmlformats.org/drawingml/2006/table">
            <a:tbl>
              <a:tblPr rtl="1" firstRow="1" firstCol="1" bandRow="1">
                <a:tableStyleId>{5C22544A-7EE6-4342-B048-85BDC9FD1C3A}</a:tableStyleId>
              </a:tblPr>
              <a:tblGrid>
                <a:gridCol w="2196007"/>
                <a:gridCol w="2196480"/>
              </a:tblGrid>
              <a:tr h="259157">
                <a:tc>
                  <a:txBody>
                    <a:bodyPr/>
                    <a:lstStyle/>
                    <a:p>
                      <a:pPr algn="ctr" rtl="1">
                        <a:lnSpc>
                          <a:spcPct val="115000"/>
                        </a:lnSpc>
                        <a:spcAft>
                          <a:spcPts val="1000"/>
                        </a:spcAft>
                      </a:pPr>
                      <a:r>
                        <a:rPr lang="ar-EG" sz="1400" b="0" dirty="0">
                          <a:solidFill>
                            <a:schemeClr val="tx1"/>
                          </a:solidFill>
                          <a:effectLst/>
                          <a:cs typeface="Sultan bold" pitchFamily="2" charset="-78"/>
                        </a:rPr>
                        <a:t>عدد مزارع الماشية المرخصة </a:t>
                      </a:r>
                      <a:endParaRPr lang="en-US" sz="105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عدد مزارع الانتاج الداجني المرخصة </a:t>
                      </a:r>
                      <a:endParaRPr lang="en-US" sz="105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96387">
                <a:tc>
                  <a:txBody>
                    <a:bodyPr/>
                    <a:lstStyle/>
                    <a:p>
                      <a:pPr algn="ctr" rtl="1">
                        <a:lnSpc>
                          <a:spcPct val="115000"/>
                        </a:lnSpc>
                        <a:spcAft>
                          <a:spcPts val="1000"/>
                        </a:spcAft>
                      </a:pPr>
                      <a:r>
                        <a:rPr lang="ar-EG" sz="1400" b="0" dirty="0" smtClean="0">
                          <a:solidFill>
                            <a:schemeClr val="tx1"/>
                          </a:solidFill>
                          <a:effectLst/>
                          <a:cs typeface="Sultan Medium" pitchFamily="2" charset="-78"/>
                        </a:rPr>
                        <a:t>232</a:t>
                      </a:r>
                      <a:endParaRPr lang="en-US" sz="105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91</a:t>
                      </a:r>
                      <a:endParaRPr lang="en-US" sz="105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27" name="Rectangle 4"/>
          <p:cNvSpPr>
            <a:spLocks noChangeArrowheads="1"/>
          </p:cNvSpPr>
          <p:nvPr/>
        </p:nvSpPr>
        <p:spPr bwMode="auto">
          <a:xfrm>
            <a:off x="3553844" y="4236204"/>
            <a:ext cx="29282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ar-EG" u="sng" dirty="0">
                <a:solidFill>
                  <a:srgbClr val="FF0000"/>
                </a:solidFill>
                <a:latin typeface="Arial" pitchFamily="34" charset="0"/>
                <a:ea typeface="Calibri" pitchFamily="34" charset="0"/>
                <a:cs typeface="Sultan bold" pitchFamily="2" charset="-78"/>
              </a:rPr>
              <a:t>حصر مزارع الانتاج الداجني والحيواني </a:t>
            </a:r>
            <a:r>
              <a:rPr lang="ar-EG" u="sng" dirty="0" smtClean="0">
                <a:solidFill>
                  <a:srgbClr val="FF0000"/>
                </a:solidFill>
                <a:latin typeface="Arial" pitchFamily="34" charset="0"/>
                <a:ea typeface="Calibri" pitchFamily="34" charset="0"/>
                <a:cs typeface="Sultan bold" pitchFamily="2"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639004114"/>
              </p:ext>
            </p:extLst>
          </p:nvPr>
        </p:nvGraphicFramePr>
        <p:xfrm>
          <a:off x="1124744" y="5693982"/>
          <a:ext cx="5054600" cy="771186"/>
        </p:xfrm>
        <a:graphic>
          <a:graphicData uri="http://schemas.openxmlformats.org/drawingml/2006/table">
            <a:tbl>
              <a:tblPr rtl="1" firstRow="1" firstCol="1" bandRow="1">
                <a:tableStyleId>{5C22544A-7EE6-4342-B048-85BDC9FD1C3A}</a:tableStyleId>
              </a:tblPr>
              <a:tblGrid>
                <a:gridCol w="842010"/>
                <a:gridCol w="842010"/>
                <a:gridCol w="842645"/>
                <a:gridCol w="842645"/>
                <a:gridCol w="842645"/>
                <a:gridCol w="842645"/>
              </a:tblGrid>
              <a:tr h="0">
                <a:tc gridSpan="2">
                  <a:txBody>
                    <a:bodyPr/>
                    <a:lstStyle/>
                    <a:p>
                      <a:pPr algn="ctr" rtl="1">
                        <a:lnSpc>
                          <a:spcPct val="115000"/>
                        </a:lnSpc>
                        <a:spcAft>
                          <a:spcPts val="1000"/>
                        </a:spcAft>
                      </a:pPr>
                      <a:r>
                        <a:rPr lang="ar-EG" sz="1400" b="0" dirty="0">
                          <a:solidFill>
                            <a:schemeClr val="tx1"/>
                          </a:solidFill>
                          <a:effectLst/>
                          <a:cs typeface="Sultan bold" pitchFamily="2" charset="-78"/>
                        </a:rPr>
                        <a:t>المصارف</a:t>
                      </a:r>
                      <a:endParaRPr lang="en-US" sz="1200" b="0" dirty="0">
                        <a:solidFill>
                          <a:schemeClr val="tx1"/>
                        </a:solidFill>
                        <a:effectLst/>
                        <a:latin typeface="Calibri"/>
                        <a:ea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rtl="1"/>
                      <a:endParaRPr lang="ar-EG"/>
                    </a:p>
                  </a:txBody>
                  <a:tcPr/>
                </a:tc>
                <a:tc gridSpan="2">
                  <a:txBody>
                    <a:bodyPr/>
                    <a:lstStyle/>
                    <a:p>
                      <a:pPr algn="ctr" rtl="1">
                        <a:lnSpc>
                          <a:spcPct val="115000"/>
                        </a:lnSpc>
                        <a:spcAft>
                          <a:spcPts val="1000"/>
                        </a:spcAft>
                      </a:pPr>
                      <a:r>
                        <a:rPr lang="ar-EG" sz="1400" b="0" dirty="0">
                          <a:solidFill>
                            <a:schemeClr val="tx1"/>
                          </a:solidFill>
                          <a:effectLst/>
                          <a:cs typeface="Sultan bold" pitchFamily="2" charset="-78"/>
                        </a:rPr>
                        <a:t>المراوي</a:t>
                      </a:r>
                      <a:endParaRPr lang="en-US" sz="1200" b="0" dirty="0">
                        <a:solidFill>
                          <a:schemeClr val="tx1"/>
                        </a:solidFill>
                        <a:effectLst/>
                        <a:latin typeface="Calibri"/>
                        <a:ea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rtl="1"/>
                      <a:endParaRPr lang="ar-EG"/>
                    </a:p>
                  </a:txBody>
                  <a:tcPr/>
                </a:tc>
                <a:tc gridSpan="2">
                  <a:txBody>
                    <a:bodyPr/>
                    <a:lstStyle/>
                    <a:p>
                      <a:pPr algn="ctr" rtl="1">
                        <a:lnSpc>
                          <a:spcPct val="115000"/>
                        </a:lnSpc>
                        <a:spcAft>
                          <a:spcPts val="1000"/>
                        </a:spcAft>
                      </a:pPr>
                      <a:r>
                        <a:rPr lang="ar-EG" sz="1400" b="0" dirty="0">
                          <a:solidFill>
                            <a:schemeClr val="tx1"/>
                          </a:solidFill>
                          <a:effectLst/>
                          <a:cs typeface="Sultan bold" pitchFamily="2" charset="-78"/>
                        </a:rPr>
                        <a:t>الاجمالي</a:t>
                      </a:r>
                      <a:endParaRPr lang="en-US" sz="1200" b="0" dirty="0">
                        <a:solidFill>
                          <a:schemeClr val="tx1"/>
                        </a:solidFill>
                        <a:effectLst/>
                        <a:latin typeface="Calibri"/>
                        <a:ea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rtl="1"/>
                      <a:endParaRPr lang="ar-EG"/>
                    </a:p>
                  </a:txBody>
                  <a:tcPr/>
                </a:tc>
              </a:tr>
              <a:tr h="0">
                <a:tc>
                  <a:txBody>
                    <a:bodyPr/>
                    <a:lstStyle/>
                    <a:p>
                      <a:pPr algn="ctr" rtl="1">
                        <a:lnSpc>
                          <a:spcPct val="115000"/>
                        </a:lnSpc>
                        <a:spcAft>
                          <a:spcPts val="1000"/>
                        </a:spcAft>
                      </a:pPr>
                      <a:r>
                        <a:rPr lang="ar-EG" sz="1400" b="0" dirty="0">
                          <a:solidFill>
                            <a:schemeClr val="tx1"/>
                          </a:solidFill>
                          <a:effectLst/>
                          <a:cs typeface="Sultan bold" pitchFamily="2" charset="-78"/>
                        </a:rPr>
                        <a:t>متر</a:t>
                      </a:r>
                      <a:endParaRPr lang="en-US" sz="1200" b="0" dirty="0">
                        <a:solidFill>
                          <a:schemeClr val="tx1"/>
                        </a:solidFill>
                        <a:effectLst/>
                        <a:latin typeface="Calibri"/>
                        <a:ea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كم</a:t>
                      </a:r>
                      <a:endParaRPr lang="en-US" sz="1200" b="0" dirty="0">
                        <a:solidFill>
                          <a:schemeClr val="tx1"/>
                        </a:solidFill>
                        <a:effectLst/>
                        <a:latin typeface="Calibri"/>
                        <a:ea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متر</a:t>
                      </a:r>
                      <a:endParaRPr lang="en-US" sz="1200" b="0" dirty="0">
                        <a:solidFill>
                          <a:schemeClr val="tx1"/>
                        </a:solidFill>
                        <a:effectLst/>
                        <a:latin typeface="Calibri"/>
                        <a:ea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كم</a:t>
                      </a:r>
                      <a:endParaRPr lang="en-US" sz="1200" b="0" dirty="0">
                        <a:solidFill>
                          <a:schemeClr val="tx1"/>
                        </a:solidFill>
                        <a:effectLst/>
                        <a:latin typeface="Calibri"/>
                        <a:ea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متر</a:t>
                      </a:r>
                      <a:endParaRPr lang="en-US" sz="1200" b="0" dirty="0">
                        <a:solidFill>
                          <a:schemeClr val="tx1"/>
                        </a:solidFill>
                        <a:effectLst/>
                        <a:latin typeface="Calibri"/>
                        <a:ea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كم</a:t>
                      </a:r>
                      <a:endParaRPr lang="en-US" sz="1200" b="0" dirty="0">
                        <a:solidFill>
                          <a:schemeClr val="tx1"/>
                        </a:solidFill>
                        <a:effectLst/>
                        <a:latin typeface="Calibri"/>
                        <a:ea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80458">
                <a:tc>
                  <a:txBody>
                    <a:bodyPr/>
                    <a:lstStyle/>
                    <a:p>
                      <a:pPr algn="ctr" rtl="1">
                        <a:lnSpc>
                          <a:spcPct val="115000"/>
                        </a:lnSpc>
                        <a:spcAft>
                          <a:spcPts val="1000"/>
                        </a:spcAft>
                      </a:pPr>
                      <a:r>
                        <a:rPr lang="ar-EG" sz="1600" b="0" dirty="0" smtClean="0">
                          <a:solidFill>
                            <a:schemeClr val="tx1"/>
                          </a:solidFill>
                          <a:effectLst/>
                          <a:cs typeface="Sultan Medium" pitchFamily="2" charset="-78"/>
                        </a:rPr>
                        <a:t>8</a:t>
                      </a:r>
                      <a:endParaRPr lang="en-US" sz="1400" b="0" dirty="0">
                        <a:solidFill>
                          <a:schemeClr val="tx1"/>
                        </a:solidFill>
                        <a:effectLst/>
                        <a:latin typeface="Calibri"/>
                        <a:ea typeface="Calibri"/>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smtClean="0">
                          <a:solidFill>
                            <a:schemeClr val="tx1"/>
                          </a:solidFill>
                          <a:effectLst/>
                          <a:cs typeface="Sultan Medium" pitchFamily="2" charset="-78"/>
                        </a:rPr>
                        <a:t>45</a:t>
                      </a:r>
                      <a:endParaRPr lang="en-US" sz="1400" b="0" dirty="0">
                        <a:solidFill>
                          <a:schemeClr val="tx1"/>
                        </a:solidFill>
                        <a:effectLst/>
                        <a:latin typeface="Calibri"/>
                        <a:ea typeface="Calibri"/>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a:solidFill>
                            <a:schemeClr val="tx1"/>
                          </a:solidFill>
                          <a:effectLst/>
                          <a:cs typeface="Sultan Medium" pitchFamily="2" charset="-78"/>
                        </a:rPr>
                        <a:t>0</a:t>
                      </a:r>
                      <a:endParaRPr lang="en-US" sz="1400" b="0" dirty="0">
                        <a:solidFill>
                          <a:schemeClr val="tx1"/>
                        </a:solidFill>
                        <a:effectLst/>
                        <a:latin typeface="Calibri"/>
                        <a:ea typeface="Calibri"/>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smtClean="0">
                          <a:solidFill>
                            <a:schemeClr val="tx1"/>
                          </a:solidFill>
                          <a:effectLst/>
                          <a:cs typeface="Sultan Medium" pitchFamily="2" charset="-78"/>
                        </a:rPr>
                        <a:t>24</a:t>
                      </a:r>
                      <a:endParaRPr lang="en-US" sz="1400" b="0" dirty="0">
                        <a:solidFill>
                          <a:schemeClr val="tx1"/>
                        </a:solidFill>
                        <a:effectLst/>
                        <a:latin typeface="Calibri"/>
                        <a:ea typeface="Calibri"/>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smtClean="0">
                          <a:solidFill>
                            <a:schemeClr val="tx1"/>
                          </a:solidFill>
                          <a:effectLst/>
                          <a:cs typeface="Sultan Medium" pitchFamily="2" charset="-78"/>
                        </a:rPr>
                        <a:t>8</a:t>
                      </a:r>
                      <a:endParaRPr lang="en-US" sz="1400" b="0" dirty="0">
                        <a:solidFill>
                          <a:schemeClr val="tx1"/>
                        </a:solidFill>
                        <a:effectLst/>
                        <a:latin typeface="Calibri"/>
                        <a:ea typeface="Calibri"/>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smtClean="0">
                          <a:solidFill>
                            <a:schemeClr val="tx1"/>
                          </a:solidFill>
                          <a:effectLst/>
                          <a:cs typeface="Sultan Medium" pitchFamily="2" charset="-78"/>
                        </a:rPr>
                        <a:t>69</a:t>
                      </a:r>
                      <a:endParaRPr lang="en-US" sz="1400" b="0" dirty="0">
                        <a:solidFill>
                          <a:schemeClr val="tx1"/>
                        </a:solidFill>
                        <a:effectLst/>
                        <a:latin typeface="Calibri"/>
                        <a:ea typeface="Calibri"/>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29" name="Rectangle 5"/>
          <p:cNvSpPr>
            <a:spLocks noChangeArrowheads="1"/>
          </p:cNvSpPr>
          <p:nvPr/>
        </p:nvSpPr>
        <p:spPr bwMode="auto">
          <a:xfrm>
            <a:off x="4945564" y="5269049"/>
            <a:ext cx="15111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ar-EG" u="sng" dirty="0">
                <a:solidFill>
                  <a:srgbClr val="FF0000"/>
                </a:solidFill>
                <a:latin typeface="Arial" pitchFamily="34" charset="0"/>
                <a:ea typeface="Calibri" pitchFamily="34" charset="0"/>
                <a:cs typeface="Sultan bold" pitchFamily="2" charset="-78"/>
              </a:rPr>
              <a:t>خطة </a:t>
            </a:r>
            <a:r>
              <a:rPr lang="ar-EG" u="sng" dirty="0" err="1" smtClean="0">
                <a:solidFill>
                  <a:srgbClr val="FF0000"/>
                </a:solidFill>
                <a:latin typeface="Arial" pitchFamily="34" charset="0"/>
                <a:ea typeface="Calibri" pitchFamily="34" charset="0"/>
                <a:cs typeface="Sultan bold" pitchFamily="2" charset="-78"/>
              </a:rPr>
              <a:t>التطهيرات</a:t>
            </a:r>
            <a:r>
              <a:rPr lang="ar-EG" u="sng" dirty="0" smtClean="0">
                <a:solidFill>
                  <a:srgbClr val="FF0000"/>
                </a:solidFill>
                <a:latin typeface="Arial" pitchFamily="34" charset="0"/>
                <a:ea typeface="Calibri" pitchFamily="34" charset="0"/>
                <a:cs typeface="Sultan bold" pitchFamily="2"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885809390"/>
              </p:ext>
            </p:extLst>
          </p:nvPr>
        </p:nvGraphicFramePr>
        <p:xfrm>
          <a:off x="1012256" y="7041232"/>
          <a:ext cx="5083176" cy="490728"/>
        </p:xfrm>
        <a:graphic>
          <a:graphicData uri="http://schemas.openxmlformats.org/drawingml/2006/table">
            <a:tbl>
              <a:tblPr rtl="1" firstRow="1" firstCol="1" bandRow="1">
                <a:tableStyleId>{5C22544A-7EE6-4342-B048-85BDC9FD1C3A}</a:tableStyleId>
              </a:tblPr>
              <a:tblGrid>
                <a:gridCol w="1270383"/>
                <a:gridCol w="1270931"/>
                <a:gridCol w="1270931"/>
                <a:gridCol w="1270931"/>
              </a:tblGrid>
              <a:tr h="196387">
                <a:tc>
                  <a:txBody>
                    <a:bodyPr/>
                    <a:lstStyle/>
                    <a:p>
                      <a:pPr algn="ctr" rtl="1">
                        <a:lnSpc>
                          <a:spcPct val="115000"/>
                        </a:lnSpc>
                        <a:spcAft>
                          <a:spcPts val="1000"/>
                        </a:spcAft>
                      </a:pPr>
                      <a:r>
                        <a:rPr lang="ar-EG" sz="1400" b="0" dirty="0">
                          <a:solidFill>
                            <a:schemeClr val="tx1"/>
                          </a:solidFill>
                          <a:effectLst/>
                          <a:cs typeface="Sultan bold" pitchFamily="2" charset="-78"/>
                        </a:rPr>
                        <a:t>عدد المحلات المرخصة</a:t>
                      </a:r>
                      <a:endParaRPr lang="en-US" sz="105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منتهي التراخيص</a:t>
                      </a:r>
                      <a:endParaRPr lang="en-US" sz="105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غير مرخص</a:t>
                      </a:r>
                      <a:endParaRPr lang="en-US" sz="105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الاجمالي</a:t>
                      </a:r>
                      <a:endParaRPr lang="en-US" sz="105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96387">
                <a:tc>
                  <a:txBody>
                    <a:bodyPr/>
                    <a:lstStyle/>
                    <a:p>
                      <a:pPr algn="ctr" rtl="1">
                        <a:lnSpc>
                          <a:spcPct val="115000"/>
                        </a:lnSpc>
                        <a:spcAft>
                          <a:spcPts val="1000"/>
                        </a:spcAft>
                      </a:pPr>
                      <a:r>
                        <a:rPr lang="ar-EG" sz="1400" b="0" dirty="0">
                          <a:solidFill>
                            <a:schemeClr val="tx1"/>
                          </a:solidFill>
                          <a:effectLst/>
                          <a:cs typeface="Sultan Medium" pitchFamily="2" charset="-78"/>
                        </a:rPr>
                        <a:t>57</a:t>
                      </a:r>
                      <a:endParaRPr lang="en-US" sz="105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a:solidFill>
                            <a:schemeClr val="tx1"/>
                          </a:solidFill>
                          <a:effectLst/>
                          <a:cs typeface="Sultan Medium" pitchFamily="2" charset="-78"/>
                        </a:rPr>
                        <a:t>40</a:t>
                      </a:r>
                      <a:endParaRPr lang="en-US" sz="105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a:solidFill>
                            <a:schemeClr val="tx1"/>
                          </a:solidFill>
                          <a:effectLst/>
                          <a:cs typeface="Sultan Medium" pitchFamily="2" charset="-78"/>
                        </a:rPr>
                        <a:t>36</a:t>
                      </a:r>
                      <a:endParaRPr lang="en-US" sz="105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a:solidFill>
                            <a:schemeClr val="tx1"/>
                          </a:solidFill>
                          <a:effectLst/>
                          <a:cs typeface="Sultan Medium" pitchFamily="2" charset="-78"/>
                        </a:rPr>
                        <a:t>133</a:t>
                      </a:r>
                      <a:endParaRPr lang="en-US" sz="105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1" name="Rectangle 6"/>
          <p:cNvSpPr>
            <a:spLocks noChangeArrowheads="1"/>
          </p:cNvSpPr>
          <p:nvPr/>
        </p:nvSpPr>
        <p:spPr bwMode="auto">
          <a:xfrm>
            <a:off x="3027729" y="6549752"/>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ar-EG" u="sng" dirty="0">
                <a:solidFill>
                  <a:srgbClr val="FF0000"/>
                </a:solidFill>
                <a:latin typeface="Arial" pitchFamily="34" charset="0"/>
                <a:ea typeface="Calibri" pitchFamily="34" charset="0"/>
                <a:cs typeface="Sultan bold" pitchFamily="2" charset="-78"/>
              </a:rPr>
              <a:t>حصر محلات الاتجار في الاسمدة والمبيدات </a:t>
            </a:r>
            <a:r>
              <a:rPr lang="ar-EG" u="sng" dirty="0" smtClean="0">
                <a:solidFill>
                  <a:srgbClr val="FF0000"/>
                </a:solidFill>
                <a:latin typeface="Arial" pitchFamily="34" charset="0"/>
                <a:ea typeface="Calibri" pitchFamily="34" charset="0"/>
                <a:cs typeface="Sultan bold" pitchFamily="2"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1794250885"/>
              </p:ext>
            </p:extLst>
          </p:nvPr>
        </p:nvGraphicFramePr>
        <p:xfrm>
          <a:off x="618339" y="8337376"/>
          <a:ext cx="5621322" cy="673189"/>
        </p:xfrm>
        <a:graphic>
          <a:graphicData uri="http://schemas.openxmlformats.org/drawingml/2006/table">
            <a:tbl>
              <a:tblPr rtl="1" firstRow="1" firstCol="1" bandRow="1">
                <a:tableStyleId>{5C22544A-7EE6-4342-B048-85BDC9FD1C3A}</a:tableStyleId>
              </a:tblPr>
              <a:tblGrid>
                <a:gridCol w="1270383"/>
                <a:gridCol w="1270931"/>
                <a:gridCol w="1435608"/>
                <a:gridCol w="1644400"/>
              </a:tblGrid>
              <a:tr h="392773">
                <a:tc>
                  <a:txBody>
                    <a:bodyPr/>
                    <a:lstStyle/>
                    <a:p>
                      <a:pPr algn="ctr" rtl="1">
                        <a:lnSpc>
                          <a:spcPct val="115000"/>
                        </a:lnSpc>
                        <a:spcAft>
                          <a:spcPts val="1000"/>
                        </a:spcAft>
                      </a:pPr>
                      <a:r>
                        <a:rPr lang="ar-EG" sz="1400" b="0" dirty="0">
                          <a:solidFill>
                            <a:schemeClr val="tx1"/>
                          </a:solidFill>
                          <a:effectLst/>
                          <a:cs typeface="Sultan bold" pitchFamily="2" charset="-78"/>
                        </a:rPr>
                        <a:t>عدد المصانع المرخصة</a:t>
                      </a:r>
                      <a:endParaRPr lang="en-US" sz="140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المصانع الغير مرخصة</a:t>
                      </a:r>
                      <a:endParaRPr lang="en-US" sz="140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محلات الاعلاف المرخصة</a:t>
                      </a:r>
                      <a:endParaRPr lang="en-US" sz="140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محلات الاعلاف الغير مرخصة</a:t>
                      </a:r>
                      <a:endParaRPr lang="en-US" sz="140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44768">
                <a:tc>
                  <a:txBody>
                    <a:bodyPr/>
                    <a:lstStyle/>
                    <a:p>
                      <a:pPr algn="ctr" rtl="1">
                        <a:lnSpc>
                          <a:spcPct val="115000"/>
                        </a:lnSpc>
                        <a:spcAft>
                          <a:spcPts val="1000"/>
                        </a:spcAft>
                      </a:pPr>
                      <a:r>
                        <a:rPr lang="ar-EG" sz="1600" b="0" dirty="0" smtClean="0">
                          <a:solidFill>
                            <a:schemeClr val="tx1"/>
                          </a:solidFill>
                          <a:effectLst/>
                          <a:latin typeface="+mn-lt"/>
                          <a:ea typeface="+mn-ea"/>
                          <a:cs typeface="Sultan Medium" pitchFamily="2" charset="-78"/>
                        </a:rPr>
                        <a:t>8</a:t>
                      </a:r>
                      <a:endParaRPr lang="en-US" sz="160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smtClean="0">
                          <a:solidFill>
                            <a:schemeClr val="tx1"/>
                          </a:solidFill>
                          <a:effectLst/>
                          <a:cs typeface="Sultan Medium" pitchFamily="2" charset="-78"/>
                        </a:rPr>
                        <a:t>7</a:t>
                      </a:r>
                      <a:endParaRPr lang="en-US" sz="160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a:solidFill>
                            <a:schemeClr val="tx1"/>
                          </a:solidFill>
                          <a:effectLst/>
                          <a:cs typeface="Sultan Medium" pitchFamily="2" charset="-78"/>
                        </a:rPr>
                        <a:t>68</a:t>
                      </a:r>
                      <a:endParaRPr lang="en-US" sz="160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600" b="0" dirty="0">
                          <a:solidFill>
                            <a:schemeClr val="tx1"/>
                          </a:solidFill>
                          <a:effectLst/>
                          <a:cs typeface="Sultan Medium" pitchFamily="2" charset="-78"/>
                        </a:rPr>
                        <a:t>212</a:t>
                      </a:r>
                      <a:endParaRPr lang="en-US" sz="160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3" name="Rectangle 7"/>
          <p:cNvSpPr>
            <a:spLocks noChangeArrowheads="1"/>
          </p:cNvSpPr>
          <p:nvPr/>
        </p:nvSpPr>
        <p:spPr bwMode="auto">
          <a:xfrm>
            <a:off x="4018687" y="7696674"/>
            <a:ext cx="23796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ar-EG" u="sng" dirty="0">
                <a:solidFill>
                  <a:srgbClr val="FF0000"/>
                </a:solidFill>
                <a:latin typeface="Arial" pitchFamily="34" charset="0"/>
                <a:ea typeface="Calibri" pitchFamily="34" charset="0"/>
                <a:cs typeface="Sultan bold" pitchFamily="2" charset="-78"/>
              </a:rPr>
              <a:t>حصر محلات ومصانع </a:t>
            </a:r>
            <a:r>
              <a:rPr lang="ar-EG" u="sng" dirty="0" smtClean="0">
                <a:solidFill>
                  <a:srgbClr val="FF0000"/>
                </a:solidFill>
                <a:latin typeface="Arial" pitchFamily="34" charset="0"/>
                <a:ea typeface="Calibri" pitchFamily="34" charset="0"/>
                <a:cs typeface="Sultan bold" pitchFamily="2" charset="-78"/>
              </a:rPr>
              <a:t>الاعلاف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6256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55157" y="200472"/>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474633"/>
            <a:ext cx="2850029" cy="523220"/>
          </a:xfrm>
          <a:prstGeom prst="rect">
            <a:avLst/>
          </a:prstGeom>
        </p:spPr>
        <p:txBody>
          <a:bodyPr wrap="square">
            <a:spAutoFit/>
          </a:bodyPr>
          <a:lstStyle/>
          <a:p>
            <a:r>
              <a:rPr lang="ar-EG" sz="2800" u="sng" dirty="0" smtClean="0">
                <a:cs typeface="Sultan bold" pitchFamily="2" charset="-78"/>
              </a:rPr>
              <a:t>الشباب والرياضة :</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29860194"/>
              </p:ext>
            </p:extLst>
          </p:nvPr>
        </p:nvGraphicFramePr>
        <p:xfrm>
          <a:off x="476672" y="2000672"/>
          <a:ext cx="5908045" cy="6382450"/>
        </p:xfrm>
        <a:graphic>
          <a:graphicData uri="http://schemas.openxmlformats.org/drawingml/2006/table">
            <a:tbl>
              <a:tblPr rtl="1" firstRow="1" firstCol="1" bandRow="1">
                <a:tableStyleId>{5C22544A-7EE6-4342-B048-85BDC9FD1C3A}</a:tableStyleId>
              </a:tblPr>
              <a:tblGrid>
                <a:gridCol w="3430506"/>
                <a:gridCol w="2477539"/>
              </a:tblGrid>
              <a:tr h="360040">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bold" pitchFamily="2" charset="-78"/>
                        </a:rPr>
                        <a:t>اسم المشروع</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bold" pitchFamily="2" charset="-78"/>
                        </a:rPr>
                        <a:t>نسبة التنفيذ</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7703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انشاء مركز شباب الحرية بالبصارطة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703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انشاء مركز شباب شط الملح</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703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انشاء مركز شباب الاربعين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703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مركز شباب تفتيش السرو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703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سور بمركز شباب ام الرضا</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7031">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تعلية دور بنادي المستقبل </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تم التسليم 100%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703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اقامة مدرجات بنادي </a:t>
                      </a:r>
                      <a:r>
                        <a:rPr kumimoji="0" lang="ar-EG" sz="1400" b="0" i="0" u="none" strike="noStrike" kern="1200" cap="none" normalizeH="0" baseline="0" dirty="0" err="1">
                          <a:ln>
                            <a:noFill/>
                          </a:ln>
                          <a:solidFill>
                            <a:schemeClr val="tx1"/>
                          </a:solidFill>
                          <a:effectLst/>
                          <a:latin typeface="Tahoma" pitchFamily="34" charset="0"/>
                          <a:ea typeface="Calibri" pitchFamily="34" charset="0"/>
                          <a:cs typeface="Sultan Medium" pitchFamily="2" charset="-78"/>
                        </a:rPr>
                        <a:t>الزرقا</a:t>
                      </a: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 الرياضي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95%</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7997">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استكمال انشاء مبني اداري مركز شباب اولاد حمام  </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90%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7031">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استكمال مبني اداري مركز شباب الوسطاني</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60%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930183">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تطوير استاد دمياط الرياضي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justLow"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تم تسليمه للشركة المنفذة تمهيدا للبدء في أعمال تطويره ورفع كفاءته وفقا للبروتوكول المبرم مع جهاز المخابرات العامة لتطوير عدد من الاستادات بمختلف محافظات الجمهورية وذلك من خلال إسناد تلك الأعمال الى إحدى الشركات</a:t>
                      </a:r>
                      <a:r>
                        <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a:t>
                      </a: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7997">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انشاء مبني اداري مركز شباب مدينة كفر سعد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15%</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7997">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انشاء مبني اداري مركز شباب </a:t>
                      </a:r>
                      <a:r>
                        <a:rPr kumimoji="0" lang="ar-EG" sz="1400" b="0" i="0" u="none" strike="noStrike" kern="1200" cap="none" normalizeH="0" baseline="0" dirty="0" err="1" smtClean="0">
                          <a:ln>
                            <a:noFill/>
                          </a:ln>
                          <a:solidFill>
                            <a:schemeClr val="tx1"/>
                          </a:solidFill>
                          <a:effectLst/>
                          <a:latin typeface="Tahoma" pitchFamily="34" charset="0"/>
                          <a:ea typeface="Calibri" pitchFamily="34" charset="0"/>
                          <a:cs typeface="Sultan Medium" pitchFamily="2" charset="-78"/>
                        </a:rPr>
                        <a:t>الدهايمة</a:t>
                      </a: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15%</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7997">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انشاء سور مركز شباب شط الملح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7997">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استكمال سور مركز شباب كفر سليمان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7997">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انشاء سور بمركز شباب الزعاترة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10%</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7997">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عمل سقف بمركز شباب التوفيقية </a:t>
                      </a:r>
                      <a:endParaRPr kumimoji="0" lang="en-US"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6%</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 name="Rectangle 1"/>
          <p:cNvSpPr>
            <a:spLocks noChangeArrowheads="1"/>
          </p:cNvSpPr>
          <p:nvPr/>
        </p:nvSpPr>
        <p:spPr bwMode="auto">
          <a:xfrm>
            <a:off x="2916570" y="1559332"/>
            <a:ext cx="35322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ar-SA" i="0" u="none" strike="noStrike" cap="none" normalizeH="0" baseline="0" dirty="0" smtClean="0">
                <a:ln>
                  <a:noFill/>
                </a:ln>
                <a:solidFill>
                  <a:srgbClr val="FF0000"/>
                </a:solidFill>
                <a:latin typeface="Tahoma" pitchFamily="34" charset="0"/>
                <a:ea typeface="Calibri" pitchFamily="34" charset="0"/>
                <a:cs typeface="Sultan bold" pitchFamily="2" charset="-78"/>
              </a:rPr>
              <a:t>موقف تنفيذ مشروعات الشباب والرياضة</a:t>
            </a:r>
            <a:r>
              <a:rPr kumimoji="0" lang="ar-EG" i="0" u="none" strike="noStrike" cap="none" normalizeH="0" baseline="0" dirty="0" smtClean="0">
                <a:ln>
                  <a:noFill/>
                </a:ln>
                <a:solidFill>
                  <a:srgbClr val="FF0000"/>
                </a:solidFill>
                <a:latin typeface="Tahoma" pitchFamily="34" charset="0"/>
                <a:ea typeface="Calibri" pitchFamily="34" charset="0"/>
                <a:cs typeface="Sultan bold" pitchFamily="2" charset="-78"/>
              </a:rPr>
              <a:t> :</a:t>
            </a:r>
            <a:endParaRPr kumimoji="0" lang="en-US" sz="2000" i="0" u="none" strike="noStrike" cap="none" normalizeH="0" baseline="0" dirty="0" smtClean="0">
              <a:ln>
                <a:noFill/>
              </a:ln>
              <a:solidFill>
                <a:schemeClr val="tx1"/>
              </a:solidFill>
              <a:latin typeface="Arial" pitchFamily="34" charset="0"/>
              <a:cs typeface="Sultan bold" pitchFamily="2" charset="-78"/>
            </a:endParaRPr>
          </a:p>
        </p:txBody>
      </p:sp>
    </p:spTree>
    <p:extLst>
      <p:ext uri="{BB962C8B-B14F-4D97-AF65-F5344CB8AC3E}">
        <p14:creationId xmlns:p14="http://schemas.microsoft.com/office/powerpoint/2010/main" val="205134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u="sng" dirty="0" smtClean="0">
                <a:cs typeface="Sultan bold" pitchFamily="2" charset="-78"/>
              </a:rPr>
              <a:t>الشئون الاجتماعية :</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3501008" y="1858444"/>
            <a:ext cx="30028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ar-SA" sz="1600" i="0" u="none" strike="noStrike" cap="none" normalizeH="0" baseline="0" dirty="0" smtClean="0">
                <a:ln>
                  <a:noFill/>
                </a:ln>
                <a:solidFill>
                  <a:srgbClr val="FF0000"/>
                </a:solidFill>
                <a:effectLst/>
                <a:latin typeface="Tahoma" pitchFamily="34" charset="0"/>
                <a:ea typeface="Calibri" pitchFamily="34" charset="0"/>
                <a:cs typeface="Sultan bold" pitchFamily="2" charset="-78"/>
              </a:rPr>
              <a:t>موقف تنفيذ مشروعات </a:t>
            </a:r>
            <a:r>
              <a:rPr kumimoji="0" lang="ar-EG" sz="1600" i="0" u="none" strike="noStrike" cap="none" normalizeH="0" baseline="0" dirty="0" smtClean="0">
                <a:ln>
                  <a:noFill/>
                </a:ln>
                <a:solidFill>
                  <a:srgbClr val="FF0000"/>
                </a:solidFill>
                <a:effectLst/>
                <a:latin typeface="Tahoma" pitchFamily="34" charset="0"/>
                <a:ea typeface="Calibri" pitchFamily="34" charset="0"/>
                <a:cs typeface="Sultan bold" pitchFamily="2" charset="-78"/>
              </a:rPr>
              <a:t>الشئون الاجتماعية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18951044"/>
              </p:ext>
            </p:extLst>
          </p:nvPr>
        </p:nvGraphicFramePr>
        <p:xfrm>
          <a:off x="1066927" y="2360712"/>
          <a:ext cx="5083175" cy="2394960"/>
        </p:xfrm>
        <a:graphic>
          <a:graphicData uri="http://schemas.openxmlformats.org/drawingml/2006/table">
            <a:tbl>
              <a:tblPr rtl="1" firstRow="1" firstCol="1" bandRow="1">
                <a:tableStyleId>{5C22544A-7EE6-4342-B048-85BDC9FD1C3A}</a:tableStyleId>
              </a:tblPr>
              <a:tblGrid>
                <a:gridCol w="3984846"/>
                <a:gridCol w="1098329"/>
              </a:tblGrid>
              <a:tr h="432048">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bold" pitchFamily="2" charset="-78"/>
                        </a:rPr>
                        <a:t>المشروع</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bold" pitchFamily="2" charset="-78"/>
                        </a:rPr>
                        <a:t>نسبة التنفيذ</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81397">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صيانة الوحدة الاجتماعية بكل من : كفر سعد ثان وكفر شحاته واولاد خلف</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1397">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صيانة الوحدة الاجتماعية بكفر سعد البلد</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1397">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صيانة الوحدة الاجتماعية بالغنيمية</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1397">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انشاء الوحدة الاجتماعية بالركابية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1397">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Tahoma" pitchFamily="34" charset="0"/>
                          <a:ea typeface="Calibri" pitchFamily="34" charset="0"/>
                          <a:cs typeface="Sultan Medium" pitchFamily="2" charset="-78"/>
                        </a:rPr>
                        <a:t>انشاء الوحدة الاجتماعية بالزرقا </a:t>
                      </a:r>
                      <a:endParaRPr kumimoji="0" lang="en-US" sz="1400" b="0" i="0" u="none" strike="noStrike" kern="1200" cap="none" normalizeH="0" baseline="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1397">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اعمال الصيانة للوحدات الاجتماعية كفر سعد – العنانية - شرباص</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68315969"/>
              </p:ext>
            </p:extLst>
          </p:nvPr>
        </p:nvGraphicFramePr>
        <p:xfrm>
          <a:off x="692696" y="6609184"/>
          <a:ext cx="5503859" cy="1728193"/>
        </p:xfrm>
        <a:graphic>
          <a:graphicData uri="http://schemas.openxmlformats.org/drawingml/2006/table">
            <a:tbl>
              <a:tblPr rtl="1" firstRow="1" firstCol="1" bandRow="1">
                <a:tableStyleId>{5C22544A-7EE6-4342-B048-85BDC9FD1C3A}</a:tableStyleId>
              </a:tblPr>
              <a:tblGrid>
                <a:gridCol w="3956744"/>
                <a:gridCol w="1547115"/>
              </a:tblGrid>
              <a:tr h="716284">
                <a:tc>
                  <a:txBody>
                    <a:bodyPr/>
                    <a:lstStyle/>
                    <a:p>
                      <a:pPr marL="457200" algn="ctr" rtl="1">
                        <a:lnSpc>
                          <a:spcPct val="115000"/>
                        </a:lnSpc>
                        <a:spcAft>
                          <a:spcPts val="0"/>
                        </a:spcAft>
                      </a:pPr>
                      <a:r>
                        <a:rPr kumimoji="0" lang="ar-EG" sz="1800" b="0" i="0" u="none" strike="noStrike" kern="1200" cap="none" normalizeH="0" baseline="0" dirty="0">
                          <a:ln>
                            <a:noFill/>
                          </a:ln>
                          <a:solidFill>
                            <a:schemeClr val="tx1"/>
                          </a:solidFill>
                          <a:effectLst/>
                          <a:latin typeface="Tahoma" pitchFamily="34" charset="0"/>
                          <a:ea typeface="Calibri" pitchFamily="34" charset="0"/>
                          <a:cs typeface="Sultan bold" pitchFamily="2" charset="-78"/>
                        </a:rPr>
                        <a:t>اسم المشروع</a:t>
                      </a:r>
                      <a:endParaRPr kumimoji="0" lang="en-US" sz="1800" b="0" i="0" u="none" strike="noStrike" kern="1200" cap="none" normalizeH="0" baseline="0" dirty="0">
                        <a:ln>
                          <a:noFill/>
                        </a:ln>
                        <a:solidFill>
                          <a:schemeClr val="tx1"/>
                        </a:solidFill>
                        <a:effectLst/>
                        <a:latin typeface="Tahoma" pitchFamily="34" charset="0"/>
                        <a:ea typeface="Calibri" pitchFamily="34" charset="0"/>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4763" indent="0" algn="ctr" rtl="1">
                        <a:lnSpc>
                          <a:spcPct val="115000"/>
                        </a:lnSpc>
                        <a:spcAft>
                          <a:spcPts val="0"/>
                        </a:spcAft>
                      </a:pPr>
                      <a:r>
                        <a:rPr kumimoji="0" lang="ar-EG" sz="1800" b="0" i="0" u="none" strike="noStrike" kern="1200" cap="none" normalizeH="0" baseline="0" dirty="0">
                          <a:ln>
                            <a:noFill/>
                          </a:ln>
                          <a:solidFill>
                            <a:schemeClr val="tx1"/>
                          </a:solidFill>
                          <a:effectLst/>
                          <a:latin typeface="Tahoma" pitchFamily="34" charset="0"/>
                          <a:ea typeface="Calibri" pitchFamily="34" charset="0"/>
                          <a:cs typeface="Sultan bold" pitchFamily="2" charset="-78"/>
                        </a:rPr>
                        <a:t>نسبة التنفيذ</a:t>
                      </a:r>
                      <a:endParaRPr kumimoji="0" lang="en-US" sz="1800" b="0" i="0" u="none" strike="noStrike" kern="1200" cap="none" normalizeH="0" baseline="0" dirty="0">
                        <a:ln>
                          <a:noFill/>
                        </a:ln>
                        <a:solidFill>
                          <a:schemeClr val="tx1"/>
                        </a:solidFill>
                        <a:effectLst/>
                        <a:latin typeface="Tahoma" pitchFamily="34" charset="0"/>
                        <a:ea typeface="Calibri" pitchFamily="34" charset="0"/>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37303">
                <a:tc>
                  <a:txBody>
                    <a:bodyPr/>
                    <a:lstStyle/>
                    <a:p>
                      <a:pPr marL="457200" algn="ctr" rtl="1">
                        <a:lnSpc>
                          <a:spcPct val="115000"/>
                        </a:lnSpc>
                        <a:spcAft>
                          <a:spcPts val="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صيانة وترميم مبني مكتبة مصر العامة بدمياط</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lnSpc>
                          <a:spcPct val="115000"/>
                        </a:lnSpc>
                        <a:spcAft>
                          <a:spcPts val="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100%</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37303">
                <a:tc>
                  <a:txBody>
                    <a:bodyPr/>
                    <a:lstStyle/>
                    <a:p>
                      <a:pPr marL="457200" algn="ctr" rtl="1">
                        <a:lnSpc>
                          <a:spcPct val="115000"/>
                        </a:lnSpc>
                        <a:spcAft>
                          <a:spcPts val="0"/>
                        </a:spcAft>
                      </a:pP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استكمال  مكتبة مصر العامة بعزبة البرج</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lnSpc>
                          <a:spcPct val="115000"/>
                        </a:lnSpc>
                        <a:spcAft>
                          <a:spcPts val="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79   </a:t>
                      </a:r>
                      <a:r>
                        <a:rPr kumimoji="0" lang="ar-EG"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rPr>
                        <a:t>%</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37303">
                <a:tc>
                  <a:txBody>
                    <a:bodyPr/>
                    <a:lstStyle/>
                    <a:p>
                      <a:pPr marL="457200" algn="ctr" rtl="1">
                        <a:lnSpc>
                          <a:spcPct val="115000"/>
                        </a:lnSpc>
                        <a:spcAft>
                          <a:spcPts val="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مجمع الاعلام </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lnSpc>
                          <a:spcPct val="115000"/>
                        </a:lnSpc>
                        <a:spcAft>
                          <a:spcPts val="0"/>
                        </a:spcAft>
                      </a:pPr>
                      <a:r>
                        <a:rPr kumimoji="0" lang="ar-EG" sz="1400" b="0" i="0" u="none" strike="noStrike" kern="1200" cap="none" normalizeH="0" baseline="0" dirty="0" smtClean="0">
                          <a:ln>
                            <a:noFill/>
                          </a:ln>
                          <a:solidFill>
                            <a:schemeClr val="tx1"/>
                          </a:solidFill>
                          <a:effectLst/>
                          <a:latin typeface="Tahoma" pitchFamily="34" charset="0"/>
                          <a:ea typeface="Calibri" pitchFamily="34" charset="0"/>
                          <a:cs typeface="Sultan Medium" pitchFamily="2" charset="-78"/>
                        </a:rPr>
                        <a:t>1%</a:t>
                      </a:r>
                      <a:endParaRPr kumimoji="0" lang="en-US" sz="1400" b="0" i="0" u="none" strike="noStrike" kern="1200" cap="none" normalizeH="0" baseline="0" dirty="0">
                        <a:ln>
                          <a:noFill/>
                        </a:ln>
                        <a:solidFill>
                          <a:schemeClr val="tx1"/>
                        </a:solidFill>
                        <a:effectLst/>
                        <a:latin typeface="Tahoma" pitchFamily="34" charset="0"/>
                        <a:ea typeface="Calibri" pitchFamily="34" charset="0"/>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pic>
        <p:nvPicPr>
          <p:cNvPr id="13"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97541" y="495300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300073" y="5331896"/>
            <a:ext cx="2850029" cy="523220"/>
          </a:xfrm>
          <a:prstGeom prst="rect">
            <a:avLst/>
          </a:prstGeom>
        </p:spPr>
        <p:txBody>
          <a:bodyPr wrap="square">
            <a:spAutoFit/>
          </a:bodyPr>
          <a:lstStyle/>
          <a:p>
            <a:r>
              <a:rPr lang="ar-EG" sz="2800" u="sng" dirty="0" smtClean="0">
                <a:cs typeface="Sultan bold" pitchFamily="2" charset="-78"/>
              </a:rPr>
              <a:t>الثقافة :</a:t>
            </a:r>
            <a:endParaRPr lang="ar-EG" sz="2800" dirty="0">
              <a:cs typeface="Sultan bold" pitchFamily="2" charset="-78"/>
            </a:endParaRPr>
          </a:p>
        </p:txBody>
      </p:sp>
    </p:spTree>
    <p:extLst>
      <p:ext uri="{BB962C8B-B14F-4D97-AF65-F5344CB8AC3E}">
        <p14:creationId xmlns:p14="http://schemas.microsoft.com/office/powerpoint/2010/main" val="200303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2562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635150"/>
            <a:ext cx="2850029" cy="523220"/>
          </a:xfrm>
          <a:prstGeom prst="rect">
            <a:avLst/>
          </a:prstGeom>
        </p:spPr>
        <p:txBody>
          <a:bodyPr wrap="square">
            <a:spAutoFit/>
          </a:bodyPr>
          <a:lstStyle/>
          <a:p>
            <a:r>
              <a:rPr lang="ar-EG" sz="2800" u="sng" dirty="0" smtClean="0">
                <a:cs typeface="Sultan bold" pitchFamily="2" charset="-78"/>
              </a:rPr>
              <a:t>الغاز الطبيعي :</a:t>
            </a:r>
            <a:endParaRPr lang="ar-EG" sz="2800" dirty="0">
              <a:cs typeface="Sultan bold"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818837061"/>
              </p:ext>
            </p:extLst>
          </p:nvPr>
        </p:nvGraphicFramePr>
        <p:xfrm>
          <a:off x="692696" y="6537176"/>
          <a:ext cx="5431167" cy="864096"/>
        </p:xfrm>
        <a:graphic>
          <a:graphicData uri="http://schemas.openxmlformats.org/drawingml/2006/table">
            <a:tbl>
              <a:tblPr rtl="1" firstRow="1" firstCol="1" bandRow="1">
                <a:tableStyleId>{5C22544A-7EE6-4342-B048-85BDC9FD1C3A}</a:tableStyleId>
              </a:tblPr>
              <a:tblGrid>
                <a:gridCol w="1395245"/>
                <a:gridCol w="681208"/>
                <a:gridCol w="822956"/>
                <a:gridCol w="721174"/>
                <a:gridCol w="905292"/>
                <a:gridCol w="905292"/>
              </a:tblGrid>
              <a:tr h="453200">
                <a:tc>
                  <a:txBody>
                    <a:bodyPr/>
                    <a:lstStyle/>
                    <a:p>
                      <a:pPr algn="ctr" rtl="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نقص وزن في الرغيف</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تصرف</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سجلات </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تجميع</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اخري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اجمالي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410896">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106</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18</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5</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115</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246</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6056861"/>
              </p:ext>
            </p:extLst>
          </p:nvPr>
        </p:nvGraphicFramePr>
        <p:xfrm>
          <a:off x="866105" y="7545288"/>
          <a:ext cx="5083175" cy="864096"/>
        </p:xfrm>
        <a:graphic>
          <a:graphicData uri="http://schemas.openxmlformats.org/drawingml/2006/table">
            <a:tbl>
              <a:tblPr rtl="1" firstRow="1" firstCol="1" bandRow="1">
                <a:tableStyleId>{5C22544A-7EE6-4342-B048-85BDC9FD1C3A}</a:tableStyleId>
              </a:tblPr>
              <a:tblGrid>
                <a:gridCol w="846740"/>
                <a:gridCol w="847287"/>
                <a:gridCol w="847287"/>
                <a:gridCol w="1069311"/>
                <a:gridCol w="625263"/>
                <a:gridCol w="847287"/>
              </a:tblGrid>
              <a:tr h="432048">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عدم اعلان</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شهادة صحية</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غش تجاري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مجهولة المصدر</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اخري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اجمالي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432048">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233</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171</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5</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55</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467</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06900869"/>
              </p:ext>
            </p:extLst>
          </p:nvPr>
        </p:nvGraphicFramePr>
        <p:xfrm>
          <a:off x="867097" y="8531676"/>
          <a:ext cx="5083176" cy="813812"/>
        </p:xfrm>
        <a:graphic>
          <a:graphicData uri="http://schemas.openxmlformats.org/drawingml/2006/table">
            <a:tbl>
              <a:tblPr rtl="1" firstRow="1" firstCol="1" bandRow="1">
                <a:tableStyleId>{5C22544A-7EE6-4342-B048-85BDC9FD1C3A}</a:tableStyleId>
              </a:tblPr>
              <a:tblGrid>
                <a:gridCol w="1270383"/>
                <a:gridCol w="1270931"/>
                <a:gridCol w="1270931"/>
                <a:gridCol w="1270931"/>
              </a:tblGrid>
              <a:tr h="406906">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عدم اعلان غاز</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نقص وزن</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اخري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اجمالي</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406906">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30</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0</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tabLst>
                          <a:tab pos="631825" algn="l"/>
                        </a:tabLst>
                      </a:pPr>
                      <a:r>
                        <a:rPr kumimoji="0" lang="ar-EG" sz="15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40</a:t>
                      </a:r>
                      <a:endParaRPr kumimoji="0" lang="en-US" sz="15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Rectangle 1"/>
          <p:cNvSpPr>
            <a:spLocks noChangeArrowheads="1"/>
          </p:cNvSpPr>
          <p:nvPr/>
        </p:nvSpPr>
        <p:spPr bwMode="auto">
          <a:xfrm>
            <a:off x="606092" y="4810076"/>
            <a:ext cx="5832648"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eaLnBrk="0" fontAlgn="base" hangingPunct="0">
              <a:spcBef>
                <a:spcPct val="0"/>
              </a:spcBef>
              <a:spcAft>
                <a:spcPct val="0"/>
              </a:spcAft>
              <a:tabLst>
                <a:tab pos="631825" algn="l"/>
              </a:tabLst>
            </a:pPr>
            <a:r>
              <a:rPr lang="ar-EG" sz="1600" dirty="0" smtClean="0">
                <a:latin typeface="Arial" pitchFamily="34" charset="0"/>
                <a:ea typeface="Calibri" pitchFamily="34" charset="0"/>
                <a:cs typeface="Sultan bold" pitchFamily="2" charset="-78"/>
              </a:rPr>
              <a:t>بناء </a:t>
            </a:r>
            <a:r>
              <a:rPr lang="ar-EG" sz="1600" dirty="0">
                <a:latin typeface="Arial" pitchFamily="34" charset="0"/>
                <a:ea typeface="Calibri" pitchFamily="34" charset="0"/>
                <a:cs typeface="Sultan bold" pitchFamily="2" charset="-78"/>
              </a:rPr>
              <a:t>علي تعليمات أ.د/ محافظ دمياط بضرورة القيام بحملات تفتيشية للمراقبة علي جودة ووزن رغيف العيش بجميع انحاء المحافظة وتنفيذ عدد من الحملات التموينية لمراقبة الاسعار بجميع الاسواق وتوفير السلع الاساسية </a:t>
            </a:r>
            <a:r>
              <a:rPr lang="ar-EG" sz="1600" dirty="0" smtClean="0">
                <a:latin typeface="Arial" pitchFamily="34" charset="0"/>
                <a:ea typeface="Calibri" pitchFamily="34" charset="0"/>
                <a:cs typeface="Sultan bold" pitchFamily="2" charset="-78"/>
              </a:rPr>
              <a:t>للمواطنين</a:t>
            </a:r>
            <a:r>
              <a:rPr lang="ar-EG" sz="1600" u="sng" dirty="0">
                <a:solidFill>
                  <a:srgbClr val="FF0000"/>
                </a:solidFill>
                <a:latin typeface="Arial" pitchFamily="34" charset="0"/>
                <a:ea typeface="Calibri" pitchFamily="34" charset="0"/>
                <a:cs typeface="Sultan bold" pitchFamily="2" charset="-78"/>
              </a:rPr>
              <a:t> </a:t>
            </a:r>
            <a:r>
              <a:rPr lang="ar-EG" sz="1600" dirty="0" smtClean="0">
                <a:latin typeface="Arial" pitchFamily="34" charset="0"/>
                <a:ea typeface="Calibri" pitchFamily="34" charset="0"/>
                <a:cs typeface="Sultan bold" pitchFamily="2" charset="-78"/>
              </a:rPr>
              <a:t>قامت </a:t>
            </a:r>
            <a:r>
              <a:rPr lang="ar-EG" sz="1600" dirty="0">
                <a:latin typeface="Arial" pitchFamily="34" charset="0"/>
                <a:ea typeface="Calibri" pitchFamily="34" charset="0"/>
                <a:cs typeface="Sultan bold" pitchFamily="2" charset="-78"/>
              </a:rPr>
              <a:t>مديرية التموين بعدة حملات اسفرت عن :</a:t>
            </a:r>
            <a:endParaRPr lang="en-US" sz="1600" dirty="0">
              <a:latin typeface="Arial" pitchFamily="34" charset="0"/>
              <a:ea typeface="Calibri" pitchFamily="34" charset="0"/>
              <a:cs typeface="Sultan bold" pitchFamily="2" charset="-78"/>
            </a:endParaRPr>
          </a:p>
          <a:p>
            <a:pPr marL="285750" marR="0" lvl="0" indent="-285750" defTabSz="914400" rtl="1" eaLnBrk="0" fontAlgn="base" latinLnBrk="0" hangingPunct="0">
              <a:lnSpc>
                <a:spcPct val="100000"/>
              </a:lnSpc>
              <a:spcBef>
                <a:spcPct val="0"/>
              </a:spcBef>
              <a:spcAft>
                <a:spcPct val="0"/>
              </a:spcAft>
              <a:buClrTx/>
              <a:buSzTx/>
              <a:buFont typeface="Wingdings" pitchFamily="2" charset="2"/>
              <a:buChar char="v"/>
              <a:tabLst>
                <a:tab pos="631825" algn="l"/>
              </a:tabLst>
            </a:pPr>
            <a:r>
              <a:rPr kumimoji="0" lang="ar-EG" sz="1500" b="0" i="0" u="none" strike="noStrike" cap="none" normalizeH="0" baseline="0" dirty="0" smtClean="0">
                <a:ln>
                  <a:noFill/>
                </a:ln>
                <a:solidFill>
                  <a:srgbClr val="FF0000"/>
                </a:solidFill>
                <a:effectLst/>
                <a:latin typeface="Arial" pitchFamily="34" charset="0"/>
                <a:ea typeface="Times New Roman" pitchFamily="18" charset="0"/>
                <a:cs typeface="Sultan bold" pitchFamily="2" charset="-78"/>
              </a:rPr>
              <a:t>تم تحرير عدد محضر 246لمخالفات المخابز </a:t>
            </a:r>
            <a:endParaRPr kumimoji="0" lang="en-US" sz="400" b="0" i="0" u="none" strike="noStrike" cap="none" normalizeH="0" baseline="0" dirty="0" smtClean="0">
              <a:ln>
                <a:noFill/>
              </a:ln>
              <a:solidFill>
                <a:srgbClr val="FF0000"/>
              </a:solidFill>
              <a:effectLst/>
              <a:latin typeface="Arial" pitchFamily="34" charset="0"/>
              <a:cs typeface="Arial" pitchFamily="34" charset="0"/>
            </a:endParaRPr>
          </a:p>
          <a:p>
            <a:pPr marL="285750" marR="0" lvl="0" indent="-285750" defTabSz="914400" rtl="1" eaLnBrk="0" fontAlgn="base" latinLnBrk="0" hangingPunct="0">
              <a:lnSpc>
                <a:spcPct val="100000"/>
              </a:lnSpc>
              <a:spcBef>
                <a:spcPct val="0"/>
              </a:spcBef>
              <a:spcAft>
                <a:spcPct val="0"/>
              </a:spcAft>
              <a:buClrTx/>
              <a:buSzTx/>
              <a:buFont typeface="Wingdings" pitchFamily="2" charset="2"/>
              <a:buChar char="v"/>
              <a:tabLst>
                <a:tab pos="631825" algn="l"/>
              </a:tabLst>
            </a:pPr>
            <a:r>
              <a:rPr kumimoji="0" lang="ar-EG" sz="1500" b="0" i="0" u="none" strike="noStrike" cap="none" normalizeH="0" baseline="0" dirty="0" smtClean="0">
                <a:ln>
                  <a:noFill/>
                </a:ln>
                <a:solidFill>
                  <a:srgbClr val="FF0000"/>
                </a:solidFill>
                <a:effectLst/>
                <a:latin typeface="Arial" pitchFamily="34" charset="0"/>
                <a:ea typeface="Times New Roman" pitchFamily="18" charset="0"/>
                <a:cs typeface="Sultan bold" pitchFamily="2" charset="-78"/>
              </a:rPr>
              <a:t>تم تحرير عدد  467محضر لمخالفات الاسواق </a:t>
            </a:r>
            <a:endParaRPr kumimoji="0" lang="en-US" sz="400" b="0" i="0" u="none" strike="noStrike" cap="none" normalizeH="0" baseline="0" dirty="0" smtClean="0">
              <a:ln>
                <a:noFill/>
              </a:ln>
              <a:solidFill>
                <a:srgbClr val="FF0000"/>
              </a:solidFill>
              <a:effectLst/>
              <a:latin typeface="Arial" pitchFamily="34" charset="0"/>
              <a:cs typeface="Arial" pitchFamily="34" charset="0"/>
            </a:endParaRPr>
          </a:p>
          <a:p>
            <a:pPr marL="285750" marR="0" lvl="0" indent="-285750" defTabSz="914400" rtl="1" eaLnBrk="0" fontAlgn="base" latinLnBrk="0" hangingPunct="0">
              <a:lnSpc>
                <a:spcPct val="100000"/>
              </a:lnSpc>
              <a:spcBef>
                <a:spcPct val="0"/>
              </a:spcBef>
              <a:spcAft>
                <a:spcPct val="0"/>
              </a:spcAft>
              <a:buClrTx/>
              <a:buSzTx/>
              <a:buFont typeface="Wingdings" pitchFamily="2" charset="2"/>
              <a:buChar char="v"/>
              <a:tabLst>
                <a:tab pos="631825" algn="l"/>
              </a:tabLst>
            </a:pPr>
            <a:r>
              <a:rPr kumimoji="0" lang="ar-EG" sz="1500" b="0" i="0" u="none" strike="noStrike" cap="none" normalizeH="0" baseline="0" dirty="0" smtClean="0">
                <a:ln>
                  <a:noFill/>
                </a:ln>
                <a:solidFill>
                  <a:srgbClr val="FF0000"/>
                </a:solidFill>
                <a:effectLst/>
                <a:latin typeface="Arial" pitchFamily="34" charset="0"/>
                <a:ea typeface="Times New Roman" pitchFamily="18" charset="0"/>
                <a:cs typeface="Sultan bold" pitchFamily="2" charset="-78"/>
              </a:rPr>
              <a:t>تم تحرير عدد 40محاضر بالنسبة لمخالفات مستودعات الغاز  </a:t>
            </a:r>
            <a:endParaRPr kumimoji="0" lang="en-US" sz="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18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862421" y="3434279"/>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522416" y="3813175"/>
            <a:ext cx="2850029" cy="523220"/>
          </a:xfrm>
          <a:prstGeom prst="rect">
            <a:avLst/>
          </a:prstGeom>
        </p:spPr>
        <p:txBody>
          <a:bodyPr wrap="square">
            <a:spAutoFit/>
          </a:bodyPr>
          <a:lstStyle/>
          <a:p>
            <a:r>
              <a:rPr lang="ar-EG" sz="2800" u="sng" dirty="0" smtClean="0">
                <a:cs typeface="Sultan bold" pitchFamily="2" charset="-78"/>
              </a:rPr>
              <a:t>التموين:</a:t>
            </a:r>
            <a:endParaRPr lang="ar-EG" sz="2800" u="sng" dirty="0">
              <a:cs typeface="Sultan bold" pitchFamily="2" charset="-78"/>
            </a:endParaRPr>
          </a:p>
        </p:txBody>
      </p:sp>
      <p:graphicFrame>
        <p:nvGraphicFramePr>
          <p:cNvPr id="13" name="Table 12"/>
          <p:cNvGraphicFramePr>
            <a:graphicFrameLocks noGrp="1"/>
          </p:cNvGraphicFramePr>
          <p:nvPr>
            <p:extLst>
              <p:ext uri="{D42A27DB-BD31-4B8C-83A1-F6EECF244321}">
                <p14:modId xmlns:p14="http://schemas.microsoft.com/office/powerpoint/2010/main" val="1528675818"/>
              </p:ext>
            </p:extLst>
          </p:nvPr>
        </p:nvGraphicFramePr>
        <p:xfrm>
          <a:off x="829729" y="2132112"/>
          <a:ext cx="5374518" cy="804664"/>
        </p:xfrm>
        <a:graphic>
          <a:graphicData uri="http://schemas.openxmlformats.org/drawingml/2006/table">
            <a:tbl>
              <a:tblPr rtl="1" firstRow="1" firstCol="1" bandRow="1">
                <a:tableStyleId>{5C22544A-7EE6-4342-B048-85BDC9FD1C3A}</a:tableStyleId>
              </a:tblPr>
              <a:tblGrid>
                <a:gridCol w="1147903"/>
                <a:gridCol w="1855221"/>
                <a:gridCol w="1098894"/>
                <a:gridCol w="1272500"/>
              </a:tblGrid>
              <a:tr h="400564">
                <a:tc>
                  <a:txBody>
                    <a:bodyPr/>
                    <a:lstStyle/>
                    <a:p>
                      <a:pPr algn="ctr" rtl="1">
                        <a:lnSpc>
                          <a:spcPct val="115000"/>
                        </a:lnSpc>
                        <a:spcAft>
                          <a:spcPts val="1000"/>
                        </a:spcAft>
                      </a:pPr>
                      <a:r>
                        <a:rPr lang="ar-EG" sz="1400" b="0" dirty="0">
                          <a:solidFill>
                            <a:schemeClr val="tx1"/>
                          </a:solidFill>
                          <a:effectLst/>
                          <a:cs typeface="Sultan bold" pitchFamily="2" charset="-78"/>
                        </a:rPr>
                        <a:t>النشاط</a:t>
                      </a:r>
                      <a:endParaRPr lang="en-US" sz="140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المنفذ خلال الشهر</a:t>
                      </a:r>
                      <a:endParaRPr lang="en-US" sz="140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المنفذ من قبل</a:t>
                      </a:r>
                      <a:endParaRPr lang="en-US" sz="140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lang="ar-EG" sz="1400" b="0" dirty="0">
                          <a:solidFill>
                            <a:schemeClr val="tx1"/>
                          </a:solidFill>
                          <a:effectLst/>
                          <a:cs typeface="Sultan bold" pitchFamily="2" charset="-78"/>
                        </a:rPr>
                        <a:t>الاجمالي</a:t>
                      </a:r>
                      <a:endParaRPr lang="en-US" sz="1400" b="0" dirty="0">
                        <a:solidFill>
                          <a:schemeClr val="tx1"/>
                        </a:solidFill>
                        <a:effectLst/>
                        <a:latin typeface="Calibri"/>
                        <a:ea typeface="Calibri"/>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404100">
                <a:tc>
                  <a:txBody>
                    <a:bodyPr/>
                    <a:lstStyle/>
                    <a:p>
                      <a:pPr algn="ctr" rtl="1">
                        <a:lnSpc>
                          <a:spcPct val="115000"/>
                        </a:lnSpc>
                        <a:spcAft>
                          <a:spcPts val="1000"/>
                        </a:spcAft>
                      </a:pPr>
                      <a:r>
                        <a:rPr lang="ar-EG" sz="1400" b="0" dirty="0">
                          <a:solidFill>
                            <a:schemeClr val="tx1"/>
                          </a:solidFill>
                          <a:effectLst/>
                          <a:cs typeface="Sultan Medium" pitchFamily="2" charset="-78"/>
                        </a:rPr>
                        <a:t>منزلي</a:t>
                      </a:r>
                      <a:endParaRPr lang="en-US" sz="140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1066</a:t>
                      </a:r>
                      <a:endParaRPr lang="en-US" sz="1400" b="0" dirty="0">
                        <a:solidFill>
                          <a:schemeClr val="tx1"/>
                        </a:solidFill>
                        <a:effectLst/>
                        <a:latin typeface="Calibri"/>
                        <a:ea typeface="Calibri"/>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lang="ar-EG" sz="1400" b="0" dirty="0" smtClean="0">
                          <a:solidFill>
                            <a:schemeClr val="tx1"/>
                          </a:solidFill>
                          <a:effectLst/>
                          <a:cs typeface="Sultan Medium" pitchFamily="2" charset="-78"/>
                        </a:rPr>
                        <a:t>192933</a:t>
                      </a:r>
                      <a:endParaRPr lang="en-US" sz="1400" b="0" kern="1200" dirty="0">
                        <a:solidFill>
                          <a:schemeClr val="tx1"/>
                        </a:solidFill>
                        <a:effectLst/>
                        <a:latin typeface="+mn-lt"/>
                        <a:ea typeface="+mn-ea"/>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spcAft>
                          <a:spcPts val="0"/>
                        </a:spcAft>
                      </a:pPr>
                      <a:r>
                        <a:rPr lang="ar-EG" sz="1400" b="0" dirty="0" smtClean="0">
                          <a:solidFill>
                            <a:schemeClr val="tx1"/>
                          </a:solidFill>
                          <a:effectLst/>
                          <a:latin typeface="Times New Roman"/>
                          <a:ea typeface="Times New Roman"/>
                          <a:cs typeface="Sultan Medium" pitchFamily="2" charset="-78"/>
                        </a:rPr>
                        <a:t>193999</a:t>
                      </a:r>
                      <a:endParaRPr lang="en-US" sz="1400" b="0" dirty="0">
                        <a:solidFill>
                          <a:schemeClr val="tx1"/>
                        </a:solidFill>
                        <a:effectLst/>
                        <a:latin typeface="Times New Roman"/>
                        <a:ea typeface="Times New Roman"/>
                        <a:cs typeface="Sultan Medium"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4" name="Rectangle 1"/>
          <p:cNvSpPr>
            <a:spLocks noChangeArrowheads="1"/>
          </p:cNvSpPr>
          <p:nvPr/>
        </p:nvSpPr>
        <p:spPr bwMode="auto">
          <a:xfrm>
            <a:off x="834454" y="3059887"/>
            <a:ext cx="54056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sz="1600" i="0" u="none" strike="noStrike" cap="none" normalizeH="0" baseline="0" dirty="0" smtClean="0">
                <a:ln>
                  <a:noFill/>
                </a:ln>
                <a:solidFill>
                  <a:srgbClr val="1D2129"/>
                </a:solidFill>
                <a:effectLst/>
                <a:latin typeface="Helvetica"/>
                <a:ea typeface="Times New Roman" pitchFamily="18" charset="0"/>
                <a:cs typeface="Sultan bold" pitchFamily="2" charset="-78"/>
              </a:rPr>
              <a:t>جاري توصيل الغاز الطبيعي الي قرية  كفر سعد البلدومدينة فارسكور وقرية المنازلة</a:t>
            </a:r>
            <a:r>
              <a:rPr kumimoji="0" lang="ar-EG" sz="1600" i="0" u="none" strike="noStrike" cap="none" normalizeH="0" baseline="0" dirty="0" smtClean="0">
                <a:ln>
                  <a:noFill/>
                </a:ln>
                <a:solidFill>
                  <a:srgbClr val="1D2129"/>
                </a:solidFill>
                <a:effectLst/>
                <a:latin typeface="Helvetica"/>
                <a:ea typeface="Times New Roman" pitchFamily="18" charset="0"/>
                <a:cs typeface="Sultan bold" pitchFamily="2" charset="-78"/>
              </a:rPr>
              <a:t> </a:t>
            </a:r>
            <a:endParaRPr kumimoji="0" lang="en-US" sz="1600" i="0" u="none" strike="noStrike" cap="none" normalizeH="0" baseline="0" dirty="0" smtClean="0">
              <a:ln>
                <a:noFill/>
              </a:ln>
              <a:solidFill>
                <a:schemeClr val="tx1"/>
              </a:solidFill>
              <a:effectLst/>
              <a:latin typeface="Arial" pitchFamily="34" charset="0"/>
              <a:ea typeface="Times New Roman" pitchFamily="18" charset="0"/>
              <a:cs typeface="Sultan bold" pitchFamily="2" charset="-78"/>
            </a:endParaRPr>
          </a:p>
        </p:txBody>
      </p:sp>
      <p:sp>
        <p:nvSpPr>
          <p:cNvPr id="15" name="Rectangle 14"/>
          <p:cNvSpPr/>
          <p:nvPr/>
        </p:nvSpPr>
        <p:spPr>
          <a:xfrm>
            <a:off x="860237" y="1513525"/>
            <a:ext cx="5229200" cy="369332"/>
          </a:xfrm>
          <a:prstGeom prst="rect">
            <a:avLst/>
          </a:prstGeom>
        </p:spPr>
        <p:txBody>
          <a:bodyPr wrap="square">
            <a:spAutoFit/>
          </a:bodyPr>
          <a:lstStyle/>
          <a:p>
            <a:pPr lvl="0" eaLnBrk="0" fontAlgn="base" hangingPunct="0">
              <a:spcBef>
                <a:spcPct val="0"/>
              </a:spcBef>
              <a:spcAft>
                <a:spcPct val="0"/>
              </a:spcAft>
              <a:buFontTx/>
              <a:buChar char="•"/>
            </a:pPr>
            <a:r>
              <a:rPr lang="ar-SA" dirty="0">
                <a:solidFill>
                  <a:srgbClr val="FF0000"/>
                </a:solidFill>
                <a:latin typeface="Arial" pitchFamily="34" charset="0"/>
                <a:ea typeface="Times New Roman" pitchFamily="18" charset="0"/>
                <a:cs typeface="Sultan bold" pitchFamily="2" charset="-78"/>
              </a:rPr>
              <a:t>موقف توصيل مشروع الغاز الطبيعي للمنازل حتي </a:t>
            </a:r>
            <a:r>
              <a:rPr lang="ar-EG" dirty="0" smtClean="0">
                <a:solidFill>
                  <a:srgbClr val="FF0000"/>
                </a:solidFill>
                <a:latin typeface="Arial" pitchFamily="34" charset="0"/>
                <a:ea typeface="Times New Roman" pitchFamily="18" charset="0"/>
                <a:cs typeface="Sultan bold" pitchFamily="2" charset="-78"/>
              </a:rPr>
              <a:t>30 مايو </a:t>
            </a:r>
            <a:r>
              <a:rPr lang="ar-SA" dirty="0" smtClean="0">
                <a:solidFill>
                  <a:srgbClr val="FF0000"/>
                </a:solidFill>
                <a:latin typeface="Arial" pitchFamily="34" charset="0"/>
                <a:ea typeface="Times New Roman" pitchFamily="18" charset="0"/>
                <a:cs typeface="Sultan bold" pitchFamily="2" charset="-78"/>
              </a:rPr>
              <a:t>2020</a:t>
            </a:r>
            <a:endParaRPr lang="en-US" sz="600" dirty="0">
              <a:latin typeface="Arial" pitchFamily="34" charset="0"/>
              <a:cs typeface="Sultan bold" pitchFamily="2" charset="-78"/>
            </a:endParaRPr>
          </a:p>
        </p:txBody>
      </p:sp>
    </p:spTree>
    <p:extLst>
      <p:ext uri="{BB962C8B-B14F-4D97-AF65-F5344CB8AC3E}">
        <p14:creationId xmlns:p14="http://schemas.microsoft.com/office/powerpoint/2010/main" val="363124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3068960" y="518251"/>
            <a:ext cx="3623047" cy="109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05530"/>
            <a:ext cx="2850029" cy="523220"/>
          </a:xfrm>
          <a:prstGeom prst="rect">
            <a:avLst/>
          </a:prstGeom>
        </p:spPr>
        <p:txBody>
          <a:bodyPr wrap="square">
            <a:spAutoFit/>
          </a:bodyPr>
          <a:lstStyle/>
          <a:p>
            <a:r>
              <a:rPr lang="ar-EG" sz="2800" dirty="0" smtClean="0">
                <a:cs typeface="Sultan bold" pitchFamily="2" charset="-78"/>
              </a:rPr>
              <a:t>ال</a:t>
            </a:r>
            <a:r>
              <a:rPr lang="ar-EG" sz="2800" u="sng" dirty="0" smtClean="0">
                <a:cs typeface="Sultan bold" pitchFamily="2" charset="-78"/>
              </a:rPr>
              <a:t>اسكان :</a:t>
            </a:r>
            <a:endParaRPr lang="ar-EG" sz="2800" u="sng"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81887128"/>
              </p:ext>
            </p:extLst>
          </p:nvPr>
        </p:nvGraphicFramePr>
        <p:xfrm>
          <a:off x="481017" y="2468254"/>
          <a:ext cx="5898625" cy="4933021"/>
        </p:xfrm>
        <a:graphic>
          <a:graphicData uri="http://schemas.openxmlformats.org/drawingml/2006/table">
            <a:tbl>
              <a:tblPr rtl="1" firstRow="1" firstCol="1" bandRow="1">
                <a:tableStyleId>{69CF1AB2-1976-4502-BF36-3FF5EA218861}</a:tableStyleId>
              </a:tblPr>
              <a:tblGrid>
                <a:gridCol w="4426839"/>
                <a:gridCol w="1471786"/>
              </a:tblGrid>
              <a:tr h="640391">
                <a:tc>
                  <a:txBody>
                    <a:bodyPr/>
                    <a:lstStyle/>
                    <a:p>
                      <a:pPr marL="4763" indent="0" algn="ctr" rtl="1">
                        <a:lnSpc>
                          <a:spcPct val="115000"/>
                        </a:lnSpc>
                        <a:spcAft>
                          <a:spcPts val="0"/>
                        </a:spcAft>
                      </a:pPr>
                      <a:r>
                        <a:rPr lang="ar-EG" sz="1800" b="0" kern="1200" dirty="0">
                          <a:solidFill>
                            <a:schemeClr val="dk1"/>
                          </a:solidFill>
                          <a:effectLst/>
                          <a:latin typeface="+mn-lt"/>
                          <a:ea typeface="+mn-ea"/>
                          <a:cs typeface="Sultan bold" pitchFamily="2" charset="-78"/>
                        </a:rPr>
                        <a:t>المشروع</a:t>
                      </a:r>
                      <a:endParaRPr lang="en-US" sz="1800" b="0" kern="1200" dirty="0">
                        <a:solidFill>
                          <a:schemeClr val="dk1"/>
                        </a:solidFill>
                        <a:effectLst/>
                        <a:latin typeface="+mn-lt"/>
                        <a:ea typeface="+mn-ea"/>
                        <a:cs typeface="Sultan bold"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4763" indent="0" algn="ctr" rtl="1">
                        <a:lnSpc>
                          <a:spcPct val="115000"/>
                        </a:lnSpc>
                        <a:spcAft>
                          <a:spcPts val="0"/>
                        </a:spcAft>
                      </a:pPr>
                      <a:r>
                        <a:rPr lang="ar-EG" sz="1800" b="0" kern="1200" dirty="0">
                          <a:solidFill>
                            <a:schemeClr val="dk1"/>
                          </a:solidFill>
                          <a:effectLst/>
                          <a:latin typeface="+mn-lt"/>
                          <a:ea typeface="+mn-ea"/>
                          <a:cs typeface="Sultan bold" pitchFamily="2" charset="-78"/>
                        </a:rPr>
                        <a:t>نسبة التنفيذ</a:t>
                      </a:r>
                      <a:endParaRPr lang="en-US" sz="1800" b="0" kern="1200" dirty="0">
                        <a:solidFill>
                          <a:schemeClr val="dk1"/>
                        </a:solidFill>
                        <a:effectLst/>
                        <a:latin typeface="+mn-lt"/>
                        <a:ea typeface="+mn-ea"/>
                        <a:cs typeface="Sultan bold"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57397">
                <a:tc>
                  <a:txBody>
                    <a:bodyPr/>
                    <a:lstStyle/>
                    <a:p>
                      <a:pPr marL="0" indent="0" algn="ctr" rtl="1">
                        <a:lnSpc>
                          <a:spcPct val="115000"/>
                        </a:lnSpc>
                        <a:spcAft>
                          <a:spcPts val="0"/>
                        </a:spcAft>
                        <a:tabLst/>
                      </a:pPr>
                      <a:r>
                        <a:rPr lang="ar-EG" sz="1400" b="0" kern="1200" dirty="0">
                          <a:solidFill>
                            <a:schemeClr val="dk1"/>
                          </a:solidFill>
                          <a:effectLst/>
                          <a:latin typeface="+mn-lt"/>
                          <a:ea typeface="+mn-ea"/>
                          <a:cs typeface="Sultan Medium" pitchFamily="2" charset="-78"/>
                        </a:rPr>
                        <a:t>انشاء 36 عمارة سكنية  بكفر سعد </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lnSpc>
                          <a:spcPct val="115000"/>
                        </a:lnSpc>
                        <a:spcAft>
                          <a:spcPts val="0"/>
                        </a:spcAft>
                      </a:pPr>
                      <a:r>
                        <a:rPr lang="ar-EG" sz="1400" b="0" kern="1200">
                          <a:solidFill>
                            <a:schemeClr val="dk1"/>
                          </a:solidFill>
                          <a:effectLst/>
                          <a:latin typeface="+mn-lt"/>
                          <a:ea typeface="+mn-ea"/>
                          <a:cs typeface="Sultan Medium" pitchFamily="2" charset="-78"/>
                        </a:rPr>
                        <a:t>100%</a:t>
                      </a:r>
                      <a:endParaRPr lang="en-US" sz="1400" b="0" kern="120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57397">
                <a:tc>
                  <a:txBody>
                    <a:bodyPr/>
                    <a:lstStyle/>
                    <a:p>
                      <a:pPr marL="4763" indent="0" algn="ctr" rtl="1">
                        <a:lnSpc>
                          <a:spcPct val="115000"/>
                        </a:lnSpc>
                        <a:spcAft>
                          <a:spcPts val="0"/>
                        </a:spcAft>
                      </a:pPr>
                      <a:r>
                        <a:rPr lang="ar-EG" sz="1400" b="0" kern="1200" dirty="0">
                          <a:solidFill>
                            <a:schemeClr val="dk1"/>
                          </a:solidFill>
                          <a:effectLst/>
                          <a:latin typeface="+mn-lt"/>
                          <a:ea typeface="+mn-ea"/>
                          <a:cs typeface="Sultan Medium" pitchFamily="2" charset="-78"/>
                        </a:rPr>
                        <a:t>انشاء 8 عمارات بدقهلة الزرقا</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457200" algn="ctr" rtl="1">
                        <a:lnSpc>
                          <a:spcPct val="115000"/>
                        </a:lnSpc>
                        <a:spcAft>
                          <a:spcPts val="0"/>
                        </a:spcAft>
                      </a:pPr>
                      <a:r>
                        <a:rPr lang="ar-EG" sz="1400" b="0" kern="1200" dirty="0">
                          <a:solidFill>
                            <a:schemeClr val="dk1"/>
                          </a:solidFill>
                          <a:effectLst/>
                          <a:latin typeface="+mn-lt"/>
                          <a:ea typeface="+mn-ea"/>
                          <a:cs typeface="Sultan Medium" pitchFamily="2" charset="-78"/>
                        </a:rPr>
                        <a:t>100%</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57397">
                <a:tc>
                  <a:txBody>
                    <a:bodyPr/>
                    <a:lstStyle/>
                    <a:p>
                      <a:pPr marL="4763" indent="0" algn="ctr" rtl="1">
                        <a:lnSpc>
                          <a:spcPct val="115000"/>
                        </a:lnSpc>
                        <a:spcAft>
                          <a:spcPts val="0"/>
                        </a:spcAft>
                        <a:tabLst>
                          <a:tab pos="0" algn="l"/>
                        </a:tabLst>
                      </a:pPr>
                      <a:r>
                        <a:rPr lang="ar-EG" sz="1400" b="0" kern="1200" dirty="0">
                          <a:solidFill>
                            <a:schemeClr val="dk1"/>
                          </a:solidFill>
                          <a:effectLst/>
                          <a:latin typeface="+mn-lt"/>
                          <a:ea typeface="+mn-ea"/>
                          <a:cs typeface="Sultan Medium" pitchFamily="2" charset="-78"/>
                        </a:rPr>
                        <a:t>انشاء 3 عمارات بشطا 1</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lnSpc>
                          <a:spcPct val="115000"/>
                        </a:lnSpc>
                        <a:spcAft>
                          <a:spcPts val="0"/>
                        </a:spcAft>
                      </a:pPr>
                      <a:r>
                        <a:rPr lang="ar-EG" sz="1400" b="0" kern="1200">
                          <a:solidFill>
                            <a:schemeClr val="dk1"/>
                          </a:solidFill>
                          <a:effectLst/>
                          <a:latin typeface="+mn-lt"/>
                          <a:ea typeface="+mn-ea"/>
                          <a:cs typeface="Sultan Medium" pitchFamily="2" charset="-78"/>
                        </a:rPr>
                        <a:t>100%</a:t>
                      </a:r>
                      <a:endParaRPr lang="en-US" sz="1400" b="0" kern="120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714791">
                <a:tc>
                  <a:txBody>
                    <a:bodyPr/>
                    <a:lstStyle/>
                    <a:p>
                      <a:pPr marL="4763" indent="0" algn="ctr" rtl="1">
                        <a:lnSpc>
                          <a:spcPct val="115000"/>
                        </a:lnSpc>
                        <a:spcAft>
                          <a:spcPts val="0"/>
                        </a:spcAft>
                      </a:pPr>
                      <a:r>
                        <a:rPr lang="ar-EG" sz="1400" b="0" kern="1200" dirty="0">
                          <a:solidFill>
                            <a:schemeClr val="dk1"/>
                          </a:solidFill>
                          <a:effectLst/>
                          <a:latin typeface="+mn-lt"/>
                          <a:ea typeface="+mn-ea"/>
                          <a:cs typeface="Sultan Medium" pitchFamily="2" charset="-78"/>
                        </a:rPr>
                        <a:t>انشاء 5 عمارات سكنية بارض الصهاريج بعزبة </a:t>
                      </a:r>
                      <a:r>
                        <a:rPr lang="ar-EG" sz="1400" b="0" kern="1200" dirty="0" smtClean="0">
                          <a:solidFill>
                            <a:schemeClr val="dk1"/>
                          </a:solidFill>
                          <a:effectLst/>
                          <a:latin typeface="+mn-lt"/>
                          <a:ea typeface="+mn-ea"/>
                          <a:cs typeface="Sultan Medium" pitchFamily="2" charset="-78"/>
                        </a:rPr>
                        <a:t>البرج</a:t>
                      </a:r>
                    </a:p>
                    <a:p>
                      <a:pPr marL="4763" indent="0" algn="ctr" rtl="1">
                        <a:lnSpc>
                          <a:spcPct val="115000"/>
                        </a:lnSpc>
                        <a:spcAft>
                          <a:spcPts val="0"/>
                        </a:spcAft>
                      </a:pPr>
                      <a:r>
                        <a:rPr lang="ar-EG" sz="1400" b="0" kern="1200" dirty="0" smtClean="0">
                          <a:solidFill>
                            <a:schemeClr val="dk1"/>
                          </a:solidFill>
                          <a:effectLst/>
                          <a:latin typeface="+mn-lt"/>
                          <a:ea typeface="+mn-ea"/>
                          <a:cs typeface="Sultan Medium" pitchFamily="2" charset="-78"/>
                        </a:rPr>
                        <a:t>(</a:t>
                      </a:r>
                      <a:r>
                        <a:rPr lang="ar-EG" sz="1400" b="0" kern="1200" dirty="0">
                          <a:solidFill>
                            <a:schemeClr val="dk1"/>
                          </a:solidFill>
                          <a:effectLst/>
                          <a:latin typeface="+mn-lt"/>
                          <a:ea typeface="+mn-ea"/>
                          <a:cs typeface="Sultan Medium" pitchFamily="2" charset="-78"/>
                        </a:rPr>
                        <a:t>اسكان اجتماعي )</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457200" algn="ctr" rtl="1">
                        <a:lnSpc>
                          <a:spcPct val="115000"/>
                        </a:lnSpc>
                        <a:spcAft>
                          <a:spcPts val="0"/>
                        </a:spcAft>
                      </a:pPr>
                      <a:r>
                        <a:rPr lang="ar-EG" sz="1400" b="0" kern="1200" dirty="0">
                          <a:solidFill>
                            <a:schemeClr val="dk1"/>
                          </a:solidFill>
                          <a:effectLst/>
                          <a:latin typeface="+mn-lt"/>
                          <a:ea typeface="+mn-ea"/>
                          <a:cs typeface="Sultan Medium" pitchFamily="2" charset="-78"/>
                        </a:rPr>
                        <a:t>100%</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57397">
                <a:tc>
                  <a:txBody>
                    <a:bodyPr/>
                    <a:lstStyle/>
                    <a:p>
                      <a:pPr marL="85725" indent="0" algn="ctr" rtl="1">
                        <a:lnSpc>
                          <a:spcPct val="115000"/>
                        </a:lnSpc>
                        <a:spcAft>
                          <a:spcPts val="0"/>
                        </a:spcAft>
                      </a:pPr>
                      <a:r>
                        <a:rPr lang="ar-EG" sz="1400" b="0" kern="1200" dirty="0">
                          <a:solidFill>
                            <a:schemeClr val="dk1"/>
                          </a:solidFill>
                          <a:effectLst/>
                          <a:latin typeface="+mn-lt"/>
                          <a:ea typeface="+mn-ea"/>
                          <a:cs typeface="Sultan Medium" pitchFamily="2" charset="-78"/>
                        </a:rPr>
                        <a:t>انشاء 5 عمارة سكنية بتل الكاشف بالزرقا (اسكان اجتماعي )</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lnSpc>
                          <a:spcPct val="115000"/>
                        </a:lnSpc>
                        <a:spcAft>
                          <a:spcPts val="0"/>
                        </a:spcAft>
                      </a:pPr>
                      <a:r>
                        <a:rPr lang="ar-EG" sz="1400" b="0" kern="1200" dirty="0" smtClean="0">
                          <a:solidFill>
                            <a:schemeClr val="dk1"/>
                          </a:solidFill>
                          <a:effectLst/>
                          <a:latin typeface="+mn-lt"/>
                          <a:ea typeface="+mn-ea"/>
                          <a:cs typeface="Sultan Medium" pitchFamily="2" charset="-78"/>
                        </a:rPr>
                        <a:t>89%</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57397">
                <a:tc>
                  <a:txBody>
                    <a:bodyPr/>
                    <a:lstStyle/>
                    <a:p>
                      <a:pPr marL="4763" indent="0" algn="ctr" rtl="1">
                        <a:lnSpc>
                          <a:spcPct val="115000"/>
                        </a:lnSpc>
                        <a:spcAft>
                          <a:spcPts val="0"/>
                        </a:spcAft>
                      </a:pPr>
                      <a:r>
                        <a:rPr lang="ar-EG" sz="1400" b="0" kern="1200" smtClean="0">
                          <a:solidFill>
                            <a:schemeClr val="dk1"/>
                          </a:solidFill>
                          <a:effectLst/>
                          <a:latin typeface="+mn-lt"/>
                          <a:ea typeface="+mn-ea"/>
                          <a:cs typeface="Sultan Medium" pitchFamily="2" charset="-78"/>
                        </a:rPr>
                        <a:t>انشاء 9 عمارة سكنية بشطا 2 (اسكان اجتماعي )</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457200" algn="ctr" rtl="1">
                        <a:lnSpc>
                          <a:spcPct val="115000"/>
                        </a:lnSpc>
                        <a:spcAft>
                          <a:spcPts val="0"/>
                        </a:spcAft>
                      </a:pPr>
                      <a:r>
                        <a:rPr lang="ar-EG" sz="1400" b="0" kern="1200" dirty="0" smtClean="0">
                          <a:solidFill>
                            <a:schemeClr val="dk1"/>
                          </a:solidFill>
                          <a:effectLst/>
                          <a:latin typeface="+mn-lt"/>
                          <a:ea typeface="+mn-ea"/>
                          <a:cs typeface="Sultan Medium" pitchFamily="2" charset="-78"/>
                        </a:rPr>
                        <a:t>85%</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57397">
                <a:tc>
                  <a:txBody>
                    <a:bodyPr/>
                    <a:lstStyle/>
                    <a:p>
                      <a:pPr marL="0" indent="0" algn="ctr" rtl="1">
                        <a:lnSpc>
                          <a:spcPct val="115000"/>
                        </a:lnSpc>
                        <a:spcAft>
                          <a:spcPts val="0"/>
                        </a:spcAft>
                      </a:pPr>
                      <a:r>
                        <a:rPr lang="ar-EG" sz="1400" b="0" kern="1200" dirty="0">
                          <a:solidFill>
                            <a:schemeClr val="dk1"/>
                          </a:solidFill>
                          <a:effectLst/>
                          <a:latin typeface="+mn-lt"/>
                          <a:ea typeface="+mn-ea"/>
                          <a:cs typeface="Sultan Medium" pitchFamily="2" charset="-78"/>
                        </a:rPr>
                        <a:t>انشاء 4 عمارات سكنية بشطا 2(اسكان اجتماعي )</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lnSpc>
                          <a:spcPct val="115000"/>
                        </a:lnSpc>
                        <a:spcAft>
                          <a:spcPts val="0"/>
                        </a:spcAft>
                      </a:pPr>
                      <a:r>
                        <a:rPr lang="ar-EG" sz="1400" b="0" kern="1200" dirty="0" smtClean="0">
                          <a:solidFill>
                            <a:schemeClr val="dk1"/>
                          </a:solidFill>
                          <a:effectLst/>
                          <a:latin typeface="+mn-lt"/>
                          <a:ea typeface="+mn-ea"/>
                          <a:cs typeface="Sultan Medium" pitchFamily="2" charset="-78"/>
                        </a:rPr>
                        <a:t>85%</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57397">
                <a:tc>
                  <a:txBody>
                    <a:bodyPr/>
                    <a:lstStyle/>
                    <a:p>
                      <a:pPr marL="4763" indent="0" algn="ctr" rtl="1">
                        <a:lnSpc>
                          <a:spcPct val="115000"/>
                        </a:lnSpc>
                        <a:spcAft>
                          <a:spcPts val="0"/>
                        </a:spcAft>
                      </a:pPr>
                      <a:r>
                        <a:rPr lang="ar-EG" sz="1400" b="0" kern="1200" dirty="0" smtClean="0">
                          <a:solidFill>
                            <a:schemeClr val="dk1"/>
                          </a:solidFill>
                          <a:effectLst/>
                          <a:latin typeface="+mn-lt"/>
                          <a:ea typeface="+mn-ea"/>
                          <a:cs typeface="Sultan Medium" pitchFamily="2" charset="-78"/>
                        </a:rPr>
                        <a:t>انشاء 5 عمارة سكنية بشطا 2(اسكان استثماري )</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457200" algn="ctr" rtl="1">
                        <a:lnSpc>
                          <a:spcPct val="115000"/>
                        </a:lnSpc>
                        <a:spcAft>
                          <a:spcPts val="0"/>
                        </a:spcAft>
                      </a:pPr>
                      <a:r>
                        <a:rPr lang="ar-EG" sz="1400" b="0" kern="1200" dirty="0" smtClean="0">
                          <a:solidFill>
                            <a:schemeClr val="dk1"/>
                          </a:solidFill>
                          <a:effectLst/>
                          <a:latin typeface="+mn-lt"/>
                          <a:ea typeface="+mn-ea"/>
                          <a:cs typeface="Sultan Medium" pitchFamily="2" charset="-78"/>
                        </a:rPr>
                        <a:t>85%</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57397">
                <a:tc>
                  <a:txBody>
                    <a:bodyPr/>
                    <a:lstStyle/>
                    <a:p>
                      <a:pPr marL="4763" indent="0" algn="ctr" rtl="1">
                        <a:lnSpc>
                          <a:spcPct val="115000"/>
                        </a:lnSpc>
                        <a:spcAft>
                          <a:spcPts val="0"/>
                        </a:spcAft>
                      </a:pPr>
                      <a:r>
                        <a:rPr lang="ar-EG" sz="1400" b="0" kern="1200" dirty="0">
                          <a:solidFill>
                            <a:schemeClr val="dk1"/>
                          </a:solidFill>
                          <a:effectLst/>
                          <a:latin typeface="+mn-lt"/>
                          <a:ea typeface="+mn-ea"/>
                          <a:cs typeface="Sultan Medium" pitchFamily="2" charset="-78"/>
                        </a:rPr>
                        <a:t>انشاء 2 عمارة سكنية بشطا 2(اسكان استثماري )</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lnSpc>
                          <a:spcPct val="115000"/>
                        </a:lnSpc>
                        <a:spcAft>
                          <a:spcPts val="0"/>
                        </a:spcAft>
                      </a:pPr>
                      <a:r>
                        <a:rPr lang="ar-EG" sz="1400" b="0" kern="1200" dirty="0" smtClean="0">
                          <a:solidFill>
                            <a:schemeClr val="dk1"/>
                          </a:solidFill>
                          <a:effectLst/>
                          <a:latin typeface="+mn-lt"/>
                          <a:ea typeface="+mn-ea"/>
                          <a:cs typeface="Sultan Medium" pitchFamily="2" charset="-78"/>
                        </a:rPr>
                        <a:t>85%</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57397">
                <a:tc>
                  <a:txBody>
                    <a:bodyPr/>
                    <a:lstStyle/>
                    <a:p>
                      <a:pPr marL="4763" indent="0" algn="ctr" rtl="1">
                        <a:lnSpc>
                          <a:spcPct val="115000"/>
                        </a:lnSpc>
                        <a:spcAft>
                          <a:spcPts val="0"/>
                        </a:spcAft>
                      </a:pPr>
                      <a:r>
                        <a:rPr lang="ar-EG" sz="1400" b="0" kern="1200" dirty="0">
                          <a:solidFill>
                            <a:schemeClr val="dk1"/>
                          </a:solidFill>
                          <a:effectLst/>
                          <a:latin typeface="+mn-lt"/>
                          <a:ea typeface="+mn-ea"/>
                          <a:cs typeface="Sultan Medium" pitchFamily="2" charset="-78"/>
                        </a:rPr>
                        <a:t>انشاء </a:t>
                      </a:r>
                      <a:r>
                        <a:rPr lang="ar-EG" sz="1400" b="0" kern="1200" dirty="0" smtClean="0">
                          <a:solidFill>
                            <a:schemeClr val="dk1"/>
                          </a:solidFill>
                          <a:effectLst/>
                          <a:latin typeface="+mn-lt"/>
                          <a:ea typeface="+mn-ea"/>
                          <a:cs typeface="Sultan Medium" pitchFamily="2" charset="-78"/>
                        </a:rPr>
                        <a:t>4عمارات </a:t>
                      </a:r>
                      <a:r>
                        <a:rPr lang="ar-EG" sz="1400" b="0" kern="1200" dirty="0">
                          <a:solidFill>
                            <a:schemeClr val="dk1"/>
                          </a:solidFill>
                          <a:effectLst/>
                          <a:latin typeface="+mn-lt"/>
                          <a:ea typeface="+mn-ea"/>
                          <a:cs typeface="Sultan Medium" pitchFamily="2" charset="-78"/>
                        </a:rPr>
                        <a:t>اسكان استثماري بكفر المياسرة بالزرقا </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457200" algn="ctr" rtl="1">
                        <a:lnSpc>
                          <a:spcPct val="115000"/>
                        </a:lnSpc>
                        <a:spcAft>
                          <a:spcPts val="0"/>
                        </a:spcAft>
                      </a:pPr>
                      <a:r>
                        <a:rPr lang="ar-EG" sz="1400" b="0" kern="1200" dirty="0" smtClean="0">
                          <a:solidFill>
                            <a:schemeClr val="dk1"/>
                          </a:solidFill>
                          <a:effectLst/>
                          <a:latin typeface="+mn-lt"/>
                          <a:ea typeface="+mn-ea"/>
                          <a:cs typeface="Sultan Medium" pitchFamily="2" charset="-78"/>
                        </a:rPr>
                        <a:t>75%</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61266">
                <a:tc>
                  <a:txBody>
                    <a:bodyPr/>
                    <a:lstStyle/>
                    <a:p>
                      <a:pPr marL="4763" indent="0" algn="ctr" rtl="1">
                        <a:lnSpc>
                          <a:spcPct val="115000"/>
                        </a:lnSpc>
                        <a:spcAft>
                          <a:spcPts val="0"/>
                        </a:spcAft>
                      </a:pPr>
                      <a:r>
                        <a:rPr lang="ar-EG" sz="1400" b="0" kern="1200" dirty="0">
                          <a:solidFill>
                            <a:schemeClr val="dk1"/>
                          </a:solidFill>
                          <a:effectLst/>
                          <a:latin typeface="+mn-lt"/>
                          <a:ea typeface="+mn-ea"/>
                          <a:cs typeface="Sultan Medium" pitchFamily="2" charset="-78"/>
                        </a:rPr>
                        <a:t>انشاء 1 عمارة اسكان استثماري بكفر المياسرة بالزرقا </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algn="ctr" rtl="1">
                        <a:lnSpc>
                          <a:spcPct val="115000"/>
                        </a:lnSpc>
                        <a:spcAft>
                          <a:spcPts val="0"/>
                        </a:spcAft>
                      </a:pPr>
                      <a:r>
                        <a:rPr lang="ar-EG" sz="1400" b="0" kern="1200" dirty="0" smtClean="0">
                          <a:solidFill>
                            <a:schemeClr val="dk1"/>
                          </a:solidFill>
                          <a:effectLst/>
                          <a:latin typeface="+mn-lt"/>
                          <a:ea typeface="+mn-ea"/>
                          <a:cs typeface="Sultan Medium" pitchFamily="2" charset="-78"/>
                        </a:rPr>
                        <a:t>75%</a:t>
                      </a:r>
                      <a:endParaRPr lang="en-US" sz="1400" b="0" kern="1200" dirty="0">
                        <a:solidFill>
                          <a:schemeClr val="dk1"/>
                        </a:solidFill>
                        <a:effectLst/>
                        <a:latin typeface="+mn-lt"/>
                        <a:ea typeface="+mn-ea"/>
                        <a:cs typeface="Sultan Medium" pitchFamily="2" charset="-78"/>
                      </a:endParaRPr>
                    </a:p>
                  </a:txBody>
                  <a:tcPr marL="51653" marR="5165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1" name="Rectangle 1"/>
          <p:cNvSpPr>
            <a:spLocks noChangeArrowheads="1"/>
          </p:cNvSpPr>
          <p:nvPr/>
        </p:nvSpPr>
        <p:spPr bwMode="auto">
          <a:xfrm>
            <a:off x="394658" y="1625146"/>
            <a:ext cx="6071344" cy="82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lang="ar-EG" sz="1600" dirty="0">
                <a:latin typeface="Arial" pitchFamily="34" charset="0"/>
                <a:ea typeface="Calibri" pitchFamily="34" charset="0"/>
                <a:cs typeface="Sultan bold" pitchFamily="2" charset="-78"/>
              </a:rPr>
              <a:t>في اطار اهتمام الدكتورة منال عوض محافظ دمياط بتوفير وحدات سكنية حضارية لمحدودي الدخل</a:t>
            </a:r>
            <a:endParaRPr lang="en-US" sz="1600" dirty="0">
              <a:latin typeface="Arial" pitchFamily="34" charset="0"/>
              <a:ea typeface="Calibri" pitchFamily="34" charset="0"/>
              <a:cs typeface="Sultan bol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lang="ar-EG" sz="1600" dirty="0">
                <a:latin typeface="Arial" pitchFamily="34" charset="0"/>
                <a:ea typeface="Calibri" pitchFamily="34" charset="0"/>
                <a:cs typeface="Sultan bold" pitchFamily="2" charset="-78"/>
              </a:rPr>
              <a:t>موقف تنفيذ مشروعات الاسكان </a:t>
            </a:r>
            <a:r>
              <a:rPr lang="ar-EG" sz="1600" dirty="0" smtClean="0">
                <a:latin typeface="Arial" pitchFamily="34" charset="0"/>
                <a:ea typeface="Calibri" pitchFamily="34" charset="0"/>
                <a:cs typeface="Sultan bold" pitchFamily="2" charset="-78"/>
              </a:rPr>
              <a:t>.</a:t>
            </a:r>
            <a:endParaRPr lang="en-US" sz="1600" dirty="0">
              <a:latin typeface="Arial" pitchFamily="34" charset="0"/>
              <a:ea typeface="Calibri" pitchFamily="34" charset="0"/>
              <a:cs typeface="Sultan bold" pitchFamily="2" charset="-78"/>
            </a:endParaRPr>
          </a:p>
          <a:p>
            <a:pPr marR="0" lvl="0" indent="0" algn="ctr" fontAlgn="base">
              <a:lnSpc>
                <a:spcPct val="115000"/>
              </a:lnSpc>
              <a:spcBef>
                <a:spcPct val="0"/>
              </a:spcBef>
              <a:spcAft>
                <a:spcPts val="1000"/>
              </a:spcAft>
              <a:buClrTx/>
              <a:buSzTx/>
              <a:buFontTx/>
              <a:buNone/>
              <a:tabLst>
                <a:tab pos="631825" algn="l"/>
              </a:tabLst>
            </a:pPr>
            <a:endParaRPr lang="en-US" sz="1500" dirty="0">
              <a:latin typeface="Arial" pitchFamily="34" charset="0"/>
              <a:ea typeface="Times New Roman" pitchFamily="18" charset="0"/>
              <a:cs typeface="Sultan bold" pitchFamily="2" charset="-78"/>
            </a:endParaRPr>
          </a:p>
        </p:txBody>
      </p:sp>
    </p:spTree>
    <p:extLst>
      <p:ext uri="{BB962C8B-B14F-4D97-AF65-F5344CB8AC3E}">
        <p14:creationId xmlns:p14="http://schemas.microsoft.com/office/powerpoint/2010/main" val="424871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3068959" y="372533"/>
            <a:ext cx="3623047" cy="109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4" y="659812"/>
            <a:ext cx="2850029" cy="523220"/>
          </a:xfrm>
          <a:prstGeom prst="rect">
            <a:avLst/>
          </a:prstGeom>
        </p:spPr>
        <p:txBody>
          <a:bodyPr wrap="square">
            <a:spAutoFit/>
          </a:bodyPr>
          <a:lstStyle/>
          <a:p>
            <a:r>
              <a:rPr lang="ar-EG" sz="2800" u="sng" dirty="0" smtClean="0">
                <a:cs typeface="Sultan bold" pitchFamily="2" charset="-78"/>
              </a:rPr>
              <a:t>الري :</a:t>
            </a:r>
            <a:endParaRPr lang="ar-EG" sz="2800" u="sng"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15522861"/>
              </p:ext>
            </p:extLst>
          </p:nvPr>
        </p:nvGraphicFramePr>
        <p:xfrm>
          <a:off x="476672" y="2288709"/>
          <a:ext cx="5930121" cy="7019162"/>
        </p:xfrm>
        <a:graphic>
          <a:graphicData uri="http://schemas.openxmlformats.org/drawingml/2006/table">
            <a:tbl>
              <a:tblPr rtl="1" firstRow="1" firstCol="1" bandRow="1">
                <a:tableStyleId>{69CF1AB2-1976-4502-BF36-3FF5EA218861}</a:tableStyleId>
              </a:tblPr>
              <a:tblGrid>
                <a:gridCol w="4852249"/>
                <a:gridCol w="1077872"/>
              </a:tblGrid>
              <a:tr h="314216">
                <a:tc>
                  <a:txBody>
                    <a:bodyPr/>
                    <a:lstStyle/>
                    <a:p>
                      <a:pPr algn="ctr" rtl="1">
                        <a:lnSpc>
                          <a:spcPct val="115000"/>
                        </a:lnSpc>
                        <a:spcAft>
                          <a:spcPts val="0"/>
                        </a:spcAft>
                        <a:tabLst>
                          <a:tab pos="269240" algn="r"/>
                          <a:tab pos="359410" algn="r"/>
                        </a:tabLst>
                      </a:pPr>
                      <a:r>
                        <a:rPr lang="ar-EG" sz="1600" b="0" kern="1200" dirty="0">
                          <a:solidFill>
                            <a:schemeClr val="dk1"/>
                          </a:solidFill>
                          <a:effectLst/>
                          <a:latin typeface="+mn-lt"/>
                          <a:ea typeface="+mn-ea"/>
                          <a:cs typeface="Sultan bold" pitchFamily="2" charset="-78"/>
                        </a:rPr>
                        <a:t>المشروع </a:t>
                      </a:r>
                      <a:endParaRPr lang="en-US" sz="16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tabLst>
                          <a:tab pos="269240" algn="r"/>
                          <a:tab pos="359410" algn="r"/>
                        </a:tabLst>
                      </a:pPr>
                      <a:r>
                        <a:rPr lang="ar-EG" sz="1600" b="0" kern="1200" dirty="0">
                          <a:solidFill>
                            <a:schemeClr val="dk1"/>
                          </a:solidFill>
                          <a:effectLst/>
                          <a:latin typeface="+mn-lt"/>
                          <a:ea typeface="+mn-ea"/>
                          <a:cs typeface="Sultan bold" pitchFamily="2" charset="-78"/>
                        </a:rPr>
                        <a:t>نسبة التنفيذ</a:t>
                      </a:r>
                      <a:endParaRPr lang="en-US" sz="16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14216">
                <a:tc>
                  <a:txBody>
                    <a:bodyPr/>
                    <a:lstStyle/>
                    <a:p>
                      <a:pPr algn="ctr" rtl="1">
                        <a:lnSpc>
                          <a:spcPct val="115000"/>
                        </a:lnSpc>
                        <a:spcAft>
                          <a:spcPts val="1000"/>
                        </a:spcAft>
                      </a:pPr>
                      <a:r>
                        <a:rPr lang="ar-EG" sz="1200" b="0" kern="1200" dirty="0" smtClean="0">
                          <a:solidFill>
                            <a:schemeClr val="dk1"/>
                          </a:solidFill>
                          <a:effectLst/>
                          <a:latin typeface="+mn-lt"/>
                          <a:ea typeface="+mn-ea"/>
                          <a:cs typeface="Sultan Medium" pitchFamily="2" charset="-78"/>
                        </a:rPr>
                        <a:t>عملية استكمال الجزء المتبقي من جنابية بحري العنانية مسافة 195 م</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100%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عملية انشاء قنطرة حجز علي ترعة السنانية خلف فم ماضي</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a:solidFill>
                            <a:schemeClr val="dk1"/>
                          </a:solidFill>
                          <a:effectLst/>
                          <a:latin typeface="+mn-lt"/>
                          <a:ea typeface="+mn-ea"/>
                          <a:cs typeface="Sultan Medium" pitchFamily="2" charset="-78"/>
                        </a:rPr>
                        <a:t>100%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14216">
                <a:tc>
                  <a:txBody>
                    <a:bodyPr/>
                    <a:lstStyle/>
                    <a:p>
                      <a:pPr algn="ctr" rtl="1">
                        <a:lnSpc>
                          <a:spcPct val="115000"/>
                        </a:lnSpc>
                        <a:spcAft>
                          <a:spcPts val="1000"/>
                        </a:spcAft>
                      </a:pPr>
                      <a:r>
                        <a:rPr lang="ar-EG" sz="1200" b="0" kern="1200">
                          <a:solidFill>
                            <a:schemeClr val="dk1"/>
                          </a:solidFill>
                          <a:effectLst/>
                          <a:latin typeface="+mn-lt"/>
                          <a:ea typeface="+mn-ea"/>
                          <a:cs typeface="Sultan Medium" pitchFamily="2" charset="-78"/>
                        </a:rPr>
                        <a:t>عملية تغطية جزء من ترعة عزبة البرج دتخل قرية الخياطة</a:t>
                      </a:r>
                      <a:endParaRPr lang="en-US" sz="1200" b="0" kern="120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a:solidFill>
                            <a:schemeClr val="dk1"/>
                          </a:solidFill>
                          <a:effectLst/>
                          <a:latin typeface="+mn-lt"/>
                          <a:ea typeface="+mn-ea"/>
                          <a:cs typeface="Sultan Medium" pitchFamily="2" charset="-78"/>
                        </a:rPr>
                        <a:t>100%</a:t>
                      </a:r>
                      <a:endParaRPr lang="en-US" sz="1200" b="0" kern="120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عملية صيانة الجسور والكباري </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a:solidFill>
                            <a:schemeClr val="dk1"/>
                          </a:solidFill>
                          <a:effectLst/>
                          <a:latin typeface="+mn-lt"/>
                          <a:ea typeface="+mn-ea"/>
                          <a:cs typeface="Sultan Medium" pitchFamily="2" charset="-78"/>
                        </a:rPr>
                        <a:t>100%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14216">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احلال وتجديد للبوابات ومصبات نهايات الترع </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a:solidFill>
                            <a:schemeClr val="dk1"/>
                          </a:solidFill>
                          <a:effectLst/>
                          <a:latin typeface="+mn-lt"/>
                          <a:ea typeface="+mn-ea"/>
                          <a:cs typeface="Sultan Medium" pitchFamily="2" charset="-78"/>
                        </a:rPr>
                        <a:t>100%</a:t>
                      </a:r>
                      <a:endParaRPr lang="en-US" sz="1200" b="0" kern="120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حماية المنطقة غرب لسان راس البر – تدعيم واعادة تأهل حواجز الامواج (6-7-8)</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a:solidFill>
                            <a:schemeClr val="dk1"/>
                          </a:solidFill>
                          <a:effectLst/>
                          <a:latin typeface="+mn-lt"/>
                          <a:ea typeface="+mn-ea"/>
                          <a:cs typeface="Sultan Medium" pitchFamily="2" charset="-78"/>
                        </a:rPr>
                        <a:t>100%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628434">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كوبري مصرف كفر سليمان 3.300 ك وكوبري 0.980 علي مصرف نمرة (1) الاعلي وكوبري مصب مصرف بهوت</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dirty="0">
                          <a:solidFill>
                            <a:schemeClr val="dk1"/>
                          </a:solidFill>
                          <a:effectLst/>
                          <a:latin typeface="+mn-lt"/>
                          <a:ea typeface="+mn-ea"/>
                          <a:cs typeface="Sultan Medium" pitchFamily="2" charset="-78"/>
                        </a:rPr>
                        <a:t>100%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ar-EG" sz="1200" b="0" kern="1200" dirty="0" smtClean="0">
                          <a:solidFill>
                            <a:schemeClr val="dk1"/>
                          </a:solidFill>
                          <a:effectLst/>
                          <a:latin typeface="+mn-lt"/>
                          <a:ea typeface="+mn-ea"/>
                          <a:cs typeface="Sultan Medium" pitchFamily="2" charset="-78"/>
                        </a:rPr>
                        <a:t>كوبري المصب والكيلو 2.000 علي مصرف وهدان – كفر سعد البلد </a:t>
                      </a:r>
                      <a:endParaRPr lang="en-US" sz="1200" b="0" kern="1200" dirty="0" smtClean="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100%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14216">
                <a:tc>
                  <a:txBody>
                    <a:bodyPr/>
                    <a:lstStyle/>
                    <a:p>
                      <a:pPr algn="ctr" rtl="1">
                        <a:lnSpc>
                          <a:spcPct val="115000"/>
                        </a:lnSpc>
                        <a:spcAft>
                          <a:spcPts val="1000"/>
                        </a:spcAft>
                      </a:pPr>
                      <a:r>
                        <a:rPr lang="ar-EG" sz="1200" b="0" kern="1200">
                          <a:solidFill>
                            <a:schemeClr val="dk1"/>
                          </a:solidFill>
                          <a:effectLst/>
                          <a:latin typeface="+mn-lt"/>
                          <a:ea typeface="+mn-ea"/>
                          <a:cs typeface="Sultan Medium" pitchFamily="2" charset="-78"/>
                        </a:rPr>
                        <a:t>تطهير قناة الصفارة والرطمة والبط بمنطقة مثلث الديبة </a:t>
                      </a:r>
                      <a:endParaRPr lang="en-US" sz="1200" b="0" kern="120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dirty="0">
                          <a:solidFill>
                            <a:schemeClr val="dk1"/>
                          </a:solidFill>
                          <a:effectLst/>
                          <a:latin typeface="+mn-lt"/>
                          <a:ea typeface="+mn-ea"/>
                          <a:cs typeface="Sultan Medium" pitchFamily="2" charset="-78"/>
                        </a:rPr>
                        <a:t>99%</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استكمال حماية المنطقة شرق ميناء دمياط (مرحلة ثانية )</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a:solidFill>
                            <a:schemeClr val="dk1"/>
                          </a:solidFill>
                          <a:effectLst/>
                          <a:latin typeface="+mn-lt"/>
                          <a:ea typeface="+mn-ea"/>
                          <a:cs typeface="Sultan Medium" pitchFamily="2" charset="-78"/>
                        </a:rPr>
                        <a:t>98%</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14216">
                <a:tc>
                  <a:txBody>
                    <a:bodyPr/>
                    <a:lstStyle/>
                    <a:p>
                      <a:pPr algn="ctr" rtl="1">
                        <a:lnSpc>
                          <a:spcPct val="115000"/>
                        </a:lnSpc>
                        <a:spcAft>
                          <a:spcPts val="1000"/>
                        </a:spcAft>
                      </a:pPr>
                      <a:r>
                        <a:rPr lang="ar-EG" sz="1200" b="0" kern="1200">
                          <a:solidFill>
                            <a:schemeClr val="dk1"/>
                          </a:solidFill>
                          <a:effectLst/>
                          <a:latin typeface="+mn-lt"/>
                          <a:ea typeface="+mn-ea"/>
                          <a:cs typeface="Sultan Medium" pitchFamily="2" charset="-78"/>
                        </a:rPr>
                        <a:t> انشاء محطة صرف فارسكور 2 الجديدة – البصارطة –دمياط </a:t>
                      </a:r>
                      <a:endParaRPr lang="en-US" sz="1200" b="0" kern="120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dirty="0">
                          <a:solidFill>
                            <a:schemeClr val="dk1"/>
                          </a:solidFill>
                          <a:effectLst/>
                          <a:latin typeface="+mn-lt"/>
                          <a:ea typeface="+mn-ea"/>
                          <a:cs typeface="Sultan Medium" pitchFamily="2" charset="-78"/>
                        </a:rPr>
                        <a:t>90%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algn="ctr" rtl="1">
                        <a:lnSpc>
                          <a:spcPct val="115000"/>
                        </a:lnSpc>
                        <a:spcAft>
                          <a:spcPts val="1000"/>
                        </a:spcAft>
                      </a:pPr>
                      <a:r>
                        <a:rPr lang="ar-EG" sz="1200" b="0" kern="1200" dirty="0" smtClean="0">
                          <a:solidFill>
                            <a:schemeClr val="dk1"/>
                          </a:solidFill>
                          <a:effectLst/>
                          <a:latin typeface="+mn-lt"/>
                          <a:ea typeface="+mn-ea"/>
                          <a:cs typeface="Sultan Medium" pitchFamily="2" charset="-78"/>
                        </a:rPr>
                        <a:t>حماية المنطقة غرب لسان راس البر – تدعيم واعادة تأهيل الحائط البحري غرب لسان راس البر</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a:solidFill>
                            <a:schemeClr val="dk1"/>
                          </a:solidFill>
                          <a:effectLst/>
                          <a:latin typeface="+mn-lt"/>
                          <a:ea typeface="+mn-ea"/>
                          <a:cs typeface="Sultan Medium" pitchFamily="2" charset="-78"/>
                        </a:rPr>
                        <a:t>90%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14216">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حماية المنطقة غرب لسان راس البر - تدعيم واعادة تأهيل حواجز الامواج (3-4-5)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84%</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مشروع تكريك المنطقة جنوب غرب بوغاز مثلث الديبة </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82%</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14216">
                <a:tc>
                  <a:txBody>
                    <a:bodyPr/>
                    <a:lstStyle/>
                    <a:p>
                      <a:pPr algn="ctr" rtl="1">
                        <a:lnSpc>
                          <a:spcPct val="115000"/>
                        </a:lnSpc>
                        <a:spcAft>
                          <a:spcPts val="1000"/>
                        </a:spcAft>
                      </a:pPr>
                      <a:r>
                        <a:rPr lang="ar-EG" sz="1200" b="0" kern="1200" dirty="0" smtClean="0">
                          <a:solidFill>
                            <a:schemeClr val="dk1"/>
                          </a:solidFill>
                          <a:effectLst/>
                          <a:latin typeface="+mn-lt"/>
                          <a:ea typeface="+mn-ea"/>
                          <a:cs typeface="Sultan Medium" pitchFamily="2" charset="-78"/>
                        </a:rPr>
                        <a:t>الحماية العاجلة شرق الحائط البحري منطقة عزبة البرج</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82%</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انشاء عدد 2 كوبرى على مصرف قنال البلاط بعزبة العرب والقنال الرئيسى</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80%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14216">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ar-EG" sz="1200" b="0" kern="1200" dirty="0" smtClean="0">
                          <a:solidFill>
                            <a:schemeClr val="dk1"/>
                          </a:solidFill>
                          <a:effectLst/>
                          <a:latin typeface="+mn-lt"/>
                          <a:ea typeface="+mn-ea"/>
                          <a:cs typeface="Sultan Medium" pitchFamily="2" charset="-78"/>
                        </a:rPr>
                        <a:t>مشروع استكمال تكريك المنطقة جنوب شرق بوغاز مثلث الديبة (الجزء الشمالي)</a:t>
                      </a:r>
                      <a:endParaRPr lang="en-US" sz="1200" b="0" kern="1200" dirty="0" smtClean="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43%</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ar-EG" sz="1200" b="0" kern="1200" dirty="0" smtClean="0">
                          <a:solidFill>
                            <a:schemeClr val="dk1"/>
                          </a:solidFill>
                          <a:effectLst/>
                          <a:latin typeface="+mn-lt"/>
                          <a:ea typeface="+mn-ea"/>
                          <a:cs typeface="Sultan Medium" pitchFamily="2" charset="-78"/>
                        </a:rPr>
                        <a:t>مشروع استكمال تكريك المنطقة جنوب شرق بوغاز مثلث الديبة (الجزء الجنوبي )</a:t>
                      </a:r>
                      <a:endParaRPr lang="en-US" sz="1200" b="0" kern="1200" dirty="0" smtClean="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35%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14216">
                <a:tc>
                  <a:txBody>
                    <a:bodyPr/>
                    <a:lstStyle/>
                    <a:p>
                      <a:pPr algn="ctr" rtl="1">
                        <a:lnSpc>
                          <a:spcPct val="115000"/>
                        </a:lnSpc>
                        <a:spcAft>
                          <a:spcPts val="1000"/>
                        </a:spcAft>
                      </a:pPr>
                      <a:r>
                        <a:rPr lang="ar-EG" sz="1200" b="0" kern="1200" dirty="0">
                          <a:solidFill>
                            <a:schemeClr val="dk1"/>
                          </a:solidFill>
                          <a:effectLst/>
                          <a:latin typeface="+mn-lt"/>
                          <a:ea typeface="+mn-ea"/>
                          <a:cs typeface="Sultan Medium" pitchFamily="2" charset="-78"/>
                        </a:rPr>
                        <a:t>سحارة مصرف كفر البطيخ 13.300 ك (بنك افريقي )</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20%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4216">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ar-EG" sz="1200" b="0" kern="1200" dirty="0" smtClean="0">
                          <a:solidFill>
                            <a:schemeClr val="dk1"/>
                          </a:solidFill>
                          <a:effectLst/>
                          <a:latin typeface="+mn-lt"/>
                          <a:ea typeface="+mn-ea"/>
                          <a:cs typeface="Sultan Medium" pitchFamily="2" charset="-78"/>
                        </a:rPr>
                        <a:t>تغطية مصرف البطارطة القديم بمواسير قطر 1.5 م</a:t>
                      </a:r>
                      <a:endParaRPr lang="en-US" sz="1200" b="0" kern="1200" dirty="0" smtClean="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tabLst>
                          <a:tab pos="269240" algn="r"/>
                          <a:tab pos="359410" algn="r"/>
                        </a:tabLst>
                      </a:pPr>
                      <a:r>
                        <a:rPr lang="ar-EG" sz="1200" b="0" kern="1200" dirty="0" smtClean="0">
                          <a:solidFill>
                            <a:schemeClr val="dk1"/>
                          </a:solidFill>
                          <a:effectLst/>
                          <a:latin typeface="+mn-lt"/>
                          <a:ea typeface="+mn-ea"/>
                          <a:cs typeface="Sultan Medium" pitchFamily="2" charset="-78"/>
                        </a:rPr>
                        <a:t>16%</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
        <p:nvSpPr>
          <p:cNvPr id="3" name="Rectangle 1"/>
          <p:cNvSpPr>
            <a:spLocks noChangeArrowheads="1"/>
          </p:cNvSpPr>
          <p:nvPr/>
        </p:nvSpPr>
        <p:spPr bwMode="auto">
          <a:xfrm>
            <a:off x="529521" y="1485583"/>
            <a:ext cx="58772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269875" algn="r"/>
                <a:tab pos="358775" algn="r"/>
              </a:tabLst>
            </a:pPr>
            <a:r>
              <a:rPr lang="ar-EG" sz="1600" dirty="0">
                <a:latin typeface="Arial" pitchFamily="34" charset="0"/>
                <a:ea typeface="Calibri" pitchFamily="34" charset="0"/>
                <a:cs typeface="Sultan bold" pitchFamily="2" charset="-78"/>
              </a:rPr>
              <a:t>في اطار خطة المحافظة للارتقاء بمنظومة الري بالمحافظة جاري تنفيذ عدد من المشروعات والمتمثلة في الاتي </a:t>
            </a:r>
            <a:r>
              <a:rPr lang="ar-EG" sz="1600" dirty="0" smtClean="0">
                <a:latin typeface="Arial" pitchFamily="34" charset="0"/>
                <a:ea typeface="Calibri" pitchFamily="34" charset="0"/>
                <a:cs typeface="Sultan bold" pitchFamily="2"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185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996952" y="447854"/>
            <a:ext cx="369505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73016" y="826750"/>
            <a:ext cx="2505080" cy="523220"/>
          </a:xfrm>
          <a:prstGeom prst="rect">
            <a:avLst/>
          </a:prstGeom>
        </p:spPr>
        <p:txBody>
          <a:bodyPr wrap="square">
            <a:spAutoFit/>
          </a:bodyPr>
          <a:lstStyle/>
          <a:p>
            <a:pPr lvl="0"/>
            <a:r>
              <a:rPr lang="ar-EG" sz="2800" u="sng" dirty="0" smtClean="0">
                <a:latin typeface="Arial" pitchFamily="34" charset="0"/>
                <a:ea typeface="Times New Roman" pitchFamily="18" charset="0"/>
                <a:cs typeface="Sultan bold" pitchFamily="2" charset="-78"/>
              </a:rPr>
              <a:t>القوي العاملة :</a:t>
            </a:r>
            <a:endParaRPr lang="en-US" sz="2000" u="sng" dirty="0">
              <a:latin typeface="Arial" pitchFamily="34" charset="0"/>
              <a:ea typeface="Times New Roman" pitchFamily="18"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28499636"/>
              </p:ext>
            </p:extLst>
          </p:nvPr>
        </p:nvGraphicFramePr>
        <p:xfrm>
          <a:off x="860028" y="3800872"/>
          <a:ext cx="5083175" cy="2490146"/>
        </p:xfrm>
        <a:graphic>
          <a:graphicData uri="http://schemas.openxmlformats.org/drawingml/2006/table">
            <a:tbl>
              <a:tblPr rtl="1" firstRow="1" firstCol="1" bandRow="1">
                <a:tableStyleId>{5C22544A-7EE6-4342-B048-85BDC9FD1C3A}</a:tableStyleId>
              </a:tblPr>
              <a:tblGrid>
                <a:gridCol w="3544838"/>
                <a:gridCol w="1538337"/>
              </a:tblGrid>
              <a:tr h="504056">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البيان</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مايو </a:t>
                      </a:r>
                      <a:r>
                        <a:rPr kumimoji="0" lang="ar-SA"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2020</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31015">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مؤهل عالي</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800" b="0" i="0" u="none" strike="noStrike" kern="1200" cap="none" normalizeH="0" baseline="0" dirty="0" smtClean="0">
                          <a:ln>
                            <a:noFill/>
                          </a:ln>
                          <a:solidFill>
                            <a:schemeClr val="tx1"/>
                          </a:solidFill>
                          <a:effectLst/>
                          <a:latin typeface="Arial" pitchFamily="34" charset="0"/>
                          <a:ea typeface="Times New Roman" pitchFamily="18" charset="0"/>
                          <a:cs typeface="Sultan Medium" pitchFamily="2" charset="-78"/>
                        </a:rPr>
                        <a:t>27</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Medium"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31015">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مؤهل متوسط</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800" b="0" i="0" u="none" strike="noStrike" kern="1200" cap="none" normalizeH="0" baseline="0" dirty="0" smtClean="0">
                          <a:ln>
                            <a:noFill/>
                          </a:ln>
                          <a:solidFill>
                            <a:schemeClr val="tx1"/>
                          </a:solidFill>
                          <a:effectLst/>
                          <a:latin typeface="Arial" pitchFamily="34" charset="0"/>
                          <a:ea typeface="Times New Roman" pitchFamily="18" charset="0"/>
                          <a:cs typeface="Sultan Medium" pitchFamily="2" charset="-78"/>
                        </a:rPr>
                        <a:t>10</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Medium"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31015">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مؤهل فوق متوسط</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800" b="0" i="0" u="none" strike="noStrike" kern="1200" cap="none" normalizeH="0" baseline="0" dirty="0" smtClean="0">
                          <a:ln>
                            <a:noFill/>
                          </a:ln>
                          <a:solidFill>
                            <a:schemeClr val="tx1"/>
                          </a:solidFill>
                          <a:effectLst/>
                          <a:latin typeface="Arial" pitchFamily="34" charset="0"/>
                          <a:ea typeface="Times New Roman" pitchFamily="18" charset="0"/>
                          <a:cs typeface="Sultan Medium" pitchFamily="2" charset="-78"/>
                        </a:rPr>
                        <a:t>0</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Medium"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31015">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عمالة فنية</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800" b="0" i="0" u="none" strike="noStrike" kern="1200" cap="none" normalizeH="0" baseline="0" dirty="0" smtClean="0">
                          <a:ln>
                            <a:noFill/>
                          </a:ln>
                          <a:solidFill>
                            <a:schemeClr val="tx1"/>
                          </a:solidFill>
                          <a:effectLst/>
                          <a:latin typeface="Arial" pitchFamily="34" charset="0"/>
                          <a:ea typeface="Times New Roman" pitchFamily="18" charset="0"/>
                          <a:cs typeface="Sultan Medium" pitchFamily="2" charset="-78"/>
                        </a:rPr>
                        <a:t>4</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Medium"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331015">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عمالة عادية</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800" b="0" i="0" u="none" strike="noStrike" kern="1200" cap="none" normalizeH="0" baseline="0" dirty="0" smtClean="0">
                          <a:ln>
                            <a:noFill/>
                          </a:ln>
                          <a:solidFill>
                            <a:schemeClr val="tx1"/>
                          </a:solidFill>
                          <a:effectLst/>
                          <a:latin typeface="Arial" pitchFamily="34" charset="0"/>
                          <a:ea typeface="Times New Roman" pitchFamily="18" charset="0"/>
                          <a:cs typeface="Sultan Medium" pitchFamily="2" charset="-78"/>
                        </a:rPr>
                        <a:t>52</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Medium"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31015">
                <a:tc>
                  <a:txBody>
                    <a:bodyPr/>
                    <a:lstStyle/>
                    <a:p>
                      <a:pPr algn="ctr" rtl="1">
                        <a:lnSpc>
                          <a:spcPct val="115000"/>
                        </a:lnSpc>
                        <a:spcAft>
                          <a:spcPts val="1000"/>
                        </a:spcAft>
                      </a:pPr>
                      <a:r>
                        <a:rPr kumimoji="0" lang="ar-SA"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اجمالي</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800" b="0" i="0" u="none" strike="noStrike" kern="1200" cap="none" normalizeH="0" baseline="0" dirty="0" smtClean="0">
                          <a:ln>
                            <a:noFill/>
                          </a:ln>
                          <a:solidFill>
                            <a:schemeClr val="tx1"/>
                          </a:solidFill>
                          <a:effectLst/>
                          <a:latin typeface="Arial" pitchFamily="34" charset="0"/>
                          <a:ea typeface="Times New Roman" pitchFamily="18" charset="0"/>
                          <a:cs typeface="Sultan Medium" pitchFamily="2" charset="-78"/>
                        </a:rPr>
                        <a:t>93</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Medium" pitchFamily="2" charset="-78"/>
                      </a:endParaRPr>
                    </a:p>
                  </a:txBody>
                  <a:tcPr marL="63887" marR="6388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7307953"/>
              </p:ext>
            </p:extLst>
          </p:nvPr>
        </p:nvGraphicFramePr>
        <p:xfrm>
          <a:off x="781480" y="7257256"/>
          <a:ext cx="5275812" cy="1163568"/>
        </p:xfrm>
        <a:graphic>
          <a:graphicData uri="http://schemas.openxmlformats.org/drawingml/2006/table">
            <a:tbl>
              <a:tblPr rtl="1" firstRow="1" firstCol="1" bandRow="1">
                <a:tableStyleId>{5C22544A-7EE6-4342-B048-85BDC9FD1C3A}</a:tableStyleId>
              </a:tblPr>
              <a:tblGrid>
                <a:gridCol w="1318527"/>
                <a:gridCol w="1319095"/>
                <a:gridCol w="1319095"/>
                <a:gridCol w="1319095"/>
              </a:tblGrid>
              <a:tr h="775712">
                <a:tc>
                  <a:txBody>
                    <a:bodyPr/>
                    <a:lstStyle/>
                    <a:p>
                      <a:pPr algn="ctr" rtl="1">
                        <a:spcAft>
                          <a:spcPts val="450"/>
                        </a:spcAf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عدد المشروعات المقدمة</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spcAft>
                          <a:spcPts val="450"/>
                        </a:spcAft>
                        <a:tabLst>
                          <a:tab pos="668655" algn="ctr"/>
                        </a:tabLs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عدد المستفيدين</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spcAft>
                          <a:spcPts val="450"/>
                        </a:spcAf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قيمة التمويل</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spcAft>
                          <a:spcPts val="450"/>
                        </a:spcAf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اجمالي عدد فرص العمل</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87856">
                <a:tc>
                  <a:txBody>
                    <a:bodyPr/>
                    <a:lstStyle/>
                    <a:p>
                      <a:pPr algn="ctr" rtl="1">
                        <a:spcAft>
                          <a:spcPts val="45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2425</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45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1845</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45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270,927,803</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45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4628</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13" marR="591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7" name="Rectangle 1"/>
          <p:cNvSpPr>
            <a:spLocks noChangeArrowheads="1"/>
          </p:cNvSpPr>
          <p:nvPr/>
        </p:nvSpPr>
        <p:spPr bwMode="auto">
          <a:xfrm>
            <a:off x="332656" y="2119426"/>
            <a:ext cx="61379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eaLnBrk="0" fontAlgn="base" latinLnBrk="0" hangingPunct="0">
              <a:lnSpc>
                <a:spcPct val="150000"/>
              </a:lnSpc>
              <a:spcBef>
                <a:spcPct val="0"/>
              </a:spcBef>
              <a:spcAft>
                <a:spcPct val="0"/>
              </a:spcAft>
              <a:buClrTx/>
              <a:buSzTx/>
              <a:buFontTx/>
              <a:buNone/>
              <a:tabLst>
                <a:tab pos="668338" algn="ctr"/>
              </a:tabLst>
            </a:pPr>
            <a:r>
              <a:rPr lang="ar-EG" dirty="0">
                <a:latin typeface="Arial" pitchFamily="34" charset="0"/>
                <a:ea typeface="Calibri" pitchFamily="34" charset="0"/>
                <a:cs typeface="Sultan bold" pitchFamily="2" charset="-78"/>
              </a:rPr>
              <a:t>في اطار اهتمام الاستاذة الدكتورة منال عوض محافظ دمياط للقضاء علي البطالة بمحافظة دمياط وتوفير فرص عمل للشباب تم توفير عدد 93خلال شهر مايو </a:t>
            </a:r>
            <a:r>
              <a:rPr lang="ar-EG" dirty="0" smtClean="0">
                <a:latin typeface="Arial" pitchFamily="34" charset="0"/>
                <a:ea typeface="Calibri" pitchFamily="34" charset="0"/>
                <a:cs typeface="Sultan bold" pitchFamily="2" charset="-78"/>
              </a:rPr>
              <a:t>2020</a:t>
            </a:r>
            <a:endParaRPr lang="en-US" dirty="0">
              <a:latin typeface="Arial" pitchFamily="34" charset="0"/>
              <a:ea typeface="Calibri" pitchFamily="34" charset="0"/>
              <a:cs typeface="Sultan bold" pitchFamily="2" charset="-78"/>
            </a:endParaRPr>
          </a:p>
        </p:txBody>
      </p:sp>
      <p:sp>
        <p:nvSpPr>
          <p:cNvPr id="8" name="Rectangle 7"/>
          <p:cNvSpPr/>
          <p:nvPr/>
        </p:nvSpPr>
        <p:spPr>
          <a:xfrm>
            <a:off x="5013175" y="6681192"/>
            <a:ext cx="1192909" cy="461665"/>
          </a:xfrm>
          <a:prstGeom prst="rect">
            <a:avLst/>
          </a:prstGeom>
        </p:spPr>
        <p:txBody>
          <a:bodyPr wrap="square">
            <a:spAutoFit/>
          </a:bodyPr>
          <a:lstStyle/>
          <a:p>
            <a:pPr lvl="0" algn="l" eaLnBrk="0" fontAlgn="base" hangingPunct="0">
              <a:spcBef>
                <a:spcPct val="0"/>
              </a:spcBef>
              <a:spcAft>
                <a:spcPct val="0"/>
              </a:spcAft>
              <a:tabLst>
                <a:tab pos="668338" algn="ctr"/>
              </a:tabLst>
            </a:pPr>
            <a:r>
              <a:rPr lang="ar-EG" sz="2400" u="sng" dirty="0">
                <a:solidFill>
                  <a:srgbClr val="FF0000"/>
                </a:solidFill>
                <a:latin typeface="Calibri" pitchFamily="34" charset="0"/>
                <a:ea typeface="Calibri" pitchFamily="34" charset="0"/>
                <a:cs typeface="Sultan bold" pitchFamily="2" charset="-78"/>
              </a:rPr>
              <a:t>مشروعك</a:t>
            </a:r>
            <a:r>
              <a:rPr lang="ar-EG" sz="2000" dirty="0">
                <a:solidFill>
                  <a:srgbClr val="FF0000"/>
                </a:solidFill>
                <a:latin typeface="Calibri" pitchFamily="34" charset="0"/>
                <a:ea typeface="Calibri" pitchFamily="34" charset="0"/>
                <a:cs typeface="Sultan bold" pitchFamily="2" charset="-78"/>
              </a:rPr>
              <a:t> </a:t>
            </a:r>
            <a:endParaRPr lang="en-US" sz="400" dirty="0">
              <a:latin typeface="Arial" pitchFamily="34" charset="0"/>
              <a:cs typeface="Arial" pitchFamily="34" charset="0"/>
            </a:endParaRPr>
          </a:p>
        </p:txBody>
      </p:sp>
      <p:sp>
        <p:nvSpPr>
          <p:cNvPr id="2" name="Rectangle 1"/>
          <p:cNvSpPr/>
          <p:nvPr/>
        </p:nvSpPr>
        <p:spPr>
          <a:xfrm>
            <a:off x="3379765" y="1777777"/>
            <a:ext cx="2989921" cy="461665"/>
          </a:xfrm>
          <a:prstGeom prst="rect">
            <a:avLst/>
          </a:prstGeom>
        </p:spPr>
        <p:txBody>
          <a:bodyPr wrap="none">
            <a:spAutoFit/>
          </a:bodyPr>
          <a:lstStyle/>
          <a:p>
            <a:pPr lvl="0"/>
            <a:r>
              <a:rPr lang="ar-EG" sz="2400" dirty="0">
                <a:solidFill>
                  <a:srgbClr val="FF0000"/>
                </a:solidFill>
                <a:latin typeface="Arial" pitchFamily="34" charset="0"/>
                <a:ea typeface="Times New Roman" pitchFamily="18" charset="0"/>
                <a:cs typeface="Sultan bold" pitchFamily="2" charset="-78"/>
              </a:rPr>
              <a:t>دمياط خالية  من البطالة 2020 </a:t>
            </a:r>
            <a:endParaRPr lang="en-US" dirty="0">
              <a:latin typeface="Arial" pitchFamily="34" charset="0"/>
              <a:ea typeface="Times New Roman" pitchFamily="18" charset="0"/>
              <a:cs typeface="Arial" pitchFamily="34" charset="0"/>
            </a:endParaRPr>
          </a:p>
        </p:txBody>
      </p:sp>
      <p:sp>
        <p:nvSpPr>
          <p:cNvPr id="9" name="Rectangle 8"/>
          <p:cNvSpPr/>
          <p:nvPr/>
        </p:nvSpPr>
        <p:spPr>
          <a:xfrm>
            <a:off x="1088740" y="3224808"/>
            <a:ext cx="4968552" cy="369332"/>
          </a:xfrm>
          <a:prstGeom prst="rect">
            <a:avLst/>
          </a:prstGeom>
        </p:spPr>
        <p:txBody>
          <a:bodyPr wrap="square">
            <a:spAutoFit/>
          </a:bodyPr>
          <a:lstStyle/>
          <a:p>
            <a:pPr lvl="0" algn="ctr" eaLnBrk="0" fontAlgn="base" hangingPunct="0">
              <a:spcBef>
                <a:spcPct val="0"/>
              </a:spcBef>
              <a:spcAft>
                <a:spcPct val="0"/>
              </a:spcAft>
              <a:tabLst>
                <a:tab pos="668338" algn="ctr"/>
              </a:tabLst>
            </a:pPr>
            <a:r>
              <a:rPr lang="ar-EG" u="sng" dirty="0">
                <a:solidFill>
                  <a:srgbClr val="FF0000"/>
                </a:solidFill>
                <a:latin typeface="Calibri" pitchFamily="34" charset="0"/>
                <a:ea typeface="Times New Roman" pitchFamily="18" charset="0"/>
                <a:cs typeface="Sultan Medium" pitchFamily="2" charset="-78"/>
              </a:rPr>
              <a:t>بيان بأعداد المعينين بالقطاع الخاص خلال شهر مايو2020 </a:t>
            </a:r>
            <a:endParaRPr lang="en-US" sz="400" dirty="0">
              <a:solidFill>
                <a:srgbClr val="FF0000"/>
              </a:solidFill>
              <a:latin typeface="Arial" pitchFamily="34" charset="0"/>
              <a:cs typeface="Sultan Medium" pitchFamily="2" charset="-78"/>
            </a:endParaRPr>
          </a:p>
        </p:txBody>
      </p:sp>
    </p:spTree>
    <p:extLst>
      <p:ext uri="{BB962C8B-B14F-4D97-AF65-F5344CB8AC3E}">
        <p14:creationId xmlns:p14="http://schemas.microsoft.com/office/powerpoint/2010/main" val="3570372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36912" y="704528"/>
            <a:ext cx="3513192" cy="523220"/>
          </a:xfrm>
          <a:prstGeom prst="rect">
            <a:avLst/>
          </a:prstGeom>
        </p:spPr>
        <p:txBody>
          <a:bodyPr wrap="square">
            <a:spAutoFit/>
          </a:bodyPr>
          <a:lstStyle/>
          <a:p>
            <a:r>
              <a:rPr lang="ar-EG" sz="2800" dirty="0" smtClean="0">
                <a:solidFill>
                  <a:srgbClr val="FF0000"/>
                </a:solidFill>
                <a:latin typeface="Arial" pitchFamily="34" charset="0"/>
                <a:ea typeface="Times New Roman" pitchFamily="18" charset="0"/>
                <a:cs typeface="Sultan bold" pitchFamily="2" charset="-78"/>
              </a:rPr>
              <a:t>التنسيق الحضاري</a:t>
            </a:r>
            <a:endParaRPr lang="en-US" sz="2000" dirty="0">
              <a:solidFill>
                <a:prstClr val="black"/>
              </a:solidFill>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ar-EG" smtClean="0">
              <a:solidFill>
                <a:prstClr val="black"/>
              </a:solidFill>
              <a:latin typeface="Arial" pitchFamily="34" charset="0"/>
              <a:cs typeface="Arial" pitchFamily="34" charset="0"/>
            </a:endParaRPr>
          </a:p>
        </p:txBody>
      </p:sp>
      <p:sp>
        <p:nvSpPr>
          <p:cNvPr id="16" name="Rectangle 15"/>
          <p:cNvSpPr/>
          <p:nvPr/>
        </p:nvSpPr>
        <p:spPr>
          <a:xfrm>
            <a:off x="4306888" y="1615141"/>
            <a:ext cx="2117887" cy="400110"/>
          </a:xfrm>
          <a:prstGeom prst="rect">
            <a:avLst/>
          </a:prstGeom>
        </p:spPr>
        <p:txBody>
          <a:bodyPr wrap="none">
            <a:spAutoFit/>
          </a:bodyPr>
          <a:lstStyle/>
          <a:p>
            <a:pPr algn="l" eaLnBrk="0" fontAlgn="base" hangingPunct="0">
              <a:spcBef>
                <a:spcPct val="0"/>
              </a:spcBef>
              <a:spcAft>
                <a:spcPct val="0"/>
              </a:spcAft>
              <a:tabLst>
                <a:tab pos="668338" algn="ctr"/>
              </a:tabLst>
            </a:pPr>
            <a:r>
              <a:rPr lang="ar-EG" sz="2000" dirty="0" smtClean="0">
                <a:solidFill>
                  <a:srgbClr val="FF0000"/>
                </a:solidFill>
                <a:latin typeface="Calibri" pitchFamily="34" charset="0"/>
                <a:ea typeface="Calibri" pitchFamily="34" charset="0"/>
                <a:cs typeface="Sultan bold" pitchFamily="2" charset="-78"/>
              </a:rPr>
              <a:t>مشروع الترعة الشرقاوية  </a:t>
            </a:r>
            <a:endParaRPr lang="en-US" sz="400" dirty="0">
              <a:solidFill>
                <a:prstClr val="black"/>
              </a:solidFill>
              <a:latin typeface="Arial" pitchFamily="34" charset="0"/>
              <a:cs typeface="Arial" pitchFamily="34" charset="0"/>
            </a:endParaRPr>
          </a:p>
        </p:txBody>
      </p:sp>
      <p:pic>
        <p:nvPicPr>
          <p:cNvPr id="102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234" y="1964496"/>
            <a:ext cx="2880000" cy="252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ربما تحتوي الصورة على: ‏‏‏‏سماء‏، ‏‏شجرة‏، ‏نشاطات في أماكن مفتوحة‏‏‏ و‏طبيعة‏‏‏"/>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72" y="1976383"/>
            <a:ext cx="2880000"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5589775" y="4473027"/>
            <a:ext cx="779381" cy="400110"/>
          </a:xfrm>
          <a:prstGeom prst="rect">
            <a:avLst/>
          </a:prstGeom>
        </p:spPr>
        <p:txBody>
          <a:bodyPr wrap="none">
            <a:spAutoFit/>
          </a:bodyPr>
          <a:lstStyle/>
          <a:p>
            <a:pPr algn="l" eaLnBrk="0" fontAlgn="base" hangingPunct="0">
              <a:spcBef>
                <a:spcPct val="0"/>
              </a:spcBef>
              <a:spcAft>
                <a:spcPct val="0"/>
              </a:spcAft>
              <a:tabLst>
                <a:tab pos="668338" algn="ctr"/>
              </a:tabLst>
            </a:pPr>
            <a:r>
              <a:rPr lang="ar-EG" sz="2000" dirty="0" smtClean="0">
                <a:solidFill>
                  <a:srgbClr val="FF0000"/>
                </a:solidFill>
                <a:latin typeface="Calibri" pitchFamily="34" charset="0"/>
                <a:ea typeface="Calibri" pitchFamily="34" charset="0"/>
                <a:cs typeface="Sultan bold" pitchFamily="2" charset="-78"/>
              </a:rPr>
              <a:t>الميادين </a:t>
            </a:r>
            <a:endParaRPr lang="en-US" sz="400" dirty="0">
              <a:solidFill>
                <a:prstClr val="black"/>
              </a:solidFill>
              <a:latin typeface="Arial" pitchFamily="34" charset="0"/>
              <a:cs typeface="Arial" pitchFamily="34" charset="0"/>
            </a:endParaRPr>
          </a:p>
        </p:txBody>
      </p:sp>
      <p:pic>
        <p:nvPicPr>
          <p:cNvPr id="21" name="Picture 20" descr="C:\Users\Dell\Downloads\Capture.JPG"/>
          <p:cNvPicPr/>
          <p:nvPr/>
        </p:nvPicPr>
        <p:blipFill>
          <a:blip r:embed="rId5">
            <a:extLst>
              <a:ext uri="{28A0092B-C50C-407E-A947-70E740481C1C}">
                <a14:useLocalDpi xmlns:a14="http://schemas.microsoft.com/office/drawing/2010/main" val="0"/>
              </a:ext>
            </a:extLst>
          </a:blip>
          <a:srcRect/>
          <a:stretch>
            <a:fillRect/>
          </a:stretch>
        </p:blipFill>
        <p:spPr bwMode="auto">
          <a:xfrm>
            <a:off x="368935" y="4873137"/>
            <a:ext cx="6120130" cy="4400343"/>
          </a:xfrm>
          <a:prstGeom prst="rect">
            <a:avLst/>
          </a:prstGeom>
          <a:ln>
            <a:noFill/>
          </a:ln>
          <a:effectLst>
            <a:softEdge rad="112500"/>
          </a:effectLst>
        </p:spPr>
      </p:pic>
    </p:spTree>
    <p:extLst>
      <p:ext uri="{BB962C8B-B14F-4D97-AF65-F5344CB8AC3E}">
        <p14:creationId xmlns:p14="http://schemas.microsoft.com/office/powerpoint/2010/main" val="254964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802905"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36912" y="704528"/>
            <a:ext cx="3513192" cy="523220"/>
          </a:xfrm>
          <a:prstGeom prst="rect">
            <a:avLst/>
          </a:prstGeom>
        </p:spPr>
        <p:txBody>
          <a:bodyPr wrap="square">
            <a:spAutoFit/>
          </a:bodyPr>
          <a:lstStyle/>
          <a:p>
            <a:r>
              <a:rPr lang="ar-EG" sz="2800" dirty="0">
                <a:solidFill>
                  <a:srgbClr val="FF0000"/>
                </a:solidFill>
                <a:latin typeface="Arial" pitchFamily="34" charset="0"/>
                <a:ea typeface="Times New Roman" pitchFamily="18" charset="0"/>
                <a:cs typeface="Sultan bold" pitchFamily="2" charset="-78"/>
              </a:rPr>
              <a:t>التنسيق الحضاري</a:t>
            </a:r>
            <a:endParaRPr lang="en-US" sz="2000" dirty="0">
              <a:solidFill>
                <a:prstClr val="black"/>
              </a:solidFill>
              <a:latin typeface="Arial" pitchFamily="34" charset="0"/>
              <a:ea typeface="Times New Roman" pitchFamily="18" charset="0"/>
              <a:cs typeface="Arial" pitchFamily="34" charset="0"/>
            </a:endParaRPr>
          </a:p>
        </p:txBody>
      </p:sp>
      <p:sp>
        <p:nvSpPr>
          <p:cNvPr id="9" name="Rectangle 8"/>
          <p:cNvSpPr/>
          <p:nvPr/>
        </p:nvSpPr>
        <p:spPr>
          <a:xfrm>
            <a:off x="4097718" y="2816420"/>
            <a:ext cx="1838965" cy="338554"/>
          </a:xfrm>
          <a:prstGeom prst="rect">
            <a:avLst/>
          </a:prstGeom>
        </p:spPr>
        <p:txBody>
          <a:bodyPr wrap="none">
            <a:spAutoFit/>
          </a:bodyPr>
          <a:lstStyle/>
          <a:p>
            <a:pPr lvl="0" algn="ctr" eaLnBrk="0" fontAlgn="base" hangingPunct="0">
              <a:spcBef>
                <a:spcPct val="0"/>
              </a:spcBef>
              <a:spcAft>
                <a:spcPct val="0"/>
              </a:spcAft>
              <a:tabLst>
                <a:tab pos="668338" algn="ctr"/>
              </a:tabLst>
            </a:pPr>
            <a:r>
              <a:rPr lang="ar-EG" sz="1600" dirty="0">
                <a:cs typeface="Sultan bold" pitchFamily="2" charset="-78"/>
              </a:rPr>
              <a:t>تطوير شارع النيل برأس </a:t>
            </a:r>
            <a:r>
              <a:rPr lang="ar-EG" sz="1600" dirty="0" smtClean="0">
                <a:cs typeface="Sultan bold" pitchFamily="2" charset="-78"/>
              </a:rPr>
              <a:t>البر</a:t>
            </a:r>
            <a:endParaRPr lang="en-US" sz="400" dirty="0">
              <a:latin typeface="Arial" pitchFamily="34" charset="0"/>
              <a:cs typeface="Arial" pitchFamily="34" charset="0"/>
            </a:endParaRPr>
          </a:p>
        </p:txBody>
      </p:sp>
      <p:pic>
        <p:nvPicPr>
          <p:cNvPr id="11" name="Picture 10"/>
          <p:cNvPicPr/>
          <p:nvPr/>
        </p:nvPicPr>
        <p:blipFill rotWithShape="1">
          <a:blip r:embed="rId3">
            <a:extLst>
              <a:ext uri="{28A0092B-C50C-407E-A947-70E740481C1C}">
                <a14:useLocalDpi xmlns:a14="http://schemas.microsoft.com/office/drawing/2010/main" val="0"/>
              </a:ext>
            </a:extLst>
          </a:blip>
          <a:srcRect t="15057" r="2570"/>
          <a:stretch/>
        </p:blipFill>
        <p:spPr bwMode="auto">
          <a:xfrm>
            <a:off x="3479435" y="3309801"/>
            <a:ext cx="2880000" cy="2160000"/>
          </a:xfrm>
          <a:prstGeom prst="rect">
            <a:avLst/>
          </a:prstGeom>
          <a:ln>
            <a:noFill/>
          </a:ln>
          <a:effectLst>
            <a:softEdge rad="112500"/>
          </a:effectLst>
          <a:extLst>
            <a:ext uri="{53640926-AAD7-44D8-BBD7-CCE9431645EC}">
              <a14:shadowObscured xmlns:a14="http://schemas.microsoft.com/office/drawing/2010/main"/>
            </a:ext>
          </a:extLst>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3486055" y="6405708"/>
            <a:ext cx="2880000" cy="2160000"/>
          </a:xfrm>
          <a:prstGeom prst="rect">
            <a:avLst/>
          </a:prstGeom>
          <a:ln>
            <a:noFill/>
          </a:ln>
          <a:effectLst>
            <a:softEdge rad="112500"/>
          </a:effectLst>
        </p:spPr>
      </p:pic>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485585" y="6405708"/>
            <a:ext cx="2880000" cy="2160000"/>
          </a:xfrm>
          <a:prstGeom prst="rect">
            <a:avLst/>
          </a:prstGeom>
          <a:ln>
            <a:noFill/>
          </a:ln>
          <a:effectLst>
            <a:softEdge rad="112500"/>
          </a:effectLst>
        </p:spPr>
      </p:pic>
      <p:sp>
        <p:nvSpPr>
          <p:cNvPr id="2" name="Rectangle 1"/>
          <p:cNvSpPr/>
          <p:nvPr/>
        </p:nvSpPr>
        <p:spPr>
          <a:xfrm>
            <a:off x="4177310" y="6033120"/>
            <a:ext cx="1662635" cy="338554"/>
          </a:xfrm>
          <a:prstGeom prst="rect">
            <a:avLst/>
          </a:prstGeom>
        </p:spPr>
        <p:txBody>
          <a:bodyPr wrap="none">
            <a:spAutoFit/>
          </a:bodyPr>
          <a:lstStyle/>
          <a:p>
            <a:pPr algn="ctr"/>
            <a:r>
              <a:rPr lang="ar-EG" sz="1600" dirty="0" smtClean="0">
                <a:cs typeface="Sultan bold" pitchFamily="2" charset="-78"/>
              </a:rPr>
              <a:t>شارع </a:t>
            </a:r>
            <a:r>
              <a:rPr lang="ar-EG" sz="1600" dirty="0">
                <a:cs typeface="Sultan bold" pitchFamily="2" charset="-78"/>
              </a:rPr>
              <a:t>77 بمدينة راس البر</a:t>
            </a:r>
          </a:p>
        </p:txBody>
      </p:sp>
      <p:sp>
        <p:nvSpPr>
          <p:cNvPr id="3" name="Rectangle 2"/>
          <p:cNvSpPr/>
          <p:nvPr/>
        </p:nvSpPr>
        <p:spPr>
          <a:xfrm>
            <a:off x="723202" y="6033120"/>
            <a:ext cx="2404766" cy="338554"/>
          </a:xfrm>
          <a:prstGeom prst="rect">
            <a:avLst/>
          </a:prstGeom>
        </p:spPr>
        <p:txBody>
          <a:bodyPr wrap="square">
            <a:spAutoFit/>
          </a:bodyPr>
          <a:lstStyle/>
          <a:p>
            <a:pPr algn="ctr"/>
            <a:r>
              <a:rPr lang="ar-EG" sz="1600" dirty="0">
                <a:cs typeface="Sultan bold" pitchFamily="2" charset="-78"/>
              </a:rPr>
              <a:t>تطوير المدخل الشرقى لمدينة رأس البر</a:t>
            </a:r>
          </a:p>
        </p:txBody>
      </p:sp>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485585" y="3309801"/>
            <a:ext cx="2880000" cy="2160000"/>
          </a:xfrm>
          <a:prstGeom prst="rect">
            <a:avLst/>
          </a:prstGeom>
          <a:ln>
            <a:noFill/>
          </a:ln>
          <a:effectLst>
            <a:softEdge rad="112500"/>
          </a:effectLst>
        </p:spPr>
      </p:pic>
      <p:sp>
        <p:nvSpPr>
          <p:cNvPr id="5" name="Rectangle 4"/>
          <p:cNvSpPr/>
          <p:nvPr/>
        </p:nvSpPr>
        <p:spPr>
          <a:xfrm>
            <a:off x="699713" y="2816420"/>
            <a:ext cx="2463618" cy="338554"/>
          </a:xfrm>
          <a:prstGeom prst="rect">
            <a:avLst/>
          </a:prstGeom>
        </p:spPr>
        <p:txBody>
          <a:bodyPr wrap="square">
            <a:spAutoFit/>
          </a:bodyPr>
          <a:lstStyle/>
          <a:p>
            <a:pPr algn="ctr"/>
            <a:r>
              <a:rPr lang="ar-EG" sz="1600" dirty="0">
                <a:cs typeface="Sultan bold" pitchFamily="2" charset="-78"/>
              </a:rPr>
              <a:t>تطوير واجهة المحلات بأسواق رأس البر</a:t>
            </a:r>
          </a:p>
        </p:txBody>
      </p:sp>
      <p:sp>
        <p:nvSpPr>
          <p:cNvPr id="14" name="Rectangle 13"/>
          <p:cNvSpPr/>
          <p:nvPr/>
        </p:nvSpPr>
        <p:spPr>
          <a:xfrm>
            <a:off x="3499885" y="2027901"/>
            <a:ext cx="2893741" cy="400110"/>
          </a:xfrm>
          <a:prstGeom prst="rect">
            <a:avLst/>
          </a:prstGeom>
        </p:spPr>
        <p:txBody>
          <a:bodyPr wrap="none">
            <a:spAutoFit/>
          </a:bodyPr>
          <a:lstStyle/>
          <a:p>
            <a:pPr lvl="0" algn="ctr" eaLnBrk="0" fontAlgn="base" hangingPunct="0">
              <a:spcBef>
                <a:spcPct val="0"/>
              </a:spcBef>
              <a:spcAft>
                <a:spcPct val="0"/>
              </a:spcAft>
              <a:tabLst>
                <a:tab pos="668338" algn="ctr"/>
              </a:tabLst>
            </a:pPr>
            <a:r>
              <a:rPr lang="ar-EG" sz="2000" dirty="0" smtClean="0">
                <a:solidFill>
                  <a:srgbClr val="FF0000"/>
                </a:solidFill>
                <a:cs typeface="Sultan bold" pitchFamily="2" charset="-78"/>
              </a:rPr>
              <a:t>اعمال رفع الكفاءة بمدينة رأس البر</a:t>
            </a:r>
            <a:endParaRPr lang="en-US" sz="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40263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36912" y="704528"/>
            <a:ext cx="3513192" cy="523220"/>
          </a:xfrm>
          <a:prstGeom prst="rect">
            <a:avLst/>
          </a:prstGeom>
        </p:spPr>
        <p:txBody>
          <a:bodyPr wrap="square">
            <a:spAutoFit/>
          </a:bodyPr>
          <a:lstStyle/>
          <a:p>
            <a:r>
              <a:rPr lang="ar-EG" sz="2800" dirty="0" smtClean="0">
                <a:solidFill>
                  <a:srgbClr val="FF0000"/>
                </a:solidFill>
                <a:latin typeface="Arial" pitchFamily="34" charset="0"/>
                <a:ea typeface="Times New Roman" pitchFamily="18" charset="0"/>
                <a:cs typeface="Sultan bold" pitchFamily="2" charset="-78"/>
              </a:rPr>
              <a:t>التنسيق الحضاري</a:t>
            </a:r>
            <a:endParaRPr lang="en-US" sz="2000" dirty="0">
              <a:solidFill>
                <a:prstClr val="black"/>
              </a:solidFill>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ar-EG" smtClean="0">
              <a:solidFill>
                <a:prstClr val="black"/>
              </a:solidFill>
              <a:latin typeface="Arial" pitchFamily="34" charset="0"/>
              <a:cs typeface="Arial" pitchFamily="34" charset="0"/>
            </a:endParaRPr>
          </a:p>
        </p:txBody>
      </p:sp>
      <p:sp>
        <p:nvSpPr>
          <p:cNvPr id="8" name="Rectangle 7"/>
          <p:cNvSpPr/>
          <p:nvPr/>
        </p:nvSpPr>
        <p:spPr>
          <a:xfrm>
            <a:off x="4509120" y="1731130"/>
            <a:ext cx="1981633" cy="400110"/>
          </a:xfrm>
          <a:prstGeom prst="rect">
            <a:avLst/>
          </a:prstGeom>
        </p:spPr>
        <p:txBody>
          <a:bodyPr wrap="none">
            <a:spAutoFit/>
          </a:bodyPr>
          <a:lstStyle/>
          <a:p>
            <a:pPr algn="l" eaLnBrk="0" fontAlgn="base" hangingPunct="0">
              <a:spcBef>
                <a:spcPct val="0"/>
              </a:spcBef>
              <a:spcAft>
                <a:spcPct val="0"/>
              </a:spcAft>
              <a:tabLst>
                <a:tab pos="668338" algn="ctr"/>
              </a:tabLst>
            </a:pPr>
            <a:r>
              <a:rPr lang="ar-EG" sz="2000" dirty="0" smtClean="0">
                <a:solidFill>
                  <a:srgbClr val="FF0000"/>
                </a:solidFill>
                <a:latin typeface="Calibri" pitchFamily="34" charset="0"/>
                <a:ea typeface="Calibri" pitchFamily="34" charset="0"/>
                <a:cs typeface="Sultan bold" pitchFamily="2" charset="-78"/>
              </a:rPr>
              <a:t>المدن </a:t>
            </a:r>
            <a:r>
              <a:rPr lang="ar-EG" sz="2000" dirty="0" smtClean="0">
                <a:solidFill>
                  <a:srgbClr val="FF0000"/>
                </a:solidFill>
                <a:latin typeface="Calibri" pitchFamily="34" charset="0"/>
                <a:ea typeface="Calibri" pitchFamily="34" charset="0"/>
                <a:cs typeface="Sultan bold" pitchFamily="2" charset="-78"/>
              </a:rPr>
              <a:t>الملونة بعزبة البرج </a:t>
            </a:r>
            <a:endParaRPr lang="en-US" sz="400" dirty="0">
              <a:solidFill>
                <a:prstClr val="black"/>
              </a:solidFill>
              <a:latin typeface="Arial" pitchFamily="34" charset="0"/>
              <a:cs typeface="Arial" pitchFamily="34" charset="0"/>
            </a:endParaRPr>
          </a:p>
        </p:txBody>
      </p:sp>
      <p:pic>
        <p:nvPicPr>
          <p:cNvPr id="9" name="صورة 5"/>
          <p:cNvPicPr/>
          <p:nvPr/>
        </p:nvPicPr>
        <p:blipFill>
          <a:blip r:embed="rId3">
            <a:extLst>
              <a:ext uri="{28A0092B-C50C-407E-A947-70E740481C1C}">
                <a14:useLocalDpi xmlns:a14="http://schemas.microsoft.com/office/drawing/2010/main" val="0"/>
              </a:ext>
            </a:extLst>
          </a:blip>
          <a:stretch>
            <a:fillRect/>
          </a:stretch>
        </p:blipFill>
        <p:spPr>
          <a:xfrm>
            <a:off x="658207" y="2131241"/>
            <a:ext cx="5547351" cy="3037784"/>
          </a:xfrm>
          <a:prstGeom prst="rect">
            <a:avLst/>
          </a:prstGeom>
          <a:ln>
            <a:noFill/>
          </a:ln>
          <a:effectLst>
            <a:softEdge rad="112500"/>
          </a:effectLst>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3431882" y="7178051"/>
            <a:ext cx="2880000" cy="2160000"/>
          </a:xfrm>
          <a:prstGeom prst="rect">
            <a:avLst/>
          </a:prstGeom>
          <a:ln>
            <a:noFill/>
          </a:ln>
          <a:effectLst>
            <a:softEdge rad="112500"/>
          </a:effectLst>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380747" y="5169024"/>
            <a:ext cx="2880000" cy="2160000"/>
          </a:xfrm>
          <a:prstGeom prst="rect">
            <a:avLst/>
          </a:prstGeom>
          <a:ln>
            <a:noFill/>
          </a:ln>
          <a:effectLst>
            <a:softEdge rad="112500"/>
          </a:effectLst>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3431882" y="5169024"/>
            <a:ext cx="2880000" cy="2160000"/>
          </a:xfrm>
          <a:prstGeom prst="rect">
            <a:avLst/>
          </a:prstGeom>
          <a:ln>
            <a:noFill/>
          </a:ln>
          <a:effectLst>
            <a:softEdge rad="112500"/>
          </a:effectLst>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390211" y="7185248"/>
            <a:ext cx="2880000" cy="2160000"/>
          </a:xfrm>
          <a:prstGeom prst="rect">
            <a:avLst/>
          </a:prstGeom>
          <a:ln>
            <a:noFill/>
          </a:ln>
          <a:effectLst>
            <a:softEdge rad="112500"/>
          </a:effectLst>
        </p:spPr>
      </p:pic>
    </p:spTree>
    <p:extLst>
      <p:ext uri="{BB962C8B-B14F-4D97-AF65-F5344CB8AC3E}">
        <p14:creationId xmlns:p14="http://schemas.microsoft.com/office/powerpoint/2010/main" val="81791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2" y="1784648"/>
            <a:ext cx="5875076" cy="1146157"/>
          </a:xfrm>
        </p:spPr>
        <p:txBody>
          <a:bodyPr>
            <a:noAutofit/>
          </a:bodyPr>
          <a:lstStyle/>
          <a:p>
            <a:pPr marL="0" indent="0" algn="just">
              <a:buNone/>
            </a:pPr>
            <a:r>
              <a:rPr lang="ar-SA" sz="1600" dirty="0" smtClean="0">
                <a:cs typeface="Sultan bold" pitchFamily="2" charset="-78"/>
              </a:rPr>
              <a:t>فى إطار جهود الاستاذة الدكتورة </a:t>
            </a:r>
            <a:r>
              <a:rPr lang="ar-EG" sz="1600" dirty="0" smtClean="0">
                <a:cs typeface="Sultan bold" pitchFamily="2" charset="-78"/>
              </a:rPr>
              <a:t>/ </a:t>
            </a:r>
            <a:r>
              <a:rPr lang="ar-SA" sz="1600" dirty="0" smtClean="0">
                <a:cs typeface="Sultan bold" pitchFamily="2" charset="-78"/>
              </a:rPr>
              <a:t>منال عوض  محافظ دمياط ومساعيها المتواصله للإرتقاء بالعملية التعليمية بالمحافظة وعقد اجتماعات بصفة دورية مع مسئولى التربية والتعليم بالمحافظة ، وتواصلها مع هيئة الأبنية التعليمية للانتهاء من المدارس الجديدة لتدخل الخدمة ، نستعرض فيما يلي :</a:t>
            </a:r>
            <a:endParaRPr lang="en-US" sz="1600" dirty="0" smtClean="0">
              <a:cs typeface="Sultan bold" pitchFamily="2" charset="-78"/>
            </a:endParaRPr>
          </a:p>
        </p:txBody>
      </p:sp>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u="sng" dirty="0">
                <a:cs typeface="Sultan bold" pitchFamily="2" charset="-78"/>
              </a:rPr>
              <a:t>الإمكانيات التعليمية :</a:t>
            </a:r>
          </a:p>
        </p:txBody>
      </p:sp>
      <p:graphicFrame>
        <p:nvGraphicFramePr>
          <p:cNvPr id="7" name="Table 6"/>
          <p:cNvGraphicFramePr>
            <a:graphicFrameLocks noGrp="1"/>
          </p:cNvGraphicFramePr>
          <p:nvPr>
            <p:extLst>
              <p:ext uri="{D42A27DB-BD31-4B8C-83A1-F6EECF244321}">
                <p14:modId xmlns:p14="http://schemas.microsoft.com/office/powerpoint/2010/main" val="1577992896"/>
              </p:ext>
            </p:extLst>
          </p:nvPr>
        </p:nvGraphicFramePr>
        <p:xfrm>
          <a:off x="404664" y="3584848"/>
          <a:ext cx="6048672" cy="5705438"/>
        </p:xfrm>
        <a:graphic>
          <a:graphicData uri="http://schemas.openxmlformats.org/drawingml/2006/table">
            <a:tbl>
              <a:tblPr rtl="1" firstRow="1" firstCol="1" bandRow="1">
                <a:tableStyleId>{5C22544A-7EE6-4342-B048-85BDC9FD1C3A}</a:tableStyleId>
              </a:tblPr>
              <a:tblGrid>
                <a:gridCol w="404104"/>
                <a:gridCol w="4582101"/>
                <a:gridCol w="1062467"/>
              </a:tblGrid>
              <a:tr h="276388">
                <a:tc>
                  <a:txBody>
                    <a:bodyPr/>
                    <a:lstStyle/>
                    <a:p>
                      <a:pPr marL="0" algn="ctr" defTabSz="914400" rtl="1" eaLnBrk="1" latinLnBrk="0" hangingPunct="1">
                        <a:lnSpc>
                          <a:spcPct val="125000"/>
                        </a:lnSpc>
                        <a:spcAft>
                          <a:spcPts val="0"/>
                        </a:spcAft>
                      </a:pPr>
                      <a:r>
                        <a:rPr lang="ar-SA" sz="1400" b="0" kern="1200" dirty="0">
                          <a:solidFill>
                            <a:schemeClr val="tx1"/>
                          </a:solidFill>
                          <a:latin typeface="+mn-lt"/>
                          <a:ea typeface="+mn-ea"/>
                          <a:cs typeface="Sultan bold" pitchFamily="2" charset="-78"/>
                        </a:rPr>
                        <a:t>م</a:t>
                      </a:r>
                      <a:endParaRPr lang="en-US" sz="1400" b="0" kern="1200" dirty="0">
                        <a:solidFill>
                          <a:schemeClr val="tx1"/>
                        </a:solidFill>
                        <a:latin typeface="+mn-lt"/>
                        <a:ea typeface="+mn-ea"/>
                        <a:cs typeface="Sultan bold"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25000"/>
                        </a:lnSpc>
                        <a:spcAft>
                          <a:spcPts val="0"/>
                        </a:spcAft>
                      </a:pPr>
                      <a:r>
                        <a:rPr lang="ar-SA" sz="1400" b="0" kern="1200" dirty="0">
                          <a:solidFill>
                            <a:schemeClr val="tx1"/>
                          </a:solidFill>
                          <a:latin typeface="+mn-lt"/>
                          <a:ea typeface="+mn-ea"/>
                          <a:cs typeface="Sultan bold" pitchFamily="2" charset="-78"/>
                        </a:rPr>
                        <a:t>المشروع</a:t>
                      </a:r>
                      <a:endParaRPr lang="en-US" sz="1400" b="0" kern="1200" dirty="0">
                        <a:solidFill>
                          <a:schemeClr val="tx1"/>
                        </a:solidFill>
                        <a:latin typeface="+mn-lt"/>
                        <a:ea typeface="+mn-ea"/>
                        <a:cs typeface="Sultan bold"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25000"/>
                        </a:lnSpc>
                        <a:spcAft>
                          <a:spcPts val="0"/>
                        </a:spcAft>
                      </a:pPr>
                      <a:r>
                        <a:rPr lang="ar-SA" sz="1400" b="0" kern="1200" dirty="0">
                          <a:solidFill>
                            <a:schemeClr val="tx1"/>
                          </a:solidFill>
                          <a:latin typeface="+mn-lt"/>
                          <a:ea typeface="+mn-ea"/>
                          <a:cs typeface="Sultan bold" pitchFamily="2" charset="-78"/>
                        </a:rPr>
                        <a:t>نسبة التنفيذ</a:t>
                      </a:r>
                      <a:endParaRPr lang="en-US" sz="1400" b="0" kern="1200" dirty="0">
                        <a:solidFill>
                          <a:schemeClr val="tx1"/>
                        </a:solidFill>
                        <a:latin typeface="+mn-lt"/>
                        <a:ea typeface="+mn-ea"/>
                        <a:cs typeface="Sultan bold"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1</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توسع</a:t>
                      </a:r>
                      <a:r>
                        <a:rPr lang="ar-EG" sz="1100" b="0" kern="1200" baseline="0" dirty="0" smtClean="0">
                          <a:solidFill>
                            <a:schemeClr val="tx1"/>
                          </a:solidFill>
                          <a:latin typeface="+mn-lt"/>
                          <a:ea typeface="+mn-ea"/>
                          <a:cs typeface="Sultan Medium" pitchFamily="2" charset="-78"/>
                        </a:rPr>
                        <a:t> مدرسة الشهيد رضوان الابتدائية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2</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توسع مدرسة الشهيد محمد صابر مطاوع تعليم اساسي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3</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توسع مدرسة وحدة كفر سعد البلد الابتدائية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4</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توسع مدرسة صلاح الدين الايوبي الرسمية للغات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5</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توسع مدرسة السيدة عائشة تعليم اساسي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6</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توسع مدرسة اللغات الرسمية الجديدة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7</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توسع لمدرسة ام الرضا الابتدائية المشتركة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8</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توسع مدرسة غازي شحوت الابتدائية المشتركة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9</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توسع مدرسة شوقي ضيف الابتدائية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10</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مدرسة دمياط الثانوية</a:t>
                      </a:r>
                      <a:r>
                        <a:rPr lang="ar-EG" sz="1100" b="0" kern="1200" baseline="0" dirty="0" smtClean="0">
                          <a:solidFill>
                            <a:schemeClr val="tx1"/>
                          </a:solidFill>
                          <a:latin typeface="+mn-lt"/>
                          <a:ea typeface="+mn-ea"/>
                          <a:cs typeface="Sultan Medium" pitchFamily="2" charset="-78"/>
                        </a:rPr>
                        <a:t> الزراعية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SA" sz="1100" b="0" kern="1200" dirty="0">
                          <a:solidFill>
                            <a:schemeClr val="tx1"/>
                          </a:solidFill>
                          <a:latin typeface="+mn-lt"/>
                          <a:ea typeface="+mn-ea"/>
                          <a:cs typeface="Sultan Medium" pitchFamily="2" charset="-78"/>
                        </a:rPr>
                        <a:t> </a:t>
                      </a:r>
                      <a:r>
                        <a:rPr lang="ar-EG" sz="1100" b="0" kern="1200" dirty="0" smtClean="0">
                          <a:solidFill>
                            <a:schemeClr val="tx1"/>
                          </a:solidFill>
                          <a:latin typeface="+mn-lt"/>
                          <a:ea typeface="+mn-ea"/>
                          <a:cs typeface="Sultan Medium" pitchFamily="2" charset="-78"/>
                        </a:rPr>
                        <a:t>11</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لمدرسة الشهيد مصباح زهران الابتدائية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12</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مدرسة غيط النصاري الاعدادية المشتركة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13</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لمدرسة غيط النصاري الابتدائية المشتركة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14</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a:t>
                      </a:r>
                      <a:r>
                        <a:rPr lang="ar-EG" sz="1100" b="0" kern="1200" baseline="0" dirty="0" smtClean="0">
                          <a:solidFill>
                            <a:schemeClr val="tx1"/>
                          </a:solidFill>
                          <a:latin typeface="+mn-lt"/>
                          <a:ea typeface="+mn-ea"/>
                          <a:cs typeface="Sultan Medium" pitchFamily="2" charset="-78"/>
                        </a:rPr>
                        <a:t> جزئي مدرسة كفر البطيخ الابتدائية المشتركة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15</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مدرسة عزبة البرج الاعدادية بنات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16</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لمدرسة الصناعات المعدنية بدمياط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17</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لمدرسة فارسكور</a:t>
                      </a:r>
                      <a:r>
                        <a:rPr lang="ar-EG" sz="1100" b="0" kern="1200" baseline="0" dirty="0" smtClean="0">
                          <a:solidFill>
                            <a:schemeClr val="tx1"/>
                          </a:solidFill>
                          <a:latin typeface="+mn-lt"/>
                          <a:ea typeface="+mn-ea"/>
                          <a:cs typeface="Sultan Medium" pitchFamily="2" charset="-78"/>
                        </a:rPr>
                        <a:t> الزخرفية بنين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18</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لمدرسة كفر حميدو الاعدادية المشتركة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SA" sz="1100" b="0" kern="1200" dirty="0">
                          <a:solidFill>
                            <a:schemeClr val="tx1"/>
                          </a:solidFill>
                          <a:latin typeface="+mn-lt"/>
                          <a:ea typeface="+mn-ea"/>
                          <a:cs typeface="Sultan Medium" pitchFamily="2" charset="-78"/>
                        </a:rPr>
                        <a:t> </a:t>
                      </a:r>
                      <a:r>
                        <a:rPr lang="ar-EG" sz="1100" b="0" kern="1200" dirty="0" smtClean="0">
                          <a:solidFill>
                            <a:schemeClr val="tx1"/>
                          </a:solidFill>
                          <a:latin typeface="+mn-lt"/>
                          <a:ea typeface="+mn-ea"/>
                          <a:cs typeface="Sultan Medium" pitchFamily="2" charset="-78"/>
                        </a:rPr>
                        <a:t>19</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لمدرسة الشهيد عمر</a:t>
                      </a:r>
                      <a:r>
                        <a:rPr lang="ar-EG" sz="1100" b="0" kern="1200" baseline="0" dirty="0" smtClean="0">
                          <a:solidFill>
                            <a:schemeClr val="tx1"/>
                          </a:solidFill>
                          <a:latin typeface="+mn-lt"/>
                          <a:ea typeface="+mn-ea"/>
                          <a:cs typeface="Sultan Medium" pitchFamily="2" charset="-78"/>
                        </a:rPr>
                        <a:t> الشاذلي الابتدائية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SA" sz="1100" b="0" kern="1200" dirty="0">
                          <a:solidFill>
                            <a:schemeClr val="tx1"/>
                          </a:solidFill>
                          <a:latin typeface="+mn-lt"/>
                          <a:ea typeface="+mn-ea"/>
                          <a:cs typeface="Sultan Medium" pitchFamily="2" charset="-78"/>
                        </a:rPr>
                        <a:t> </a:t>
                      </a:r>
                      <a:r>
                        <a:rPr lang="ar-EG" sz="1100" b="0" kern="1200" dirty="0" smtClean="0">
                          <a:solidFill>
                            <a:schemeClr val="tx1"/>
                          </a:solidFill>
                          <a:latin typeface="+mn-lt"/>
                          <a:ea typeface="+mn-ea"/>
                          <a:cs typeface="Sultan Medium" pitchFamily="2" charset="-78"/>
                        </a:rPr>
                        <a:t>20</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احلال جزئي لمدرسة عزبة البرج الاعدادية بنين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SA" sz="1100" b="0" kern="1200" dirty="0">
                          <a:solidFill>
                            <a:schemeClr val="tx1"/>
                          </a:solidFill>
                          <a:latin typeface="+mn-lt"/>
                          <a:ea typeface="+mn-ea"/>
                          <a:cs typeface="Sultan Medium" pitchFamily="2" charset="-78"/>
                        </a:rPr>
                        <a:t> </a:t>
                      </a:r>
                      <a:r>
                        <a:rPr lang="ar-EG" sz="1100" b="0" kern="1200" dirty="0" smtClean="0">
                          <a:solidFill>
                            <a:schemeClr val="tx1"/>
                          </a:solidFill>
                          <a:latin typeface="+mn-lt"/>
                          <a:ea typeface="+mn-ea"/>
                          <a:cs typeface="Sultan Medium" pitchFamily="2" charset="-78"/>
                        </a:rPr>
                        <a:t>21</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انشاء مدرسة اسماعيل عبده الابتدائية </a:t>
                      </a:r>
                      <a:endParaRPr lang="en-US" sz="1100" b="0" kern="1200" dirty="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22</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انشاء المدرسة المصرية اليابانية بكفر البطيخ</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23</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انشاء مدرسة زيد بن حارثة الرسمية للغات </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24</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انشاء مدرسة طارق بن زياد تعليم اساسي </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7162">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25</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انشاء مدرسة معاذ بن جبل تعليم اساسي </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2" name="Rectangle 1"/>
          <p:cNvSpPr/>
          <p:nvPr/>
        </p:nvSpPr>
        <p:spPr>
          <a:xfrm>
            <a:off x="2636912" y="2864768"/>
            <a:ext cx="3709887" cy="677108"/>
          </a:xfrm>
          <a:prstGeom prst="rect">
            <a:avLst/>
          </a:prstGeom>
        </p:spPr>
        <p:txBody>
          <a:bodyPr wrap="square">
            <a:spAutoFit/>
          </a:bodyPr>
          <a:lstStyle/>
          <a:p>
            <a:r>
              <a:rPr lang="ar-EG" sz="2000" u="sng" dirty="0">
                <a:cs typeface="Sultan bold" pitchFamily="2" charset="-78"/>
              </a:rPr>
              <a:t>أهم الاعمال التي تمت بقطاع التعليم :</a:t>
            </a:r>
            <a:endParaRPr lang="en-US" sz="2000" u="sng" dirty="0">
              <a:cs typeface="Sultan bold" pitchFamily="2" charset="-78"/>
            </a:endParaRPr>
          </a:p>
          <a:p>
            <a:r>
              <a:rPr lang="ar-EG" dirty="0" smtClean="0">
                <a:solidFill>
                  <a:srgbClr val="FF0000"/>
                </a:solidFill>
                <a:cs typeface="Sultan bold" pitchFamily="2" charset="-78"/>
              </a:rPr>
              <a:t>1) </a:t>
            </a:r>
            <a:r>
              <a:rPr lang="ar-SA" dirty="0" smtClean="0">
                <a:solidFill>
                  <a:srgbClr val="FF0000"/>
                </a:solidFill>
                <a:cs typeface="Sultan bold" pitchFamily="2" charset="-78"/>
              </a:rPr>
              <a:t>مشروعات </a:t>
            </a:r>
            <a:r>
              <a:rPr lang="ar-SA" dirty="0">
                <a:solidFill>
                  <a:srgbClr val="FF0000"/>
                </a:solidFill>
                <a:cs typeface="Sultan bold" pitchFamily="2" charset="-78"/>
              </a:rPr>
              <a:t>هيئة  الابنية التعليمي</a:t>
            </a:r>
            <a:r>
              <a:rPr lang="ar-EG" dirty="0" smtClean="0">
                <a:solidFill>
                  <a:srgbClr val="FF0000"/>
                </a:solidFill>
                <a:cs typeface="Sultan bold" pitchFamily="2" charset="-78"/>
              </a:rPr>
              <a:t>ة التي تنفيذها  </a:t>
            </a:r>
            <a:r>
              <a:rPr lang="ar-EG" dirty="0">
                <a:solidFill>
                  <a:srgbClr val="FF0000"/>
                </a:solidFill>
                <a:cs typeface="Sultan bold" pitchFamily="2" charset="-78"/>
              </a:rPr>
              <a:t>:</a:t>
            </a:r>
            <a:endParaRPr lang="en-US" sz="2800" dirty="0">
              <a:cs typeface="Sultan bold" pitchFamily="2" charset="-78"/>
            </a:endParaRPr>
          </a:p>
        </p:txBody>
      </p:sp>
    </p:spTree>
    <p:extLst>
      <p:ext uri="{BB962C8B-B14F-4D97-AF65-F5344CB8AC3E}">
        <p14:creationId xmlns:p14="http://schemas.microsoft.com/office/powerpoint/2010/main" val="1755578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802905"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36912" y="704528"/>
            <a:ext cx="3513192" cy="523220"/>
          </a:xfrm>
          <a:prstGeom prst="rect">
            <a:avLst/>
          </a:prstGeom>
        </p:spPr>
        <p:txBody>
          <a:bodyPr wrap="square">
            <a:spAutoFit/>
          </a:bodyPr>
          <a:lstStyle/>
          <a:p>
            <a:r>
              <a:rPr lang="ar-EG" sz="2800" dirty="0" smtClean="0">
                <a:solidFill>
                  <a:srgbClr val="FF0000"/>
                </a:solidFill>
                <a:latin typeface="Arial" pitchFamily="34" charset="0"/>
                <a:ea typeface="Times New Roman" pitchFamily="18" charset="0"/>
                <a:cs typeface="Sultan bold" pitchFamily="2" charset="-78"/>
              </a:rPr>
              <a:t>تطوير العشوائيات </a:t>
            </a:r>
            <a:endParaRPr lang="en-US" sz="2000" dirty="0">
              <a:solidFill>
                <a:prstClr val="black"/>
              </a:solidFill>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ar-EG" smtClean="0">
              <a:solidFill>
                <a:prstClr val="black"/>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0788" y="2288704"/>
            <a:ext cx="2908470" cy="2376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46577" y="1728866"/>
            <a:ext cx="2621230" cy="400110"/>
          </a:xfrm>
          <a:prstGeom prst="rect">
            <a:avLst/>
          </a:prstGeom>
        </p:spPr>
        <p:txBody>
          <a:bodyPr wrap="none">
            <a:spAutoFit/>
          </a:bodyPr>
          <a:lstStyle/>
          <a:p>
            <a:pPr algn="l" eaLnBrk="0" fontAlgn="base" hangingPunct="0">
              <a:spcBef>
                <a:spcPct val="0"/>
              </a:spcBef>
              <a:spcAft>
                <a:spcPct val="0"/>
              </a:spcAft>
              <a:tabLst>
                <a:tab pos="668338" algn="ctr"/>
              </a:tabLst>
            </a:pPr>
            <a:r>
              <a:rPr lang="ar-EG" sz="2000" dirty="0" smtClean="0">
                <a:solidFill>
                  <a:srgbClr val="FF0000"/>
                </a:solidFill>
                <a:latin typeface="Calibri" pitchFamily="34" charset="0"/>
                <a:ea typeface="Calibri" pitchFamily="34" charset="0"/>
                <a:cs typeface="Sultan bold" pitchFamily="2" charset="-78"/>
              </a:rPr>
              <a:t>اعمال السوق الكبير بفارسكور </a:t>
            </a:r>
            <a:endParaRPr lang="en-US" sz="400" dirty="0">
              <a:solidFill>
                <a:prstClr val="black"/>
              </a:solidFill>
              <a:latin typeface="Arial" pitchFamily="34" charset="0"/>
              <a:cs typeface="Arial" pitchFamily="34"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748" y="2312603"/>
            <a:ext cx="2891081" cy="23523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46577" y="4880992"/>
            <a:ext cx="2614818" cy="400110"/>
          </a:xfrm>
          <a:prstGeom prst="rect">
            <a:avLst/>
          </a:prstGeom>
        </p:spPr>
        <p:txBody>
          <a:bodyPr wrap="none">
            <a:spAutoFit/>
          </a:bodyPr>
          <a:lstStyle/>
          <a:p>
            <a:pPr algn="l" eaLnBrk="0" fontAlgn="base" hangingPunct="0">
              <a:spcBef>
                <a:spcPct val="0"/>
              </a:spcBef>
              <a:spcAft>
                <a:spcPct val="0"/>
              </a:spcAft>
              <a:tabLst>
                <a:tab pos="668338" algn="ctr"/>
              </a:tabLst>
            </a:pPr>
            <a:r>
              <a:rPr lang="ar-EG" sz="2000" dirty="0" smtClean="0">
                <a:solidFill>
                  <a:srgbClr val="FF0000"/>
                </a:solidFill>
                <a:latin typeface="Calibri" pitchFamily="34" charset="0"/>
                <a:ea typeface="Calibri" pitchFamily="34" charset="0"/>
                <a:cs typeface="Sultan bold" pitchFamily="2" charset="-78"/>
              </a:rPr>
              <a:t>اعمال السوق الحضاري برأس البر</a:t>
            </a:r>
            <a:endParaRPr lang="en-US" sz="400" dirty="0">
              <a:solidFill>
                <a:prstClr val="black"/>
              </a:solidFill>
              <a:latin typeface="Arial" pitchFamily="34" charset="0"/>
              <a:cs typeface="Arial" pitchFamily="34" charset="0"/>
            </a:endParaRPr>
          </a:p>
        </p:txBody>
      </p:sp>
      <p:pic>
        <p:nvPicPr>
          <p:cNvPr id="2053" name="Picture 5" descr="ربما تحتوي الصورة على: ‏‏‏سماء‏ و‏نشاطات في أماكن مفتوحة‏‏‏"/>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5980" y="5385048"/>
            <a:ext cx="3064926"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لا يتوفر وصف للصور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748" y="5368770"/>
            <a:ext cx="2808312" cy="19604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7" name="Picture 9" descr="ربما تحتوي الصورة على: ‏‏نشاطات في أماكن مفتوحة‏‏"/>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80" y="7401272"/>
            <a:ext cx="3106867" cy="2001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9" name="Picture 11" descr="ربما تحتوي الصورة على: ‏‏‏سماء‏ و‏نشاطات في أماكن مفتوحة‏‏‏"/>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361" y="7403634"/>
            <a:ext cx="2877699" cy="1956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92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802905"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36912" y="704528"/>
            <a:ext cx="3513192" cy="523220"/>
          </a:xfrm>
          <a:prstGeom prst="rect">
            <a:avLst/>
          </a:prstGeom>
        </p:spPr>
        <p:txBody>
          <a:bodyPr wrap="square">
            <a:spAutoFit/>
          </a:bodyPr>
          <a:lstStyle/>
          <a:p>
            <a:r>
              <a:rPr lang="ar-EG" sz="2800" dirty="0" smtClean="0">
                <a:solidFill>
                  <a:srgbClr val="FF0000"/>
                </a:solidFill>
                <a:latin typeface="Arial" pitchFamily="34" charset="0"/>
                <a:ea typeface="Times New Roman" pitchFamily="18" charset="0"/>
                <a:cs typeface="Sultan bold" pitchFamily="2" charset="-78"/>
              </a:rPr>
              <a:t>تطوير العشوائيات </a:t>
            </a:r>
            <a:endParaRPr lang="en-US" sz="2000" dirty="0">
              <a:solidFill>
                <a:prstClr val="black"/>
              </a:solidFill>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ar-EG" smtClean="0">
              <a:solidFill>
                <a:prstClr val="black"/>
              </a:solidFill>
              <a:latin typeface="Arial" pitchFamily="34" charset="0"/>
              <a:cs typeface="Arial" pitchFamily="34" charset="0"/>
            </a:endParaRPr>
          </a:p>
        </p:txBody>
      </p:sp>
      <p:sp>
        <p:nvSpPr>
          <p:cNvPr id="9" name="Rectangle 8"/>
          <p:cNvSpPr/>
          <p:nvPr/>
        </p:nvSpPr>
        <p:spPr>
          <a:xfrm>
            <a:off x="3531517" y="1728866"/>
            <a:ext cx="2919389" cy="400110"/>
          </a:xfrm>
          <a:prstGeom prst="rect">
            <a:avLst/>
          </a:prstGeom>
        </p:spPr>
        <p:txBody>
          <a:bodyPr wrap="none">
            <a:spAutoFit/>
          </a:bodyPr>
          <a:lstStyle/>
          <a:p>
            <a:pPr algn="l" eaLnBrk="0" fontAlgn="base" hangingPunct="0">
              <a:spcBef>
                <a:spcPct val="0"/>
              </a:spcBef>
              <a:spcAft>
                <a:spcPct val="0"/>
              </a:spcAft>
              <a:tabLst>
                <a:tab pos="668338" algn="ctr"/>
              </a:tabLst>
            </a:pPr>
            <a:r>
              <a:rPr lang="ar-EG" sz="2000" dirty="0" smtClean="0">
                <a:solidFill>
                  <a:srgbClr val="FF0000"/>
                </a:solidFill>
                <a:latin typeface="Calibri" pitchFamily="34" charset="0"/>
                <a:ea typeface="Calibri" pitchFamily="34" charset="0"/>
                <a:cs typeface="Sultan bold" pitchFamily="2" charset="-78"/>
              </a:rPr>
              <a:t>تطوير قرية شمال وجنوب الصيادين </a:t>
            </a:r>
            <a:endParaRPr lang="en-US" sz="400" dirty="0">
              <a:solidFill>
                <a:prstClr val="black"/>
              </a:solidFill>
              <a:latin typeface="Arial" pitchFamily="34" charset="0"/>
              <a:cs typeface="Arial" pitchFamily="34" charset="0"/>
            </a:endParaRPr>
          </a:p>
        </p:txBody>
      </p:sp>
      <p:pic>
        <p:nvPicPr>
          <p:cNvPr id="4098" name="Picture 2" descr="ربما تحتوي الصورة على: ‏‏‏٥‏ أشخاص‏، ‏‏‏‏أشخاص يقفون‏، ‏‏بدلة‏، ‏زفاف‏‏‏ و‏نشاطات في أماكن مفتوحة‏‏‏‏"/>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1517" y="2152769"/>
            <a:ext cx="288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211" y="7041232"/>
            <a:ext cx="2880000" cy="216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ربما تحتوي الصورة على: ‏‏نشاطات في أماكن مفتوحة‏‏"/>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007" y="2152768"/>
            <a:ext cx="288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3" name="Picture 7" descr="ربما تحتوي الصورة على: ‏‏‏٣‏ أشخاص‏، ‏‏‏أشخاص يقفون‏ و‏نشاطات في أماكن مفتوحة‏‏‏‏"/>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429" y="7185248"/>
            <a:ext cx="288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5" name="Picture 9" descr="ربما تحتوي الصورة على: ‏‏‏٤‏ أشخاص‏، ‏‏أحذي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2006" y="3728864"/>
            <a:ext cx="3054845" cy="3794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35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1" y="109173"/>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99647793"/>
              </p:ext>
            </p:extLst>
          </p:nvPr>
        </p:nvGraphicFramePr>
        <p:xfrm>
          <a:off x="912736" y="2691511"/>
          <a:ext cx="5083176" cy="2243328"/>
        </p:xfrm>
        <a:graphic>
          <a:graphicData uri="http://schemas.openxmlformats.org/drawingml/2006/table">
            <a:tbl>
              <a:tblPr rtl="1" firstRow="1" firstCol="1" bandRow="1">
                <a:tableStyleId>{5C22544A-7EE6-4342-B048-85BDC9FD1C3A}</a:tableStyleId>
              </a:tblPr>
              <a:tblGrid>
                <a:gridCol w="1138049"/>
                <a:gridCol w="1041706"/>
                <a:gridCol w="967807"/>
                <a:gridCol w="967807"/>
                <a:gridCol w="967807"/>
              </a:tblGrid>
              <a:tr h="256841">
                <a:tc rowSpan="2">
                  <a:txBody>
                    <a:bodyPr/>
                    <a:lstStyle/>
                    <a:p>
                      <a:pPr algn="ctr" rtl="1">
                        <a:lnSpc>
                          <a:spcPct val="115000"/>
                        </a:lnSpc>
                        <a:spcAft>
                          <a:spcPts val="1000"/>
                        </a:spcAft>
                      </a:pPr>
                      <a:r>
                        <a:rPr lang="ar-EG" sz="1600" b="0" dirty="0">
                          <a:solidFill>
                            <a:schemeClr val="tx1"/>
                          </a:solidFill>
                          <a:effectLst/>
                          <a:cs typeface="Sultan bold" pitchFamily="2" charset="-78"/>
                        </a:rPr>
                        <a:t>المركز</a:t>
                      </a:r>
                      <a:endParaRPr lang="en-US" sz="1600" b="0" dirty="0">
                        <a:solidFill>
                          <a:schemeClr val="tx1"/>
                        </a:solidFill>
                        <a:effectLst/>
                        <a:latin typeface="Calibri"/>
                        <a:ea typeface="Calibri"/>
                        <a:cs typeface="Sultan bold"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c rowSpan="2">
                  <a:txBody>
                    <a:bodyPr/>
                    <a:lstStyle/>
                    <a:p>
                      <a:pPr algn="ctr" rtl="1">
                        <a:lnSpc>
                          <a:spcPct val="115000"/>
                        </a:lnSpc>
                        <a:spcAft>
                          <a:spcPts val="1000"/>
                        </a:spcAft>
                      </a:pPr>
                      <a:r>
                        <a:rPr lang="ar-EG" sz="1600" b="0" dirty="0">
                          <a:solidFill>
                            <a:schemeClr val="tx1"/>
                          </a:solidFill>
                          <a:effectLst/>
                          <a:cs typeface="Sultan bold" pitchFamily="2" charset="-78"/>
                        </a:rPr>
                        <a:t>عدد</a:t>
                      </a:r>
                      <a:endParaRPr lang="en-US" sz="1600" b="0" dirty="0">
                        <a:solidFill>
                          <a:schemeClr val="tx1"/>
                        </a:solidFill>
                        <a:effectLst/>
                        <a:latin typeface="Calibri"/>
                        <a:ea typeface="Calibri"/>
                        <a:cs typeface="Sultan bold"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c gridSpan="3">
                  <a:txBody>
                    <a:bodyPr/>
                    <a:lstStyle/>
                    <a:p>
                      <a:pPr algn="ctr" rtl="1">
                        <a:lnSpc>
                          <a:spcPct val="115000"/>
                        </a:lnSpc>
                        <a:spcAft>
                          <a:spcPts val="1000"/>
                        </a:spcAft>
                      </a:pPr>
                      <a:r>
                        <a:rPr lang="ar-EG" sz="1600" b="0">
                          <a:solidFill>
                            <a:schemeClr val="tx1"/>
                          </a:solidFill>
                          <a:effectLst/>
                          <a:cs typeface="Sultan bold" pitchFamily="2" charset="-78"/>
                        </a:rPr>
                        <a:t>المساحة</a:t>
                      </a:r>
                      <a:endParaRPr lang="en-US" sz="1600" b="0">
                        <a:solidFill>
                          <a:schemeClr val="tx1"/>
                        </a:solidFill>
                        <a:effectLst/>
                        <a:latin typeface="Calibri"/>
                        <a:ea typeface="Calibri"/>
                        <a:cs typeface="Sultan bold"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rtl="1"/>
                      <a:endParaRPr lang="ar-EG"/>
                    </a:p>
                  </a:txBody>
                  <a:tcPr/>
                </a:tc>
                <a:tc hMerge="1">
                  <a:txBody>
                    <a:bodyPr/>
                    <a:lstStyle/>
                    <a:p>
                      <a:pPr rtl="1"/>
                      <a:endParaRPr lang="ar-EG"/>
                    </a:p>
                  </a:txBody>
                  <a:tcPr/>
                </a:tc>
              </a:tr>
              <a:tr h="256841">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1000"/>
                        </a:spcAft>
                      </a:pPr>
                      <a:r>
                        <a:rPr lang="ar-EG" sz="1600" b="0">
                          <a:solidFill>
                            <a:schemeClr val="tx1"/>
                          </a:solidFill>
                          <a:effectLst/>
                          <a:cs typeface="Sultan bold" pitchFamily="2" charset="-78"/>
                        </a:rPr>
                        <a:t>س</a:t>
                      </a:r>
                      <a:endParaRPr lang="en-US" sz="1600" b="0">
                        <a:solidFill>
                          <a:schemeClr val="tx1"/>
                        </a:solidFill>
                        <a:effectLst/>
                        <a:latin typeface="Calibri"/>
                        <a:ea typeface="Calibri"/>
                        <a:cs typeface="Sultan bold"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rtl="1">
                        <a:lnSpc>
                          <a:spcPct val="115000"/>
                        </a:lnSpc>
                        <a:spcAft>
                          <a:spcPts val="1000"/>
                        </a:spcAft>
                      </a:pPr>
                      <a:r>
                        <a:rPr lang="ar-EG" sz="1600" b="0">
                          <a:solidFill>
                            <a:schemeClr val="tx1"/>
                          </a:solidFill>
                          <a:effectLst/>
                          <a:cs typeface="Sultan bold" pitchFamily="2" charset="-78"/>
                        </a:rPr>
                        <a:t>ط</a:t>
                      </a:r>
                      <a:endParaRPr lang="en-US" sz="1600" b="0">
                        <a:solidFill>
                          <a:schemeClr val="tx1"/>
                        </a:solidFill>
                        <a:effectLst/>
                        <a:latin typeface="Calibri"/>
                        <a:ea typeface="Calibri"/>
                        <a:cs typeface="Sultan bold"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rtl="1">
                        <a:lnSpc>
                          <a:spcPct val="115000"/>
                        </a:lnSpc>
                        <a:spcAft>
                          <a:spcPts val="1000"/>
                        </a:spcAft>
                      </a:pPr>
                      <a:r>
                        <a:rPr lang="ar-EG" sz="1600" b="0" dirty="0">
                          <a:solidFill>
                            <a:schemeClr val="tx1"/>
                          </a:solidFill>
                          <a:effectLst/>
                          <a:cs typeface="Sultan bold" pitchFamily="2" charset="-78"/>
                        </a:rPr>
                        <a:t>ف</a:t>
                      </a:r>
                      <a:endParaRPr lang="en-US" sz="1600" b="0" dirty="0">
                        <a:solidFill>
                          <a:schemeClr val="tx1"/>
                        </a:solidFill>
                        <a:effectLst/>
                        <a:latin typeface="Calibri"/>
                        <a:ea typeface="Calibri"/>
                        <a:cs typeface="Sultan bold"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r>
              <a:tr h="25684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mn-ea"/>
                          <a:cs typeface="Sultan Medium" pitchFamily="2" charset="-78"/>
                        </a:rPr>
                        <a:t>دمياط</a:t>
                      </a:r>
                      <a:endParaRPr kumimoji="0" lang="en-US" sz="14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12</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8</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8</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endParaRPr kumimoji="0" lang="en-US" sz="1600" b="0"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84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mn-ea"/>
                          <a:cs typeface="Sultan Medium" pitchFamily="2" charset="-78"/>
                        </a:rPr>
                        <a:t>فارسكور</a:t>
                      </a:r>
                      <a:endParaRPr kumimoji="0" lang="en-US" sz="14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19</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2</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22</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56841">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mn-ea"/>
                          <a:cs typeface="Sultan Medium" pitchFamily="2" charset="-78"/>
                        </a:rPr>
                        <a:t>الزرقا</a:t>
                      </a:r>
                      <a:endParaRPr kumimoji="0" lang="en-US" sz="1400" b="0"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1</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3</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1</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endParaRPr kumimoji="0" lang="en-US" sz="1600" b="0"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84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mn-ea"/>
                          <a:cs typeface="Sultan Medium" pitchFamily="2" charset="-78"/>
                        </a:rPr>
                        <a:t>كفر سعد</a:t>
                      </a:r>
                      <a:endParaRPr kumimoji="0" lang="en-US" sz="14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3</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10</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1</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56841">
                <a:tc>
                  <a:txBody>
                    <a:bodyPr/>
                    <a:lstStyle/>
                    <a:p>
                      <a:pPr algn="ctr" rtl="1">
                        <a:lnSpc>
                          <a:spcPct val="115000"/>
                        </a:lnSpc>
                        <a:spcAft>
                          <a:spcPts val="1000"/>
                        </a:spcAft>
                      </a:pPr>
                      <a:r>
                        <a:rPr kumimoji="0" lang="ar-EG" sz="1400" b="0" i="0" u="none" strike="noStrike" kern="1200" cap="none" normalizeH="0" baseline="0">
                          <a:ln>
                            <a:noFill/>
                          </a:ln>
                          <a:solidFill>
                            <a:schemeClr val="tx1"/>
                          </a:solidFill>
                          <a:effectLst/>
                          <a:latin typeface="Arial" pitchFamily="34" charset="0"/>
                          <a:ea typeface="+mn-ea"/>
                          <a:cs typeface="Sultan Medium" pitchFamily="2" charset="-78"/>
                        </a:rPr>
                        <a:t>كفر البطيخ</a:t>
                      </a:r>
                      <a:endParaRPr kumimoji="0" lang="en-US" sz="1400" b="0" i="0" u="none" strike="noStrike" kern="1200" cap="none" normalizeH="0" baseline="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9</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18</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18</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84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mn-ea"/>
                          <a:cs typeface="Sultan Medium" pitchFamily="2" charset="-78"/>
                        </a:rPr>
                        <a:t>الاجمالي</a:t>
                      </a:r>
                      <a:endParaRPr kumimoji="0" lang="en-US" sz="14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44</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17</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3</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mn-ea"/>
                          <a:cs typeface="Sultan Medium" pitchFamily="2" charset="-78"/>
                        </a:rPr>
                        <a:t>2</a:t>
                      </a:r>
                      <a:endParaRPr kumimoji="0" lang="en-US" sz="1600" b="0" i="0" u="none" strike="noStrike" kern="1200" cap="none" normalizeH="0" baseline="0" dirty="0">
                        <a:ln>
                          <a:noFill/>
                        </a:ln>
                        <a:solidFill>
                          <a:schemeClr val="tx1"/>
                        </a:solidFill>
                        <a:effectLst/>
                        <a:latin typeface="Arial" pitchFamily="34" charset="0"/>
                        <a:ea typeface="+mn-ea"/>
                        <a:cs typeface="Sultan Medium" pitchFamily="2" charset="-78"/>
                      </a:endParaRPr>
                    </a:p>
                  </a:txBody>
                  <a:tcPr marL="59119" marR="591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
        <p:nvSpPr>
          <p:cNvPr id="5" name="Rectangle 1"/>
          <p:cNvSpPr>
            <a:spLocks noChangeArrowheads="1"/>
          </p:cNvSpPr>
          <p:nvPr/>
        </p:nvSpPr>
        <p:spPr bwMode="auto">
          <a:xfrm>
            <a:off x="362281" y="1356082"/>
            <a:ext cx="59939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eaLnBrk="0" fontAlgn="base" latinLnBrk="0" hangingPunct="0">
              <a:lnSpc>
                <a:spcPct val="100000"/>
              </a:lnSpc>
              <a:spcBef>
                <a:spcPct val="0"/>
              </a:spcBef>
              <a:spcAft>
                <a:spcPct val="0"/>
              </a:spcAft>
              <a:buClrTx/>
              <a:buSzTx/>
              <a:buFontTx/>
              <a:buChar char="•"/>
              <a:tabLst>
                <a:tab pos="269875" algn="r"/>
                <a:tab pos="358775" algn="r"/>
              </a:tabLst>
            </a:pPr>
            <a:r>
              <a:rPr lang="ar-EG" dirty="0">
                <a:latin typeface="Arial" pitchFamily="34" charset="0"/>
                <a:ea typeface="Calibri" pitchFamily="34" charset="0"/>
                <a:cs typeface="Sultan bold" pitchFamily="2" charset="-78"/>
              </a:rPr>
              <a:t>اصدرت الاستاذة الدكتورة منال عوض محافظ دمياط  تعليماتها الي مدير عام مديرية الزراعة بدمياط بضرورة التنسيق مع رؤساء الوحدات المحلية للمراكز والمدن  المحافظة من أجل ازالة كافة التعديات في المهد </a:t>
            </a:r>
            <a:r>
              <a:rPr lang="ar-EG" dirty="0" smtClean="0">
                <a:latin typeface="Arial" pitchFamily="34" charset="0"/>
                <a:ea typeface="Calibri" pitchFamily="34" charset="0"/>
                <a:cs typeface="Sultan bold" pitchFamily="2"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996952" y="565013"/>
            <a:ext cx="3096344" cy="461665"/>
          </a:xfrm>
          <a:prstGeom prst="rect">
            <a:avLst/>
          </a:prstGeom>
        </p:spPr>
        <p:txBody>
          <a:bodyPr wrap="square">
            <a:spAutoFit/>
          </a:bodyPr>
          <a:lstStyle/>
          <a:p>
            <a:pPr lvl="0" fontAlgn="base">
              <a:spcBef>
                <a:spcPct val="0"/>
              </a:spcBef>
              <a:spcAft>
                <a:spcPct val="0"/>
              </a:spcAft>
              <a:tabLst>
                <a:tab pos="269875" algn="r"/>
                <a:tab pos="358775" algn="r"/>
              </a:tabLst>
            </a:pPr>
            <a:r>
              <a:rPr lang="ar-EG" sz="2400" u="sng" dirty="0">
                <a:latin typeface="Arial" pitchFamily="34" charset="0"/>
                <a:ea typeface="Calibri" pitchFamily="34" charset="0"/>
                <a:cs typeface="Sultan bold" pitchFamily="2" charset="-78"/>
              </a:rPr>
              <a:t>تعديات علي الاراضي </a:t>
            </a:r>
            <a:r>
              <a:rPr lang="ar-EG" sz="2400" u="sng" dirty="0" smtClean="0">
                <a:latin typeface="Arial" pitchFamily="34" charset="0"/>
                <a:ea typeface="Calibri" pitchFamily="34" charset="0"/>
                <a:cs typeface="Sultan bold" pitchFamily="2" charset="-78"/>
              </a:rPr>
              <a:t>الزراعية :</a:t>
            </a:r>
            <a:endParaRPr lang="en-US" sz="500" u="sng" dirty="0">
              <a:latin typeface="Arial" pitchFamily="34" charset="0"/>
              <a:cs typeface="Sultan bold" pitchFamily="2" charset="-78"/>
            </a:endParaRPr>
          </a:p>
        </p:txBody>
      </p:sp>
      <p:pic>
        <p:nvPicPr>
          <p:cNvPr id="2055" name="Picture 7" descr="Ø±Ø¨ÙØ§ ØªØ­ØªÙÙ Ø§ÙØµÙØ±Ø© Ø¹ÙÙ: ââââØ´Ø®Øµ Ø£Ù Ø£ÙØ«Ø±âØ ÙâØ³ÙØ§Ø¡ââ ÙâÙØ´Ø§Ø·Ø§Øª ÙÙ Ø£ÙØ§ÙÙ ÙÙØªÙØ­Ø©âââ"/>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66052" y="7617296"/>
            <a:ext cx="2831915" cy="1704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صورة 1" descr="الوصف: Ø±Ø¨ÙØ§ ØªØ­ØªÙÙ Ø§ÙØµÙØ±Ø© Ø¹ÙÙ: âââØ³ÙØ§Ø¡â ÙâÙØ´Ø§Ø·Ø§Øª ÙÙ Ø£ÙØ§ÙÙ ÙÙØªÙØ­Ø©â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052" y="5039295"/>
            <a:ext cx="2847975"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3" descr="Description: Ø±Ø¨ÙØ§ ØªØ­ØªÙÙ Ø§ÙØµÙØ±Ø© Ø¹ÙÙ: ââââØ³ÙØ§Ø¡âØ ÙâÙØ´Ø§Ø·Ø§Øª ÙÙ Ø£ÙØ§ÙÙ ÙÙØªÙØ­Ø©ââ ÙâØ·Ø¨ÙØ¹Ø©ââ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271" y="5039295"/>
            <a:ext cx="275272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7" cstate="print">
            <a:extLst>
              <a:ext uri="{28A0092B-C50C-407E-A947-70E740481C1C}">
                <a14:useLocalDpi xmlns:a14="http://schemas.microsoft.com/office/drawing/2010/main" val="0"/>
              </a:ext>
            </a:extLst>
          </a:blip>
          <a:stretch>
            <a:fillRect/>
          </a:stretch>
        </p:blipFill>
        <p:spPr>
          <a:xfrm>
            <a:off x="3699504" y="7682146"/>
            <a:ext cx="2741408" cy="1640125"/>
          </a:xfrm>
          <a:prstGeom prst="rect">
            <a:avLst/>
          </a:prstGeom>
          <a:ln>
            <a:noFill/>
          </a:ln>
          <a:effectLst>
            <a:softEdge rad="112500"/>
          </a:effectLst>
        </p:spPr>
      </p:pic>
      <p:pic>
        <p:nvPicPr>
          <p:cNvPr id="2051" name="Picture 3" descr="https://scontent-cai1-1.xx.fbcdn.net/v/t1.0-9/45015605_1711305318978233_8304379701300822016_n.jpg?_nc_cat=107&amp;_nc_ht=scontent-cai1-1.xx&amp;oh=c27675cfc4f2b5b4626e2d3c95e5f0a8&amp;oe=5C7550FE"/>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1969637" y="6465168"/>
            <a:ext cx="2779203" cy="1685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07521" y="2279412"/>
            <a:ext cx="5015183" cy="369332"/>
          </a:xfrm>
          <a:prstGeom prst="rect">
            <a:avLst/>
          </a:prstGeom>
        </p:spPr>
        <p:txBody>
          <a:bodyPr wrap="square">
            <a:spAutoFit/>
          </a:bodyPr>
          <a:lstStyle/>
          <a:p>
            <a:pPr lvl="0" algn="ctr" eaLnBrk="0" fontAlgn="base" hangingPunct="0">
              <a:spcBef>
                <a:spcPct val="0"/>
              </a:spcBef>
              <a:spcAft>
                <a:spcPct val="0"/>
              </a:spcAft>
              <a:tabLst>
                <a:tab pos="269875" algn="r"/>
                <a:tab pos="358775" algn="r"/>
              </a:tabLst>
            </a:pPr>
            <a:r>
              <a:rPr lang="ar-EG" dirty="0">
                <a:solidFill>
                  <a:srgbClr val="FF0000"/>
                </a:solidFill>
                <a:latin typeface="Arial" pitchFamily="34" charset="0"/>
                <a:ea typeface="Calibri" pitchFamily="34" charset="0"/>
                <a:cs typeface="Sultan Medium" pitchFamily="2" charset="-78"/>
              </a:rPr>
              <a:t>ما تم ازالته خلال الفترة من  </a:t>
            </a:r>
            <a:r>
              <a:rPr lang="ar-EG" dirty="0" smtClean="0">
                <a:solidFill>
                  <a:srgbClr val="FF0000"/>
                </a:solidFill>
                <a:latin typeface="Arial" pitchFamily="34" charset="0"/>
                <a:ea typeface="Calibri" pitchFamily="34" charset="0"/>
                <a:cs typeface="Sultan Medium" pitchFamily="2" charset="-78"/>
              </a:rPr>
              <a:t>2020/05/01 حتي 2020/05/31</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358440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1" y="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3333004" y="455840"/>
            <a:ext cx="2392001" cy="369332"/>
          </a:xfrm>
          <a:prstGeom prst="rect">
            <a:avLst/>
          </a:prstGeom>
        </p:spPr>
        <p:txBody>
          <a:bodyPr wrap="none">
            <a:spAutoFit/>
          </a:bodyPr>
          <a:lstStyle/>
          <a:p>
            <a:pPr lvl="0" algn="l" fontAlgn="base">
              <a:spcBef>
                <a:spcPct val="0"/>
              </a:spcBef>
              <a:spcAft>
                <a:spcPct val="0"/>
              </a:spcAft>
              <a:tabLst>
                <a:tab pos="269875" algn="r"/>
                <a:tab pos="358775" algn="r"/>
              </a:tabLst>
            </a:pPr>
            <a:r>
              <a:rPr lang="ar-EG" b="1" dirty="0">
                <a:solidFill>
                  <a:srgbClr val="FF0000"/>
                </a:solidFill>
                <a:latin typeface="Arial" pitchFamily="34" charset="0"/>
                <a:ea typeface="Calibri" pitchFamily="34" charset="0"/>
                <a:cs typeface="Sultan Medium" pitchFamily="2" charset="-78"/>
              </a:rPr>
              <a:t>تعديات علي </a:t>
            </a:r>
            <a:r>
              <a:rPr lang="ar-EG" b="1" dirty="0" smtClean="0">
                <a:solidFill>
                  <a:srgbClr val="FF0000"/>
                </a:solidFill>
                <a:latin typeface="Arial" pitchFamily="34" charset="0"/>
                <a:ea typeface="Calibri" pitchFamily="34" charset="0"/>
                <a:cs typeface="Sultan Medium" pitchFamily="2" charset="-78"/>
              </a:rPr>
              <a:t>املاك الدولة :</a:t>
            </a:r>
            <a:endParaRPr lang="en-US" sz="3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93294353"/>
              </p:ext>
            </p:extLst>
          </p:nvPr>
        </p:nvGraphicFramePr>
        <p:xfrm>
          <a:off x="791417" y="2392096"/>
          <a:ext cx="5083174" cy="1761606"/>
        </p:xfrm>
        <a:graphic>
          <a:graphicData uri="http://schemas.openxmlformats.org/drawingml/2006/table">
            <a:tbl>
              <a:tblPr rtl="1" firstRow="1" firstCol="1" bandRow="1">
                <a:tableStyleId>{5C22544A-7EE6-4342-B048-85BDC9FD1C3A}</a:tableStyleId>
              </a:tblPr>
              <a:tblGrid>
                <a:gridCol w="1570707"/>
                <a:gridCol w="681210"/>
                <a:gridCol w="1057438"/>
                <a:gridCol w="743714"/>
                <a:gridCol w="1030105"/>
              </a:tblGrid>
              <a:tr h="328656">
                <a:tc rowSpan="2">
                  <a:txBody>
                    <a:bodyPr/>
                    <a:lstStyle/>
                    <a:p>
                      <a:pPr algn="ctr" rtl="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التصنيف</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gridSpan="2">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حالات التعدي</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hMerge="1">
                  <a:txBody>
                    <a:bodyPr/>
                    <a:lstStyle/>
                    <a:p>
                      <a:pPr algn="ctr" rtl="1">
                        <a:lnSpc>
                          <a:spcPct val="150000"/>
                        </a:lnSpc>
                        <a:spcAft>
                          <a:spcPts val="0"/>
                        </a:spcAft>
                        <a:tabLst>
                          <a:tab pos="269240" algn="r"/>
                          <a:tab pos="359410" algn="r"/>
                        </a:tabLst>
                      </a:pP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gridSpan="2">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حالات الازالة</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hMerge="1">
                  <a:txBody>
                    <a:bodyPr/>
                    <a:lstStyle/>
                    <a:p>
                      <a:pPr algn="ctr" rtl="1">
                        <a:lnSpc>
                          <a:spcPct val="150000"/>
                        </a:lnSpc>
                        <a:spcAft>
                          <a:spcPts val="0"/>
                        </a:spcAft>
                        <a:tabLst>
                          <a:tab pos="269240" algn="r"/>
                          <a:tab pos="359410" algn="r"/>
                        </a:tabLst>
                      </a:pP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216024">
                <a:tc vMerge="1">
                  <a:txBody>
                    <a:bodyPr/>
                    <a:lstStyle/>
                    <a:p>
                      <a:pPr algn="ctr" rtl="1">
                        <a:lnSpc>
                          <a:spcPct val="150000"/>
                        </a:lnSpc>
                        <a:spcAft>
                          <a:spcPts val="0"/>
                        </a:spcAft>
                        <a:tabLst>
                          <a:tab pos="269240" algn="r"/>
                          <a:tab pos="359410" algn="r"/>
                        </a:tabLst>
                      </a:pP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عدد</a:t>
                      </a: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المساحة</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عدد</a:t>
                      </a: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المساحة</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556455">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ارض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مباني  (</a:t>
                      </a: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بالمتر مربع )</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tabLst>
                          <a:tab pos="269240" algn="r"/>
                          <a:tab pos="359410" algn="r"/>
                        </a:tabLs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10268</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tabLst>
                          <a:tab pos="269240" algn="r"/>
                          <a:tab pos="359410" algn="r"/>
                        </a:tabLs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1130766</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tabLst>
                          <a:tab pos="269240" algn="r"/>
                          <a:tab pos="359410" algn="r"/>
                        </a:tabLs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4617</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tabLst>
                          <a:tab pos="269240" algn="r"/>
                          <a:tab pos="359410" algn="r"/>
                        </a:tabLs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724989</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56455">
                <a:tc>
                  <a:txBody>
                    <a:bodyPr/>
                    <a:lstStyle/>
                    <a:p>
                      <a:pPr algn="ctr" rtl="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ارض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زراعية ( بالفدان )</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tabLst>
                          <a:tab pos="269240" algn="r"/>
                          <a:tab pos="359410" algn="r"/>
                        </a:tabLs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6389</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tabLst>
                          <a:tab pos="269240" algn="r"/>
                          <a:tab pos="359410" algn="r"/>
                        </a:tabLs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3231.71</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tabLst>
                          <a:tab pos="269240" algn="r"/>
                          <a:tab pos="359410" algn="r"/>
                        </a:tabLs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6244</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tabLst>
                          <a:tab pos="269240" algn="r"/>
                          <a:tab pos="359410" algn="r"/>
                        </a:tabLs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3171.78</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620" marR="5962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24239430"/>
              </p:ext>
            </p:extLst>
          </p:nvPr>
        </p:nvGraphicFramePr>
        <p:xfrm>
          <a:off x="791416" y="4759359"/>
          <a:ext cx="5083175" cy="1213193"/>
        </p:xfrm>
        <a:graphic>
          <a:graphicData uri="http://schemas.openxmlformats.org/drawingml/2006/table">
            <a:tbl>
              <a:tblPr rtl="1" firstRow="1" firstCol="1" bandRow="1">
                <a:tableStyleId>{5C22544A-7EE6-4342-B048-85BDC9FD1C3A}</a:tableStyleId>
              </a:tblPr>
              <a:tblGrid>
                <a:gridCol w="911739"/>
                <a:gridCol w="776210"/>
                <a:gridCol w="1056682"/>
                <a:gridCol w="955257"/>
                <a:gridCol w="1383287"/>
              </a:tblGrid>
              <a:tr h="481673">
                <a:tc rowSpan="2">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عدد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طلبات التقنين</a:t>
                      </a: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gridSpan="2">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حالات تم سداد رسم الفحص</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rtl="1"/>
                      <a:endParaRPr lang="ar-EG"/>
                    </a:p>
                  </a:txBody>
                  <a:tcPr/>
                </a:tc>
                <a:tc gridSpan="2">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حالات تم سداد رسم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المعاينة</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rtl="1"/>
                      <a:endParaRPr lang="ar-EG"/>
                    </a:p>
                  </a:txBody>
                  <a:tcPr/>
                </a:tc>
              </a:tr>
              <a:tr h="149330">
                <a:tc vMerge="1">
                  <a:txBody>
                    <a:bodyPr/>
                    <a:lstStyle/>
                    <a:p>
                      <a:pPr rtl="1"/>
                      <a:endParaRPr lang="ar-EG"/>
                    </a:p>
                  </a:txBody>
                  <a:tcPr/>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العدد</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rPr>
                        <a:t>المبالغ</a:t>
                      </a:r>
                      <a:endParaRPr kumimoji="0" lang="en-US" sz="1400" b="0" i="0" u="none" strike="noStrike" kern="1200" cap="none" normalizeH="0" baseline="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العدد</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50000"/>
                        </a:lnSpc>
                        <a:spcAft>
                          <a:spcPts val="0"/>
                        </a:spcAft>
                        <a:tabLst>
                          <a:tab pos="269240" algn="r"/>
                          <a:tab pos="359410" algn="r"/>
                        </a:tabLs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المبالغ</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49330">
                <a:tc>
                  <a:txBody>
                    <a:bodyPr/>
                    <a:lstStyle/>
                    <a:p>
                      <a:pPr marL="0" algn="ctr" defTabSz="914400" rtl="1" eaLnBrk="1" latinLnBrk="0" hangingPunct="1">
                        <a:lnSpc>
                          <a:spcPct val="150000"/>
                        </a:lnSpc>
                        <a:spcAft>
                          <a:spcPts val="0"/>
                        </a:spcAft>
                        <a:tabLst>
                          <a:tab pos="269240" algn="r"/>
                          <a:tab pos="359410" algn="r"/>
                        </a:tabLst>
                      </a:pPr>
                      <a:r>
                        <a:rPr kumimoji="0" lang="ar-EG" sz="18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3105</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50000"/>
                        </a:lnSpc>
                        <a:spcAft>
                          <a:spcPts val="0"/>
                        </a:spcAft>
                        <a:tabLst>
                          <a:tab pos="269240" algn="r"/>
                          <a:tab pos="359410" algn="r"/>
                        </a:tabLst>
                      </a:pPr>
                      <a:r>
                        <a:rPr kumimoji="0" lang="ar-EG" sz="18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2968</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50000"/>
                        </a:lnSpc>
                        <a:spcAft>
                          <a:spcPts val="0"/>
                        </a:spcAft>
                        <a:tabLst>
                          <a:tab pos="269240" algn="r"/>
                          <a:tab pos="359410" algn="r"/>
                        </a:tabLst>
                      </a:pPr>
                      <a:r>
                        <a:rPr kumimoji="0" lang="ar-EG" sz="18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5,894,490</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50000"/>
                        </a:lnSpc>
                        <a:spcAft>
                          <a:spcPts val="0"/>
                        </a:spcAft>
                        <a:tabLst>
                          <a:tab pos="269240" algn="r"/>
                          <a:tab pos="359410" algn="r"/>
                        </a:tabLst>
                      </a:pPr>
                      <a:r>
                        <a:rPr kumimoji="0" lang="ar-EG" sz="18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2422</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50000"/>
                        </a:lnSpc>
                        <a:spcAft>
                          <a:spcPts val="0"/>
                        </a:spcAft>
                        <a:tabLst>
                          <a:tab pos="269240" algn="r"/>
                          <a:tab pos="359410" algn="r"/>
                        </a:tabLst>
                      </a:pPr>
                      <a:r>
                        <a:rPr kumimoji="0" lang="ar-EG" sz="18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1,850,363</a:t>
                      </a:r>
                      <a:endParaRPr kumimoji="0" lang="en-US" sz="18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48695" marR="486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11851768"/>
              </p:ext>
            </p:extLst>
          </p:nvPr>
        </p:nvGraphicFramePr>
        <p:xfrm>
          <a:off x="677280" y="6465168"/>
          <a:ext cx="5431432" cy="1609657"/>
        </p:xfrm>
        <a:graphic>
          <a:graphicData uri="http://schemas.openxmlformats.org/drawingml/2006/table">
            <a:tbl>
              <a:tblPr rtl="1" firstRow="1" firstCol="1" bandRow="1">
                <a:tableStyleId>{5C22544A-7EE6-4342-B048-85BDC9FD1C3A}</a:tableStyleId>
              </a:tblPr>
              <a:tblGrid>
                <a:gridCol w="1357858"/>
                <a:gridCol w="1357858"/>
                <a:gridCol w="1357858"/>
                <a:gridCol w="1357858"/>
              </a:tblGrid>
              <a:tr h="432048">
                <a:tc rowSpan="2">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بيان</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gridSpan="3">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العقود التي تم تحريرها</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rtl="1"/>
                      <a:endParaRPr lang="ar-EG"/>
                    </a:p>
                  </a:txBody>
                  <a:tcPr/>
                </a:tc>
                <a:tc hMerge="1">
                  <a:txBody>
                    <a:bodyPr/>
                    <a:lstStyle/>
                    <a:p>
                      <a:pPr rtl="1"/>
                      <a:endParaRPr lang="ar-EG"/>
                    </a:p>
                  </a:txBody>
                  <a:tcPr/>
                </a:tc>
              </a:tr>
              <a:tr h="288032">
                <a:tc vMerge="1">
                  <a:txBody>
                    <a:bodyPr/>
                    <a:lstStyle/>
                    <a:p>
                      <a:pPr rtl="1"/>
                      <a:endParaRPr lang="ar-EG"/>
                    </a:p>
                  </a:txBody>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العدد</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المساحة</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المبالغ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المحصلة بالجنيه </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7756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اراضي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مباني (م2)</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174</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27224</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7,511,948</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19220">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اراضي </a:t>
                      </a:r>
                      <a:r>
                        <a:rPr kumimoji="0" lang="ar-EG" sz="14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زراعية (فدان)</a:t>
                      </a: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3</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89</a:t>
                      </a:r>
                      <a:r>
                        <a:rPr kumimoji="0" lang="en-US"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a:t>
                      </a: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5</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765,459</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7561">
                <a:tc>
                  <a:txBody>
                    <a:bodyPr/>
                    <a:lstStyle/>
                    <a:p>
                      <a:pPr algn="ctr" rtl="1">
                        <a:lnSpc>
                          <a:spcPct val="115000"/>
                        </a:lnSpc>
                        <a:spcAft>
                          <a:spcPts val="1000"/>
                        </a:spcAft>
                      </a:pPr>
                      <a:r>
                        <a:rPr kumimoji="0" lang="ar-EG"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a:t>
                      </a:r>
                      <a:r>
                        <a:rPr kumimoji="0" lang="ar-EG" sz="1400" b="0" i="0" u="none" strike="noStrike" kern="1200" cap="none" normalizeH="0" baseline="0" dirty="0" err="1" smtClean="0">
                          <a:ln>
                            <a:noFill/>
                          </a:ln>
                          <a:solidFill>
                            <a:schemeClr val="tx1"/>
                          </a:solidFill>
                          <a:effectLst/>
                          <a:latin typeface="Arial" pitchFamily="34" charset="0"/>
                          <a:ea typeface="Times New Roman" pitchFamily="18" charset="0"/>
                          <a:cs typeface="Sultan bold" pitchFamily="2" charset="-78"/>
                        </a:rPr>
                        <a:t>الاجمالى</a:t>
                      </a:r>
                      <a:endParaRPr kumimoji="0" lang="en-US" sz="14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177</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1000"/>
                        </a:spcAf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 </a:t>
                      </a:r>
                      <a:endParaRPr kumimoji="0" lang="en-US"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marL="59145" marR="5914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fontAlgn="b" latinLnBrk="0" hangingPunct="1">
                        <a:lnSpc>
                          <a:spcPct val="115000"/>
                        </a:lnSpc>
                        <a:spcAft>
                          <a:spcPts val="1000"/>
                        </a:spcAft>
                      </a:pPr>
                      <a:r>
                        <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rPr>
                        <a:t>8,277,407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9" name="Rectangle 1"/>
          <p:cNvSpPr>
            <a:spLocks noChangeArrowheads="1"/>
          </p:cNvSpPr>
          <p:nvPr/>
        </p:nvSpPr>
        <p:spPr bwMode="auto">
          <a:xfrm>
            <a:off x="332656" y="1303316"/>
            <a:ext cx="61206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69875" algn="r"/>
                <a:tab pos="358775" algn="r"/>
              </a:tabLst>
            </a:pPr>
            <a:r>
              <a:rPr lang="ar-EG" dirty="0">
                <a:latin typeface="Arial" pitchFamily="34" charset="0"/>
                <a:ea typeface="Calibri" pitchFamily="34" charset="0"/>
                <a:cs typeface="Sultan bold" pitchFamily="2" charset="-78"/>
              </a:rPr>
              <a:t>في اطار الحملة المكبرة  التي </a:t>
            </a:r>
            <a:r>
              <a:rPr lang="ar-EG" dirty="0" smtClean="0">
                <a:latin typeface="Arial" pitchFamily="34" charset="0"/>
                <a:ea typeface="Calibri" pitchFamily="34" charset="0"/>
                <a:cs typeface="Sultan bold" pitchFamily="2" charset="-78"/>
              </a:rPr>
              <a:t>يقودها السيد </a:t>
            </a:r>
            <a:r>
              <a:rPr lang="ar-EG" dirty="0">
                <a:latin typeface="Arial" pitchFamily="34" charset="0"/>
                <a:ea typeface="Calibri" pitchFamily="34" charset="0"/>
                <a:cs typeface="Sultan bold" pitchFamily="2" charset="-78"/>
              </a:rPr>
              <a:t>الرئيس </a:t>
            </a:r>
            <a:r>
              <a:rPr lang="ar-EG" dirty="0" smtClean="0">
                <a:latin typeface="Arial" pitchFamily="34" charset="0"/>
                <a:ea typeface="Calibri" pitchFamily="34" charset="0"/>
                <a:cs typeface="Sultan bold" pitchFamily="2" charset="-78"/>
              </a:rPr>
              <a:t>/ عبد </a:t>
            </a:r>
            <a:r>
              <a:rPr lang="ar-EG" dirty="0">
                <a:latin typeface="Arial" pitchFamily="34" charset="0"/>
                <a:ea typeface="Calibri" pitchFamily="34" charset="0"/>
                <a:cs typeface="Sultan bold" pitchFamily="2" charset="-78"/>
              </a:rPr>
              <a:t>الفتاح السيسي رئيس الجمهورية وبناء علي تكليفات سيادته بازالة كافة التعديات علي أراضي املاك الدولة </a:t>
            </a:r>
            <a:r>
              <a:rPr lang="ar-EG" dirty="0">
                <a:latin typeface="Arial" pitchFamily="34" charset="0"/>
                <a:cs typeface="Arial" pitchFamily="34" charset="0"/>
              </a:rPr>
              <a:t>.</a:t>
            </a:r>
            <a:endParaRPr lang="en-US" dirty="0">
              <a:latin typeface="Arial" pitchFamily="34" charset="0"/>
              <a:ea typeface="Calibri" pitchFamily="34" charset="0"/>
              <a:cs typeface="Sultan bold" pitchFamily="2" charset="-78"/>
            </a:endParaRPr>
          </a:p>
        </p:txBody>
      </p:sp>
      <p:sp>
        <p:nvSpPr>
          <p:cNvPr id="10" name="Rectangle 9"/>
          <p:cNvSpPr/>
          <p:nvPr/>
        </p:nvSpPr>
        <p:spPr>
          <a:xfrm>
            <a:off x="978304" y="4297694"/>
            <a:ext cx="4926777" cy="338554"/>
          </a:xfrm>
          <a:prstGeom prst="rect">
            <a:avLst/>
          </a:prstGeom>
        </p:spPr>
        <p:txBody>
          <a:bodyPr wrap="square">
            <a:spAutoFit/>
          </a:bodyPr>
          <a:lstStyle/>
          <a:p>
            <a:pPr lvl="0" algn="ctr" eaLnBrk="0" fontAlgn="base" hangingPunct="0">
              <a:spcBef>
                <a:spcPct val="0"/>
              </a:spcBef>
              <a:spcAft>
                <a:spcPct val="0"/>
              </a:spcAft>
              <a:tabLst>
                <a:tab pos="269875" algn="r"/>
                <a:tab pos="358775" algn="r"/>
              </a:tabLst>
            </a:pPr>
            <a:r>
              <a:rPr lang="ar-EG" sz="1600" dirty="0">
                <a:solidFill>
                  <a:srgbClr val="FF0000"/>
                </a:solidFill>
                <a:latin typeface="Arial" pitchFamily="34" charset="0"/>
                <a:ea typeface="Calibri" pitchFamily="34" charset="0"/>
                <a:cs typeface="Sultan Medium" pitchFamily="2" charset="-78"/>
              </a:rPr>
              <a:t>موقف  </a:t>
            </a:r>
            <a:r>
              <a:rPr lang="ar-EG" sz="1600" dirty="0" smtClean="0">
                <a:solidFill>
                  <a:srgbClr val="FF0000"/>
                </a:solidFill>
                <a:latin typeface="Arial" pitchFamily="34" charset="0"/>
                <a:ea typeface="Calibri" pitchFamily="34" charset="0"/>
                <a:cs typeface="Sultan Medium" pitchFamily="2" charset="-78"/>
              </a:rPr>
              <a:t>طلبات تقنين </a:t>
            </a:r>
            <a:r>
              <a:rPr lang="ar-EG" sz="1600" dirty="0">
                <a:solidFill>
                  <a:srgbClr val="FF0000"/>
                </a:solidFill>
                <a:latin typeface="Arial" pitchFamily="34" charset="0"/>
                <a:ea typeface="Calibri" pitchFamily="34" charset="0"/>
                <a:cs typeface="Sultan Medium" pitchFamily="2" charset="-78"/>
              </a:rPr>
              <a:t>اراضي املاك الدولة  حتي </a:t>
            </a:r>
            <a:r>
              <a:rPr lang="ar-EG" sz="1600" dirty="0" smtClean="0">
                <a:solidFill>
                  <a:srgbClr val="FF0000"/>
                </a:solidFill>
                <a:latin typeface="Arial" pitchFamily="34" charset="0"/>
                <a:ea typeface="Calibri" pitchFamily="34" charset="0"/>
                <a:cs typeface="Sultan Medium" pitchFamily="2" charset="-78"/>
              </a:rPr>
              <a:t>2020/05/31</a:t>
            </a:r>
            <a:endParaRPr lang="en-US" sz="1600" dirty="0">
              <a:solidFill>
                <a:srgbClr val="FF0000"/>
              </a:solidFill>
              <a:latin typeface="Arial" pitchFamily="34" charset="0"/>
              <a:ea typeface="Calibri" pitchFamily="34" charset="0"/>
              <a:cs typeface="Sultan Medium" pitchFamily="2" charset="-78"/>
            </a:endParaRPr>
          </a:p>
        </p:txBody>
      </p:sp>
      <p:sp>
        <p:nvSpPr>
          <p:cNvPr id="11" name="Rectangle 10"/>
          <p:cNvSpPr/>
          <p:nvPr/>
        </p:nvSpPr>
        <p:spPr>
          <a:xfrm>
            <a:off x="656407" y="8233400"/>
            <a:ext cx="5473177" cy="584775"/>
          </a:xfrm>
          <a:prstGeom prst="rect">
            <a:avLst/>
          </a:prstGeom>
        </p:spPr>
        <p:txBody>
          <a:bodyPr wrap="square">
            <a:spAutoFit/>
          </a:bodyPr>
          <a:lstStyle/>
          <a:p>
            <a:pPr lvl="0" algn="ctr" eaLnBrk="0" fontAlgn="base" hangingPunct="0">
              <a:spcBef>
                <a:spcPct val="0"/>
              </a:spcBef>
              <a:spcAft>
                <a:spcPct val="0"/>
              </a:spcAft>
              <a:tabLst>
                <a:tab pos="269875" algn="r"/>
                <a:tab pos="358775" algn="r"/>
              </a:tabLst>
            </a:pPr>
            <a:r>
              <a:rPr lang="ar-EG" sz="1600" dirty="0" smtClean="0">
                <a:solidFill>
                  <a:srgbClr val="000000"/>
                </a:solidFill>
                <a:latin typeface="Arial" pitchFamily="34" charset="0"/>
                <a:ea typeface="Calibri" pitchFamily="34" charset="0"/>
                <a:cs typeface="Sultan Medium" pitchFamily="2" charset="-78"/>
              </a:rPr>
              <a:t>عدد العقود الجاري تحريرها 12 عقد بمتحصلات 548,758 جنيه </a:t>
            </a:r>
          </a:p>
          <a:p>
            <a:pPr lvl="0" algn="ctr" eaLnBrk="0" fontAlgn="base" hangingPunct="0">
              <a:spcBef>
                <a:spcPct val="0"/>
              </a:spcBef>
              <a:spcAft>
                <a:spcPct val="0"/>
              </a:spcAft>
              <a:tabLst>
                <a:tab pos="269875" algn="r"/>
                <a:tab pos="358775" algn="r"/>
              </a:tabLst>
            </a:pPr>
            <a:r>
              <a:rPr lang="ar-EG" sz="1600" dirty="0" smtClean="0">
                <a:solidFill>
                  <a:srgbClr val="000000"/>
                </a:solidFill>
                <a:latin typeface="Arial" pitchFamily="34" charset="0"/>
                <a:ea typeface="Calibri" pitchFamily="34" charset="0"/>
                <a:cs typeface="Sultan Medium" pitchFamily="2" charset="-78"/>
              </a:rPr>
              <a:t>جملة </a:t>
            </a:r>
            <a:r>
              <a:rPr lang="ar-EG" sz="1600" dirty="0">
                <a:solidFill>
                  <a:srgbClr val="000000"/>
                </a:solidFill>
                <a:latin typeface="Arial" pitchFamily="34" charset="0"/>
                <a:ea typeface="Calibri" pitchFamily="34" charset="0"/>
                <a:cs typeface="Sultan Medium" pitchFamily="2" charset="-78"/>
              </a:rPr>
              <a:t>الحصيلة النقدية بحساب حق الشعب :</a:t>
            </a:r>
            <a:r>
              <a:rPr lang="ar-EG" sz="1600" dirty="0">
                <a:solidFill>
                  <a:srgbClr val="FF0000"/>
                </a:solidFill>
                <a:latin typeface="Arial" pitchFamily="34" charset="0"/>
                <a:ea typeface="Calibri" pitchFamily="34" charset="0"/>
                <a:cs typeface="Sultan Medium" pitchFamily="2" charset="-78"/>
              </a:rPr>
              <a:t> </a:t>
            </a:r>
            <a:r>
              <a:rPr lang="ar-EG" sz="1600" dirty="0" smtClean="0">
                <a:solidFill>
                  <a:srgbClr val="FF0000"/>
                </a:solidFill>
                <a:latin typeface="Arial" pitchFamily="34" charset="0"/>
                <a:ea typeface="Calibri" pitchFamily="34" charset="0"/>
                <a:cs typeface="Sultan Medium" pitchFamily="2" charset="-78"/>
              </a:rPr>
              <a:t>16,612,913 جنيه </a:t>
            </a:r>
            <a:endParaRPr lang="en-US" sz="600" dirty="0">
              <a:solidFill>
                <a:srgbClr val="FF0000"/>
              </a:solidFill>
              <a:latin typeface="Arial" pitchFamily="34" charset="0"/>
              <a:cs typeface="Arial" pitchFamily="34" charset="0"/>
            </a:endParaRPr>
          </a:p>
        </p:txBody>
      </p:sp>
      <p:sp>
        <p:nvSpPr>
          <p:cNvPr id="12" name="Rectangle 11"/>
          <p:cNvSpPr/>
          <p:nvPr/>
        </p:nvSpPr>
        <p:spPr>
          <a:xfrm>
            <a:off x="1597541" y="6033120"/>
            <a:ext cx="3454793" cy="338554"/>
          </a:xfrm>
          <a:prstGeom prst="rect">
            <a:avLst/>
          </a:prstGeom>
        </p:spPr>
        <p:txBody>
          <a:bodyPr wrap="none">
            <a:spAutoFit/>
          </a:bodyPr>
          <a:lstStyle/>
          <a:p>
            <a:pPr lvl="0" algn="ctr" eaLnBrk="0" fontAlgn="base" hangingPunct="0">
              <a:spcBef>
                <a:spcPct val="0"/>
              </a:spcBef>
              <a:spcAft>
                <a:spcPct val="0"/>
              </a:spcAft>
              <a:tabLst>
                <a:tab pos="269875" algn="r"/>
                <a:tab pos="358775" algn="r"/>
              </a:tabLst>
            </a:pPr>
            <a:r>
              <a:rPr lang="ar-EG" sz="1600" dirty="0">
                <a:solidFill>
                  <a:srgbClr val="FF0000"/>
                </a:solidFill>
                <a:latin typeface="Arial" pitchFamily="34" charset="0"/>
                <a:ea typeface="Calibri" pitchFamily="34" charset="0"/>
                <a:cs typeface="Sultan Medium" pitchFamily="2" charset="-78"/>
              </a:rPr>
              <a:t>موقف </a:t>
            </a:r>
            <a:r>
              <a:rPr lang="ar-EG" sz="1600" dirty="0" smtClean="0">
                <a:solidFill>
                  <a:srgbClr val="FF0000"/>
                </a:solidFill>
                <a:latin typeface="Arial" pitchFamily="34" charset="0"/>
                <a:ea typeface="Calibri" pitchFamily="34" charset="0"/>
                <a:cs typeface="Sultan Medium" pitchFamily="2" charset="-78"/>
              </a:rPr>
              <a:t>العقود التي تم تحريرها حتى 2020/05/31 </a:t>
            </a:r>
            <a:endParaRPr lang="en-US" sz="1600" dirty="0">
              <a:solidFill>
                <a:srgbClr val="FF0000"/>
              </a:solidFill>
              <a:latin typeface="Arial" pitchFamily="34" charset="0"/>
              <a:ea typeface="Calibri" pitchFamily="34" charset="0"/>
              <a:cs typeface="Sultan Medium" pitchFamily="2" charset="-78"/>
            </a:endParaRPr>
          </a:p>
        </p:txBody>
      </p:sp>
      <p:sp>
        <p:nvSpPr>
          <p:cNvPr id="3" name="Rectangle 2"/>
          <p:cNvSpPr/>
          <p:nvPr/>
        </p:nvSpPr>
        <p:spPr>
          <a:xfrm>
            <a:off x="476672" y="2022158"/>
            <a:ext cx="5701608" cy="338554"/>
          </a:xfrm>
          <a:prstGeom prst="rect">
            <a:avLst/>
          </a:prstGeom>
        </p:spPr>
        <p:txBody>
          <a:bodyPr wrap="square">
            <a:spAutoFit/>
          </a:bodyPr>
          <a:lstStyle/>
          <a:p>
            <a:pPr lvl="0" algn="ctr" eaLnBrk="0" fontAlgn="base" hangingPunct="0">
              <a:spcBef>
                <a:spcPct val="0"/>
              </a:spcBef>
              <a:spcAft>
                <a:spcPct val="0"/>
              </a:spcAft>
              <a:tabLst>
                <a:tab pos="269875" algn="r"/>
                <a:tab pos="358775" algn="r"/>
              </a:tabLst>
            </a:pPr>
            <a:r>
              <a:rPr lang="ar-EG" sz="1600" dirty="0" smtClean="0">
                <a:solidFill>
                  <a:srgbClr val="FF0000"/>
                </a:solidFill>
                <a:latin typeface="Arial" pitchFamily="34" charset="0"/>
                <a:ea typeface="Calibri" pitchFamily="34" charset="0"/>
                <a:cs typeface="Sultan Medium" pitchFamily="2" charset="-78"/>
              </a:rPr>
              <a:t>موقف ازالة </a:t>
            </a:r>
            <a:r>
              <a:rPr lang="ar-EG" sz="1600" dirty="0">
                <a:solidFill>
                  <a:srgbClr val="FF0000"/>
                </a:solidFill>
                <a:latin typeface="Arial" pitchFamily="34" charset="0"/>
                <a:ea typeface="Calibri" pitchFamily="34" charset="0"/>
                <a:cs typeface="Sultan Medium" pitchFamily="2" charset="-78"/>
              </a:rPr>
              <a:t>التعديات علي اراضي املاك الدولة من </a:t>
            </a:r>
            <a:r>
              <a:rPr lang="ar-EG" sz="1600" dirty="0" smtClean="0">
                <a:solidFill>
                  <a:srgbClr val="FF0000"/>
                </a:solidFill>
                <a:latin typeface="Arial" pitchFamily="34" charset="0"/>
                <a:ea typeface="Calibri" pitchFamily="34" charset="0"/>
                <a:cs typeface="Sultan Medium" pitchFamily="2" charset="-78"/>
              </a:rPr>
              <a:t>2017/05/17 حتي 2020/05/31</a:t>
            </a:r>
            <a:endParaRPr lang="en-US" sz="5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597877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1" y="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5057965" y="3195100"/>
            <a:ext cx="1326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lang="ar-EG" dirty="0">
                <a:solidFill>
                  <a:srgbClr val="FF0000"/>
                </a:solidFill>
                <a:cs typeface="Sultan bold" pitchFamily="2" charset="-78"/>
              </a:rPr>
              <a:t>مخالفات </a:t>
            </a:r>
            <a:r>
              <a:rPr lang="ar-EG" dirty="0" smtClean="0">
                <a:solidFill>
                  <a:srgbClr val="FF0000"/>
                </a:solidFill>
                <a:cs typeface="Sultan bold" pitchFamily="2" charset="-78"/>
              </a:rPr>
              <a:t>البناء : </a:t>
            </a:r>
            <a:endParaRPr lang="en-US" dirty="0">
              <a:solidFill>
                <a:srgbClr val="FF0000"/>
              </a:solidFill>
              <a:cs typeface="Sultan bold" pitchFamily="2" charset="-78"/>
            </a:endParaRPr>
          </a:p>
        </p:txBody>
      </p:sp>
      <p:sp>
        <p:nvSpPr>
          <p:cNvPr id="7" name="Rectangle 6"/>
          <p:cNvSpPr/>
          <p:nvPr/>
        </p:nvSpPr>
        <p:spPr>
          <a:xfrm>
            <a:off x="3333004" y="455840"/>
            <a:ext cx="2392001" cy="369332"/>
          </a:xfrm>
          <a:prstGeom prst="rect">
            <a:avLst/>
          </a:prstGeom>
        </p:spPr>
        <p:txBody>
          <a:bodyPr wrap="none">
            <a:spAutoFit/>
          </a:bodyPr>
          <a:lstStyle/>
          <a:p>
            <a:pPr lvl="0" algn="l" fontAlgn="base">
              <a:spcBef>
                <a:spcPct val="0"/>
              </a:spcBef>
              <a:spcAft>
                <a:spcPct val="0"/>
              </a:spcAft>
              <a:tabLst>
                <a:tab pos="269875" algn="r"/>
                <a:tab pos="358775" algn="r"/>
              </a:tabLst>
            </a:pPr>
            <a:r>
              <a:rPr lang="ar-EG" b="1" dirty="0">
                <a:solidFill>
                  <a:srgbClr val="FF0000"/>
                </a:solidFill>
                <a:latin typeface="Arial" pitchFamily="34" charset="0"/>
                <a:ea typeface="Calibri" pitchFamily="34" charset="0"/>
                <a:cs typeface="Sultan Medium" pitchFamily="2" charset="-78"/>
              </a:rPr>
              <a:t>تعديات علي </a:t>
            </a:r>
            <a:r>
              <a:rPr lang="ar-EG" b="1" dirty="0" smtClean="0">
                <a:solidFill>
                  <a:srgbClr val="FF0000"/>
                </a:solidFill>
                <a:latin typeface="Arial" pitchFamily="34" charset="0"/>
                <a:ea typeface="Calibri" pitchFamily="34" charset="0"/>
                <a:cs typeface="Sultan Medium" pitchFamily="2" charset="-78"/>
              </a:rPr>
              <a:t>املاك الدولة :</a:t>
            </a:r>
            <a:endParaRPr lang="en-US" sz="300" dirty="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42579086"/>
              </p:ext>
            </p:extLst>
          </p:nvPr>
        </p:nvGraphicFramePr>
        <p:xfrm>
          <a:off x="692695" y="3644013"/>
          <a:ext cx="5355638" cy="791219"/>
        </p:xfrm>
        <a:graphic>
          <a:graphicData uri="http://schemas.openxmlformats.org/drawingml/2006/table">
            <a:tbl>
              <a:tblPr rtl="1" firstRow="1" firstCol="1" bandRow="1">
                <a:tableStyleId>{5C22544A-7EE6-4342-B048-85BDC9FD1C3A}</a:tableStyleId>
              </a:tblPr>
              <a:tblGrid>
                <a:gridCol w="1279917"/>
                <a:gridCol w="1201484"/>
                <a:gridCol w="1039046"/>
                <a:gridCol w="1015616"/>
                <a:gridCol w="819575"/>
              </a:tblGrid>
              <a:tr h="516899">
                <a:tc>
                  <a:txBody>
                    <a:bodyPr/>
                    <a:lstStyle/>
                    <a:p>
                      <a:pPr marR="201930" algn="ctr" rtl="1">
                        <a:spcAft>
                          <a:spcPts val="0"/>
                        </a:spcAft>
                      </a:pPr>
                      <a:r>
                        <a:rPr lang="ar-EG" sz="1600" b="0" kern="1200" dirty="0">
                          <a:solidFill>
                            <a:schemeClr val="tx1"/>
                          </a:solidFill>
                          <a:effectLst/>
                          <a:latin typeface="+mn-lt"/>
                          <a:ea typeface="+mn-ea"/>
                          <a:cs typeface="Sultan bold" pitchFamily="2" charset="-78"/>
                        </a:rPr>
                        <a:t>عدد حالات المخالفة</a:t>
                      </a:r>
                      <a:endParaRPr lang="en-US" sz="1600" b="0" kern="1200" dirty="0">
                        <a:solidFill>
                          <a:schemeClr val="tx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201930" indent="0" algn="ctr" defTabSz="914400" rtl="1" eaLnBrk="1" fontAlgn="auto" latinLnBrk="0" hangingPunct="1">
                        <a:lnSpc>
                          <a:spcPct val="100000"/>
                        </a:lnSpc>
                        <a:spcBef>
                          <a:spcPts val="0"/>
                        </a:spcBef>
                        <a:spcAft>
                          <a:spcPts val="0"/>
                        </a:spcAft>
                        <a:buClrTx/>
                        <a:buSzTx/>
                        <a:buFontTx/>
                        <a:buNone/>
                        <a:tabLst/>
                        <a:defRPr/>
                      </a:pPr>
                      <a:r>
                        <a:rPr lang="ar-EG" sz="1600" b="0" kern="1200" dirty="0" smtClean="0">
                          <a:solidFill>
                            <a:schemeClr val="tx1"/>
                          </a:solidFill>
                          <a:effectLst/>
                          <a:latin typeface="+mn-lt"/>
                          <a:ea typeface="+mn-ea"/>
                          <a:cs typeface="Sultan bold" pitchFamily="2" charset="-78"/>
                        </a:rPr>
                        <a:t>عدد حالات الازالة</a:t>
                      </a:r>
                      <a:endParaRPr lang="en-US" sz="1600" b="0" kern="1200" dirty="0" smtClean="0">
                        <a:solidFill>
                          <a:schemeClr val="tx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R="201930" algn="ctr" rtl="1">
                        <a:spcAft>
                          <a:spcPts val="0"/>
                        </a:spcAft>
                      </a:pPr>
                      <a:r>
                        <a:rPr lang="ar-EG" sz="1600" b="0" kern="1200" dirty="0" smtClean="0">
                          <a:solidFill>
                            <a:schemeClr val="tx1"/>
                          </a:solidFill>
                          <a:effectLst/>
                          <a:latin typeface="+mn-lt"/>
                          <a:ea typeface="+mn-ea"/>
                          <a:cs typeface="Sultan bold" pitchFamily="2" charset="-78"/>
                        </a:rPr>
                        <a:t>تقدم بطلب تصالح</a:t>
                      </a:r>
                      <a:endParaRPr lang="en-US" sz="1600" b="0" kern="1200" dirty="0">
                        <a:solidFill>
                          <a:schemeClr val="tx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R="201930" algn="ctr" rtl="1">
                        <a:spcAft>
                          <a:spcPts val="0"/>
                        </a:spcAft>
                      </a:pPr>
                      <a:r>
                        <a:rPr lang="ar-EG" sz="1600" b="0" kern="1200" dirty="0" smtClean="0">
                          <a:solidFill>
                            <a:schemeClr val="tx1"/>
                          </a:solidFill>
                          <a:effectLst/>
                          <a:latin typeface="+mn-lt"/>
                          <a:ea typeface="+mn-ea"/>
                          <a:cs typeface="Sultan bold" pitchFamily="2" charset="-78"/>
                        </a:rPr>
                        <a:t>مأهول</a:t>
                      </a:r>
                      <a:r>
                        <a:rPr lang="ar-EG" sz="1600" b="0" kern="1200" baseline="0" dirty="0" smtClean="0">
                          <a:solidFill>
                            <a:schemeClr val="tx1"/>
                          </a:solidFill>
                          <a:effectLst/>
                          <a:latin typeface="+mn-lt"/>
                          <a:ea typeface="+mn-ea"/>
                          <a:cs typeface="Sultan bold" pitchFamily="2" charset="-78"/>
                        </a:rPr>
                        <a:t> بالسكان</a:t>
                      </a:r>
                      <a:endParaRPr lang="en-US" sz="1600" b="0" kern="1200" dirty="0">
                        <a:solidFill>
                          <a:schemeClr val="tx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R="201930" algn="ctr" rtl="1">
                        <a:spcAft>
                          <a:spcPts val="0"/>
                        </a:spcAft>
                      </a:pPr>
                      <a:r>
                        <a:rPr lang="ar-EG" sz="1600" b="0" kern="1200" dirty="0">
                          <a:solidFill>
                            <a:schemeClr val="tx1"/>
                          </a:solidFill>
                          <a:effectLst/>
                          <a:latin typeface="+mn-lt"/>
                          <a:ea typeface="+mn-ea"/>
                          <a:cs typeface="Sultan bold" pitchFamily="2" charset="-78"/>
                        </a:rPr>
                        <a:t>النسبة</a:t>
                      </a:r>
                      <a:endParaRPr lang="en-US" sz="1600" b="0" kern="1200" dirty="0">
                        <a:solidFill>
                          <a:schemeClr val="tx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98120">
                <a:tc>
                  <a:txBody>
                    <a:bodyPr/>
                    <a:lstStyle/>
                    <a:p>
                      <a:pPr marL="0" marR="201930" algn="ctr" defTabSz="914400" rtl="1" eaLnBrk="1" latinLnBrk="0" hangingPunct="1">
                        <a:spcAft>
                          <a:spcPts val="0"/>
                        </a:spcAft>
                      </a:pPr>
                      <a:r>
                        <a:rPr lang="ar-EG" sz="1800" b="0" kern="1200" dirty="0" smtClean="0">
                          <a:solidFill>
                            <a:schemeClr val="tx1"/>
                          </a:solidFill>
                          <a:effectLst/>
                          <a:latin typeface="+mn-lt"/>
                          <a:ea typeface="+mn-ea"/>
                          <a:cs typeface="Sultan Medium" pitchFamily="2" charset="-78"/>
                        </a:rPr>
                        <a:t>114</a:t>
                      </a:r>
                      <a:endParaRPr lang="en-US" sz="1800" b="0" kern="1200" dirty="0">
                        <a:solidFill>
                          <a:schemeClr val="tx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201930" algn="ctr" defTabSz="914400" rtl="1" eaLnBrk="1" latinLnBrk="0" hangingPunct="1">
                        <a:spcAft>
                          <a:spcPts val="0"/>
                        </a:spcAft>
                      </a:pPr>
                      <a:r>
                        <a:rPr lang="ar-EG" sz="1800" b="0" kern="1200" dirty="0" smtClean="0">
                          <a:solidFill>
                            <a:schemeClr val="tx1"/>
                          </a:solidFill>
                          <a:effectLst/>
                          <a:latin typeface="+mn-lt"/>
                          <a:ea typeface="+mn-ea"/>
                          <a:cs typeface="Sultan Medium" pitchFamily="2" charset="-78"/>
                        </a:rPr>
                        <a:t>77</a:t>
                      </a:r>
                      <a:endParaRPr lang="en-US" sz="1800" b="0" kern="1200" dirty="0">
                        <a:solidFill>
                          <a:schemeClr val="tx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201930" algn="ctr" defTabSz="914400" rtl="1" eaLnBrk="1" latinLnBrk="0" hangingPunct="1">
                        <a:spcAft>
                          <a:spcPts val="0"/>
                        </a:spcAft>
                      </a:pPr>
                      <a:r>
                        <a:rPr lang="ar-EG" sz="1800" b="0" kern="1200" dirty="0" smtClean="0">
                          <a:solidFill>
                            <a:schemeClr val="tx1"/>
                          </a:solidFill>
                          <a:effectLst/>
                          <a:latin typeface="+mn-lt"/>
                          <a:ea typeface="+mn-ea"/>
                          <a:cs typeface="Sultan Medium" pitchFamily="2" charset="-78"/>
                        </a:rPr>
                        <a:t>35</a:t>
                      </a:r>
                      <a:endParaRPr lang="en-US" sz="1800" b="0" kern="1200" dirty="0">
                        <a:solidFill>
                          <a:schemeClr val="tx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201930" algn="ctr" defTabSz="914400" rtl="1" eaLnBrk="1" latinLnBrk="0" hangingPunct="1">
                        <a:spcAft>
                          <a:spcPts val="0"/>
                        </a:spcAft>
                      </a:pPr>
                      <a:r>
                        <a:rPr lang="ar-EG" sz="1800" b="0" kern="1200" dirty="0" smtClean="0">
                          <a:solidFill>
                            <a:schemeClr val="tx1"/>
                          </a:solidFill>
                          <a:effectLst/>
                          <a:latin typeface="+mn-lt"/>
                          <a:ea typeface="+mn-ea"/>
                          <a:cs typeface="Sultan Medium" pitchFamily="2" charset="-78"/>
                        </a:rPr>
                        <a:t>2</a:t>
                      </a:r>
                      <a:endParaRPr lang="en-US" sz="1800" b="0" kern="1200" dirty="0">
                        <a:solidFill>
                          <a:schemeClr val="tx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201930" algn="ctr" defTabSz="914400" rtl="1" eaLnBrk="1" latinLnBrk="0" hangingPunct="1">
                        <a:spcAft>
                          <a:spcPts val="0"/>
                        </a:spcAft>
                      </a:pPr>
                      <a:r>
                        <a:rPr lang="ar-EG" sz="1800" b="0" kern="1200" dirty="0">
                          <a:solidFill>
                            <a:schemeClr val="tx1"/>
                          </a:solidFill>
                          <a:effectLst/>
                          <a:latin typeface="+mn-lt"/>
                          <a:ea typeface="+mn-ea"/>
                          <a:cs typeface="Sultan Medium" pitchFamily="2" charset="-78"/>
                        </a:rPr>
                        <a:t>100%</a:t>
                      </a:r>
                      <a:endParaRPr lang="en-US" sz="1800" b="0" kern="1200" dirty="0">
                        <a:solidFill>
                          <a:schemeClr val="tx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56088600"/>
              </p:ext>
            </p:extLst>
          </p:nvPr>
        </p:nvGraphicFramePr>
        <p:xfrm>
          <a:off x="995424" y="4890284"/>
          <a:ext cx="5083176" cy="876300"/>
        </p:xfrm>
        <a:graphic>
          <a:graphicData uri="http://schemas.openxmlformats.org/drawingml/2006/table">
            <a:tbl>
              <a:tblPr rtl="1" firstRow="1" firstCol="1" bandRow="1">
                <a:tableStyleId>{5C22544A-7EE6-4342-B048-85BDC9FD1C3A}</a:tableStyleId>
              </a:tblPr>
              <a:tblGrid>
                <a:gridCol w="1694392"/>
                <a:gridCol w="1694392"/>
                <a:gridCol w="1694392"/>
              </a:tblGrid>
              <a:tr h="455676">
                <a:tc>
                  <a:txBody>
                    <a:bodyPr/>
                    <a:lstStyle/>
                    <a:p>
                      <a:pPr marL="457200" marR="201930" algn="ctr" rtl="1">
                        <a:lnSpc>
                          <a:spcPct val="115000"/>
                        </a:lnSpc>
                        <a:spcAft>
                          <a:spcPts val="0"/>
                        </a:spcAft>
                      </a:pPr>
                      <a:r>
                        <a:rPr lang="ar-EG" sz="1600" b="0" kern="1200" dirty="0">
                          <a:solidFill>
                            <a:schemeClr val="tx1"/>
                          </a:solidFill>
                          <a:effectLst/>
                          <a:latin typeface="+mn-lt"/>
                          <a:ea typeface="+mn-ea"/>
                          <a:cs typeface="Sultan bold" pitchFamily="2" charset="-78"/>
                        </a:rPr>
                        <a:t>عدد حالات التعدي</a:t>
                      </a:r>
                      <a:endParaRPr lang="en-US" sz="1600" b="0" kern="1200" dirty="0">
                        <a:solidFill>
                          <a:schemeClr val="tx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457200" marR="201930" algn="ctr" rtl="1">
                        <a:lnSpc>
                          <a:spcPct val="115000"/>
                        </a:lnSpc>
                        <a:spcAft>
                          <a:spcPts val="0"/>
                        </a:spcAft>
                      </a:pPr>
                      <a:r>
                        <a:rPr lang="ar-EG" sz="1600" b="0" kern="1200" dirty="0">
                          <a:solidFill>
                            <a:schemeClr val="tx1"/>
                          </a:solidFill>
                          <a:effectLst/>
                          <a:latin typeface="+mn-lt"/>
                          <a:ea typeface="+mn-ea"/>
                          <a:cs typeface="Sultan bold" pitchFamily="2" charset="-78"/>
                        </a:rPr>
                        <a:t>عدد حالات الازالة</a:t>
                      </a:r>
                      <a:endParaRPr lang="en-US" sz="1600" b="0" kern="1200" dirty="0">
                        <a:solidFill>
                          <a:schemeClr val="tx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457200" marR="201930" algn="ctr" rtl="1">
                        <a:lnSpc>
                          <a:spcPct val="115000"/>
                        </a:lnSpc>
                        <a:spcAft>
                          <a:spcPts val="0"/>
                        </a:spcAft>
                      </a:pPr>
                      <a:r>
                        <a:rPr lang="ar-EG" sz="1600" b="0" kern="1200" dirty="0">
                          <a:solidFill>
                            <a:schemeClr val="tx1"/>
                          </a:solidFill>
                          <a:effectLst/>
                          <a:latin typeface="+mn-lt"/>
                          <a:ea typeface="+mn-ea"/>
                          <a:cs typeface="Sultan bold" pitchFamily="2" charset="-78"/>
                        </a:rPr>
                        <a:t>نسبة التنفيذ</a:t>
                      </a:r>
                      <a:endParaRPr lang="en-US" sz="1600" b="0" kern="1200" dirty="0">
                        <a:solidFill>
                          <a:schemeClr val="tx1"/>
                        </a:solidFill>
                        <a:effectLst/>
                        <a:latin typeface="+mn-lt"/>
                        <a:ea typeface="+mn-ea"/>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27838">
                <a:tc>
                  <a:txBody>
                    <a:bodyPr/>
                    <a:lstStyle/>
                    <a:p>
                      <a:pPr marL="457200" marR="201930" algn="ctr" rtl="1">
                        <a:lnSpc>
                          <a:spcPct val="115000"/>
                        </a:lnSpc>
                        <a:spcAft>
                          <a:spcPts val="0"/>
                        </a:spcAft>
                      </a:pPr>
                      <a:r>
                        <a:rPr lang="ar-EG" sz="1800" b="0" kern="1200" dirty="0" smtClean="0">
                          <a:solidFill>
                            <a:schemeClr val="tx1"/>
                          </a:solidFill>
                          <a:effectLst/>
                          <a:latin typeface="+mn-lt"/>
                          <a:ea typeface="+mn-ea"/>
                          <a:cs typeface="Sultan Medium" pitchFamily="2" charset="-78"/>
                        </a:rPr>
                        <a:t>233</a:t>
                      </a:r>
                      <a:endParaRPr lang="en-US" sz="1800" b="0" kern="1200" dirty="0">
                        <a:solidFill>
                          <a:schemeClr val="tx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marR="201930" algn="ctr" rtl="1">
                        <a:lnSpc>
                          <a:spcPct val="115000"/>
                        </a:lnSpc>
                        <a:spcAft>
                          <a:spcPts val="0"/>
                        </a:spcAft>
                      </a:pPr>
                      <a:r>
                        <a:rPr lang="ar-EG" sz="1800" b="0" kern="1200" dirty="0" smtClean="0">
                          <a:solidFill>
                            <a:schemeClr val="tx1"/>
                          </a:solidFill>
                          <a:effectLst/>
                          <a:latin typeface="+mn-lt"/>
                          <a:ea typeface="+mn-ea"/>
                          <a:cs typeface="Sultan Medium" pitchFamily="2" charset="-78"/>
                        </a:rPr>
                        <a:t>233</a:t>
                      </a:r>
                      <a:endParaRPr lang="en-US" sz="1800" b="0" kern="1200" dirty="0">
                        <a:solidFill>
                          <a:schemeClr val="tx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marR="201930" algn="ctr" rtl="1">
                        <a:lnSpc>
                          <a:spcPct val="115000"/>
                        </a:lnSpc>
                        <a:spcAft>
                          <a:spcPts val="0"/>
                        </a:spcAft>
                      </a:pPr>
                      <a:r>
                        <a:rPr lang="ar-EG" sz="1800" b="0" kern="1200" dirty="0" smtClean="0">
                          <a:solidFill>
                            <a:schemeClr val="tx1"/>
                          </a:solidFill>
                          <a:effectLst/>
                          <a:latin typeface="+mn-lt"/>
                          <a:ea typeface="+mn-ea"/>
                          <a:cs typeface="Sultan Medium" pitchFamily="2" charset="-78"/>
                        </a:rPr>
                        <a:t>100%</a:t>
                      </a:r>
                      <a:endParaRPr lang="en-US" sz="1800" b="0" kern="1200" dirty="0">
                        <a:solidFill>
                          <a:schemeClr val="tx1"/>
                        </a:solidFill>
                        <a:effectLst/>
                        <a:latin typeface="+mn-lt"/>
                        <a:ea typeface="+mn-ea"/>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6" name="Rectangle 15"/>
          <p:cNvSpPr/>
          <p:nvPr/>
        </p:nvSpPr>
        <p:spPr>
          <a:xfrm>
            <a:off x="4117806" y="1927343"/>
            <a:ext cx="2300630" cy="369332"/>
          </a:xfrm>
          <a:prstGeom prst="rect">
            <a:avLst/>
          </a:prstGeom>
        </p:spPr>
        <p:txBody>
          <a:bodyPr wrap="none">
            <a:spAutoFit/>
          </a:bodyPr>
          <a:lstStyle/>
          <a:p>
            <a:pPr lvl="0"/>
            <a:r>
              <a:rPr lang="ar-EG" dirty="0" smtClean="0">
                <a:solidFill>
                  <a:srgbClr val="FF0000"/>
                </a:solidFill>
                <a:cs typeface="Sultan bold" pitchFamily="2" charset="-78"/>
              </a:rPr>
              <a:t>تعديات على الاراضي الزراعية :</a:t>
            </a:r>
            <a:endParaRPr lang="en-US" dirty="0">
              <a:solidFill>
                <a:srgbClr val="FF0000"/>
              </a:solidFill>
              <a:effectLst/>
              <a:cs typeface="Sultan bold" pitchFamily="2"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2496995970"/>
              </p:ext>
            </p:extLst>
          </p:nvPr>
        </p:nvGraphicFramePr>
        <p:xfrm>
          <a:off x="922388" y="2318704"/>
          <a:ext cx="5083176" cy="792088"/>
        </p:xfrm>
        <a:graphic>
          <a:graphicData uri="http://schemas.openxmlformats.org/drawingml/2006/table">
            <a:tbl>
              <a:tblPr rtl="1" firstRow="1" firstCol="1" bandRow="1">
                <a:tableStyleId>{5C22544A-7EE6-4342-B048-85BDC9FD1C3A}</a:tableStyleId>
              </a:tblPr>
              <a:tblGrid>
                <a:gridCol w="1694392"/>
                <a:gridCol w="1694392"/>
                <a:gridCol w="1694392"/>
              </a:tblGrid>
              <a:tr h="432048">
                <a:tc>
                  <a:txBody>
                    <a:bodyPr/>
                    <a:lstStyle/>
                    <a:p>
                      <a:pPr marR="201930" algn="ctr" rtl="0">
                        <a:spcAft>
                          <a:spcPts val="0"/>
                        </a:spcAft>
                      </a:pPr>
                      <a:r>
                        <a:rPr lang="ar-EG" sz="1600" b="0" dirty="0">
                          <a:solidFill>
                            <a:schemeClr val="tx1"/>
                          </a:solidFill>
                          <a:effectLst/>
                          <a:cs typeface="Sultan bold" pitchFamily="2" charset="-78"/>
                        </a:rPr>
                        <a:t>عدد حالات التعديات</a:t>
                      </a:r>
                      <a:endParaRPr lang="en-US" sz="1400" b="0" dirty="0">
                        <a:solidFill>
                          <a:schemeClr val="tx1"/>
                        </a:solidFill>
                        <a:effectLst/>
                        <a:latin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R="201930" algn="ctr" rtl="0">
                        <a:spcAft>
                          <a:spcPts val="0"/>
                        </a:spcAft>
                      </a:pPr>
                      <a:r>
                        <a:rPr lang="ar-EG" sz="1600" b="0" dirty="0">
                          <a:solidFill>
                            <a:schemeClr val="tx1"/>
                          </a:solidFill>
                          <a:effectLst/>
                          <a:cs typeface="Sultan bold" pitchFamily="2" charset="-78"/>
                        </a:rPr>
                        <a:t>عدد حالات الازالة</a:t>
                      </a:r>
                      <a:endParaRPr lang="en-US" sz="1400" b="0" dirty="0">
                        <a:solidFill>
                          <a:schemeClr val="tx1"/>
                        </a:solidFill>
                        <a:effectLst/>
                        <a:latin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R="201930" algn="ctr" rtl="0">
                        <a:spcAft>
                          <a:spcPts val="0"/>
                        </a:spcAft>
                      </a:pPr>
                      <a:r>
                        <a:rPr lang="ar-EG" sz="1600" b="0" dirty="0">
                          <a:solidFill>
                            <a:schemeClr val="tx1"/>
                          </a:solidFill>
                          <a:effectLst/>
                          <a:cs typeface="Sultan bold" pitchFamily="2" charset="-78"/>
                        </a:rPr>
                        <a:t>نسبة التنفيذ</a:t>
                      </a:r>
                      <a:endParaRPr lang="en-US" sz="1400" b="0" dirty="0">
                        <a:solidFill>
                          <a:schemeClr val="tx1"/>
                        </a:solidFill>
                        <a:effectLst/>
                        <a:latin typeface="Calibri"/>
                        <a:cs typeface="Sultan bold"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360040">
                <a:tc>
                  <a:txBody>
                    <a:bodyPr/>
                    <a:lstStyle/>
                    <a:p>
                      <a:pPr marR="201930" algn="ctr" rtl="1">
                        <a:spcAft>
                          <a:spcPts val="0"/>
                        </a:spcAft>
                      </a:pPr>
                      <a:r>
                        <a:rPr lang="ar-EG" sz="1800" b="0" dirty="0" smtClean="0">
                          <a:solidFill>
                            <a:schemeClr val="tx1"/>
                          </a:solidFill>
                          <a:effectLst/>
                          <a:cs typeface="Sultan Medium" pitchFamily="2" charset="-78"/>
                        </a:rPr>
                        <a:t>166</a:t>
                      </a:r>
                      <a:endParaRPr lang="en-US" sz="1600" b="0" dirty="0">
                        <a:solidFill>
                          <a:schemeClr val="tx1"/>
                        </a:solidFill>
                        <a:effectLst/>
                        <a:latin typeface="Calibri"/>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R="201930" algn="ctr" rtl="0">
                        <a:spcAft>
                          <a:spcPts val="0"/>
                        </a:spcAft>
                      </a:pPr>
                      <a:r>
                        <a:rPr lang="ar-EG" sz="1800" b="0" dirty="0" smtClean="0">
                          <a:solidFill>
                            <a:schemeClr val="tx1"/>
                          </a:solidFill>
                          <a:effectLst/>
                          <a:cs typeface="Sultan Medium" pitchFamily="2" charset="-78"/>
                        </a:rPr>
                        <a:t>166</a:t>
                      </a:r>
                      <a:endParaRPr lang="en-US" sz="1600" b="0" dirty="0">
                        <a:solidFill>
                          <a:schemeClr val="tx1"/>
                        </a:solidFill>
                        <a:effectLst/>
                        <a:latin typeface="Calibri"/>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R="201930" algn="ctr" rtl="0">
                        <a:spcAft>
                          <a:spcPts val="0"/>
                        </a:spcAft>
                      </a:pPr>
                      <a:r>
                        <a:rPr lang="ar-EG" sz="1800" b="0" dirty="0">
                          <a:solidFill>
                            <a:schemeClr val="tx1"/>
                          </a:solidFill>
                          <a:effectLst/>
                          <a:cs typeface="Sultan Medium" pitchFamily="2" charset="-78"/>
                        </a:rPr>
                        <a:t>100%</a:t>
                      </a:r>
                      <a:endParaRPr lang="en-US" sz="1600" b="0" dirty="0">
                        <a:solidFill>
                          <a:schemeClr val="tx1"/>
                        </a:solidFill>
                        <a:effectLst/>
                        <a:latin typeface="Calibri"/>
                        <a:cs typeface="Sultan Medium" pitchFamily="2" charset="-7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8" name="Rectangle 17"/>
          <p:cNvSpPr/>
          <p:nvPr/>
        </p:nvSpPr>
        <p:spPr>
          <a:xfrm>
            <a:off x="3918493" y="4520952"/>
            <a:ext cx="2494594" cy="369332"/>
          </a:xfrm>
          <a:prstGeom prst="rect">
            <a:avLst/>
          </a:prstGeom>
        </p:spPr>
        <p:txBody>
          <a:bodyPr wrap="none">
            <a:spAutoFit/>
          </a:bodyPr>
          <a:lstStyle/>
          <a:p>
            <a:pPr lvl="0"/>
            <a:r>
              <a:rPr lang="ar-EG" dirty="0" smtClean="0">
                <a:solidFill>
                  <a:srgbClr val="FF0000"/>
                </a:solidFill>
                <a:cs typeface="Sultan bold" pitchFamily="2" charset="-78"/>
              </a:rPr>
              <a:t>تعديات على اراضي </a:t>
            </a:r>
            <a:r>
              <a:rPr lang="ar-EG" dirty="0">
                <a:solidFill>
                  <a:srgbClr val="FF0000"/>
                </a:solidFill>
                <a:cs typeface="Sultan bold" pitchFamily="2" charset="-78"/>
              </a:rPr>
              <a:t>املاك </a:t>
            </a:r>
            <a:r>
              <a:rPr lang="ar-EG" dirty="0" smtClean="0">
                <a:solidFill>
                  <a:srgbClr val="FF0000"/>
                </a:solidFill>
                <a:cs typeface="Sultan bold" pitchFamily="2" charset="-78"/>
              </a:rPr>
              <a:t>الدولة :</a:t>
            </a:r>
            <a:endParaRPr lang="en-US" dirty="0">
              <a:solidFill>
                <a:srgbClr val="FF0000"/>
              </a:solidFill>
              <a:cs typeface="Sultan bold" pitchFamily="2" charset="-78"/>
            </a:endParaRPr>
          </a:p>
        </p:txBody>
      </p:sp>
      <p:sp>
        <p:nvSpPr>
          <p:cNvPr id="19" name="Rectangle 18"/>
          <p:cNvSpPr/>
          <p:nvPr/>
        </p:nvSpPr>
        <p:spPr>
          <a:xfrm>
            <a:off x="801893" y="5961112"/>
            <a:ext cx="5470238" cy="369332"/>
          </a:xfrm>
          <a:prstGeom prst="rect">
            <a:avLst/>
          </a:prstGeom>
        </p:spPr>
        <p:txBody>
          <a:bodyPr wrap="square">
            <a:spAutoFit/>
          </a:bodyPr>
          <a:lstStyle/>
          <a:p>
            <a:r>
              <a:rPr lang="ar-EG" dirty="0">
                <a:solidFill>
                  <a:srgbClr val="FF0000"/>
                </a:solidFill>
                <a:cs typeface="Sultan bold" pitchFamily="2" charset="-78"/>
              </a:rPr>
              <a:t>اجمالي التعديات على الاراضي الزراعية واراضي املاك الدولة  ومخالفات البناء  </a:t>
            </a:r>
            <a:endParaRPr lang="en-US" dirty="0">
              <a:solidFill>
                <a:srgbClr val="FF0000"/>
              </a:solidFill>
              <a:cs typeface="Sultan bold" pitchFamily="2" charset="-78"/>
            </a:endParaRPr>
          </a:p>
        </p:txBody>
      </p:sp>
      <p:graphicFrame>
        <p:nvGraphicFramePr>
          <p:cNvPr id="23" name="Table 22"/>
          <p:cNvGraphicFramePr>
            <a:graphicFrameLocks noGrp="1"/>
          </p:cNvGraphicFramePr>
          <p:nvPr>
            <p:extLst>
              <p:ext uri="{D42A27DB-BD31-4B8C-83A1-F6EECF244321}">
                <p14:modId xmlns:p14="http://schemas.microsoft.com/office/powerpoint/2010/main" val="3521995015"/>
              </p:ext>
            </p:extLst>
          </p:nvPr>
        </p:nvGraphicFramePr>
        <p:xfrm>
          <a:off x="513862" y="6537176"/>
          <a:ext cx="5758269" cy="1942335"/>
        </p:xfrm>
        <a:graphic>
          <a:graphicData uri="http://schemas.openxmlformats.org/drawingml/2006/table">
            <a:tbl>
              <a:tblPr rtl="1" firstRow="1" bandRow="1">
                <a:tableStyleId>{5C22544A-7EE6-4342-B048-85BDC9FD1C3A}</a:tableStyleId>
              </a:tblPr>
              <a:tblGrid>
                <a:gridCol w="1303712"/>
                <a:gridCol w="1090675"/>
                <a:gridCol w="642846"/>
                <a:gridCol w="801614"/>
                <a:gridCol w="959711"/>
                <a:gridCol w="959711"/>
              </a:tblGrid>
              <a:tr h="400538">
                <a:tc gridSpan="2">
                  <a:txBody>
                    <a:bodyPr/>
                    <a:lstStyle/>
                    <a:p>
                      <a:pPr algn="ctr" rtl="1"/>
                      <a:r>
                        <a:rPr lang="ar-EG" sz="1400" b="0" kern="1200" dirty="0" smtClean="0">
                          <a:solidFill>
                            <a:schemeClr val="tx1"/>
                          </a:solidFill>
                          <a:effectLst/>
                          <a:latin typeface="+mn-lt"/>
                          <a:ea typeface="+mn-ea"/>
                          <a:cs typeface="Sultan bold" pitchFamily="2" charset="-78"/>
                        </a:rPr>
                        <a:t>الاجمالي </a:t>
                      </a:r>
                      <a:endParaRPr lang="ar-EG" sz="1400" b="0" kern="1200" dirty="0">
                        <a:solidFill>
                          <a:schemeClr val="tx1"/>
                        </a:solidFill>
                        <a:effectLst/>
                        <a:latin typeface="+mn-lt"/>
                        <a:ea typeface="+mn-ea"/>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rtl="1"/>
                      <a:endParaRPr lang="ar-EG" dirty="0"/>
                    </a:p>
                  </a:txBody>
                  <a:tcPr/>
                </a:tc>
                <a:tc rowSpan="2" gridSpan="3">
                  <a:txBody>
                    <a:bodyPr/>
                    <a:lstStyle/>
                    <a:p>
                      <a:pPr algn="ctr" rtl="1"/>
                      <a:r>
                        <a:rPr lang="ar-EG" sz="1400" b="0" kern="1200" dirty="0" smtClean="0">
                          <a:solidFill>
                            <a:schemeClr val="tx1"/>
                          </a:solidFill>
                          <a:effectLst/>
                          <a:latin typeface="+mn-lt"/>
                          <a:ea typeface="+mn-ea"/>
                          <a:cs typeface="Sultan bold" pitchFamily="2" charset="-78"/>
                        </a:rPr>
                        <a:t>عدد حالات الازالة والتصالح </a:t>
                      </a:r>
                      <a:endParaRPr lang="ar-EG" sz="1400" b="0" kern="1200" dirty="0">
                        <a:solidFill>
                          <a:schemeClr val="tx1"/>
                        </a:solidFill>
                        <a:effectLst/>
                        <a:latin typeface="+mn-lt"/>
                        <a:ea typeface="+mn-ea"/>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rowSpan="2" hMerge="1">
                  <a:txBody>
                    <a:bodyPr/>
                    <a:lstStyle/>
                    <a:p>
                      <a:pPr rtl="1"/>
                      <a:endParaRPr lang="ar-EG" dirty="0"/>
                    </a:p>
                  </a:txBody>
                  <a:tcPr/>
                </a:tc>
                <a:tc rowSpan="2" hMerge="1">
                  <a:txBody>
                    <a:bodyPr/>
                    <a:lstStyle/>
                    <a:p>
                      <a:pPr rtl="1"/>
                      <a:endParaRPr lang="ar-EG" dirty="0"/>
                    </a:p>
                  </a:txBody>
                  <a:tcPr/>
                </a:tc>
                <a:tc rowSpan="3">
                  <a:txBody>
                    <a:bodyPr/>
                    <a:lstStyle/>
                    <a:p>
                      <a:pPr algn="ctr" rtl="1"/>
                      <a:r>
                        <a:rPr lang="ar-EG" sz="1400" b="0" kern="1200" dirty="0" smtClean="0">
                          <a:solidFill>
                            <a:schemeClr val="tx1"/>
                          </a:solidFill>
                          <a:effectLst/>
                          <a:latin typeface="+mn-lt"/>
                          <a:ea typeface="+mn-ea"/>
                          <a:cs typeface="Sultan bold" pitchFamily="2" charset="-78"/>
                        </a:rPr>
                        <a:t>نسبة التنفيذ</a:t>
                      </a:r>
                      <a:endParaRPr lang="ar-EG" sz="1400" b="0" kern="1200" dirty="0">
                        <a:solidFill>
                          <a:schemeClr val="tx1"/>
                        </a:solidFill>
                        <a:effectLst/>
                        <a:latin typeface="+mn-lt"/>
                        <a:ea typeface="+mn-ea"/>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400538">
                <a:tc gridSpan="2">
                  <a:txBody>
                    <a:bodyPr/>
                    <a:lstStyle/>
                    <a:p>
                      <a:pPr algn="ctr" rtl="1"/>
                      <a:r>
                        <a:rPr lang="ar-EG" sz="1400" b="0" kern="1200" dirty="0" smtClean="0">
                          <a:solidFill>
                            <a:schemeClr val="tx1"/>
                          </a:solidFill>
                          <a:effectLst/>
                          <a:latin typeface="+mn-lt"/>
                          <a:ea typeface="+mn-ea"/>
                          <a:cs typeface="Sultan Medium" pitchFamily="2" charset="-78"/>
                        </a:rPr>
                        <a:t>527</a:t>
                      </a:r>
                      <a:endParaRPr lang="ar-EG" sz="1400" b="0" kern="1200" dirty="0">
                        <a:solidFill>
                          <a:schemeClr val="tx1"/>
                        </a:solidFill>
                        <a:effectLst/>
                        <a:latin typeface="+mn-lt"/>
                        <a:ea typeface="+mn-ea"/>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rtl="1"/>
                      <a:endParaRPr lang="ar-EG" dirty="0"/>
                    </a:p>
                  </a:txBody>
                  <a:tcPr/>
                </a:tc>
                <a:tc gridSpan="3" vMerge="1">
                  <a:txBody>
                    <a:bodyPr/>
                    <a:lstStyle/>
                    <a:p>
                      <a:pPr rtl="1"/>
                      <a:endParaRPr lang="ar-EG" dirty="0"/>
                    </a:p>
                  </a:txBody>
                  <a:tcPr/>
                </a:tc>
                <a:tc hMerge="1" vMerge="1">
                  <a:txBody>
                    <a:bodyPr/>
                    <a:lstStyle/>
                    <a:p>
                      <a:pPr rtl="1"/>
                      <a:endParaRPr lang="ar-EG" dirty="0"/>
                    </a:p>
                  </a:txBody>
                  <a:tcPr/>
                </a:tc>
                <a:tc hMerge="1" vMerge="1">
                  <a:txBody>
                    <a:bodyPr/>
                    <a:lstStyle/>
                    <a:p>
                      <a:pPr rtl="1"/>
                      <a:endParaRPr lang="ar-EG" dirty="0"/>
                    </a:p>
                  </a:txBody>
                  <a:tcPr/>
                </a:tc>
                <a:tc vMerge="1">
                  <a:txBody>
                    <a:bodyPr/>
                    <a:lstStyle/>
                    <a:p>
                      <a:pPr rtl="1"/>
                      <a:endParaRPr lang="ar-EG"/>
                    </a:p>
                  </a:txBody>
                  <a:tcPr/>
                </a:tc>
              </a:tr>
              <a:tr h="740721">
                <a:tc>
                  <a:txBody>
                    <a:bodyPr/>
                    <a:lstStyle/>
                    <a:p>
                      <a:pPr algn="ctr" rtl="1"/>
                      <a:r>
                        <a:rPr lang="ar-EG" sz="1400" b="0" kern="1200" dirty="0" smtClean="0">
                          <a:solidFill>
                            <a:schemeClr val="tx1"/>
                          </a:solidFill>
                          <a:effectLst/>
                          <a:latin typeface="+mn-lt"/>
                          <a:ea typeface="+mn-ea"/>
                          <a:cs typeface="Sultan bold" pitchFamily="2" charset="-78"/>
                        </a:rPr>
                        <a:t>المستهدف</a:t>
                      </a:r>
                      <a:endParaRPr lang="ar-EG" sz="1400" b="0" kern="1200" dirty="0">
                        <a:solidFill>
                          <a:schemeClr val="tx1"/>
                        </a:solidFill>
                        <a:effectLst/>
                        <a:latin typeface="+mn-lt"/>
                        <a:ea typeface="+mn-ea"/>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r>
                        <a:rPr lang="ar-EG" sz="1400" b="0" kern="1200" dirty="0" smtClean="0">
                          <a:solidFill>
                            <a:schemeClr val="tx1"/>
                          </a:solidFill>
                          <a:effectLst/>
                          <a:latin typeface="+mn-lt"/>
                          <a:ea typeface="+mn-ea"/>
                          <a:cs typeface="Sultan bold" pitchFamily="2" charset="-78"/>
                        </a:rPr>
                        <a:t>فوق المستهدف</a:t>
                      </a:r>
                      <a:endParaRPr lang="ar-EG" sz="1400" b="0" kern="1200" dirty="0">
                        <a:solidFill>
                          <a:schemeClr val="tx1"/>
                        </a:solidFill>
                        <a:effectLst/>
                        <a:latin typeface="+mn-lt"/>
                        <a:ea typeface="+mn-ea"/>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r>
                        <a:rPr lang="ar-EG" sz="1400" b="0" kern="1200" dirty="0" smtClean="0">
                          <a:solidFill>
                            <a:schemeClr val="tx1"/>
                          </a:solidFill>
                          <a:effectLst/>
                          <a:latin typeface="+mn-lt"/>
                          <a:ea typeface="+mn-ea"/>
                          <a:cs typeface="Sultan bold" pitchFamily="2" charset="-78"/>
                        </a:rPr>
                        <a:t>ازالة </a:t>
                      </a:r>
                      <a:endParaRPr lang="ar-EG" sz="1400" b="0" kern="1200" dirty="0">
                        <a:solidFill>
                          <a:schemeClr val="tx1"/>
                        </a:solidFill>
                        <a:effectLst/>
                        <a:latin typeface="+mn-lt"/>
                        <a:ea typeface="+mn-ea"/>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r>
                        <a:rPr lang="ar-EG" sz="1400" b="0" kern="1200" dirty="0" smtClean="0">
                          <a:solidFill>
                            <a:schemeClr val="tx1"/>
                          </a:solidFill>
                          <a:effectLst/>
                          <a:latin typeface="+mn-lt"/>
                          <a:ea typeface="+mn-ea"/>
                          <a:cs typeface="Sultan bold" pitchFamily="2" charset="-78"/>
                        </a:rPr>
                        <a:t>طلبات تصالح </a:t>
                      </a:r>
                      <a:endParaRPr lang="ar-EG" sz="1400" b="0" kern="1200" dirty="0">
                        <a:solidFill>
                          <a:schemeClr val="tx1"/>
                        </a:solidFill>
                        <a:effectLst/>
                        <a:latin typeface="+mn-lt"/>
                        <a:ea typeface="+mn-ea"/>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r>
                        <a:rPr lang="ar-EG" sz="1400" b="0" kern="1200" dirty="0" smtClean="0">
                          <a:solidFill>
                            <a:schemeClr val="tx1"/>
                          </a:solidFill>
                          <a:effectLst/>
                          <a:latin typeface="+mn-lt"/>
                          <a:ea typeface="+mn-ea"/>
                          <a:cs typeface="Sultan bold" pitchFamily="2" charset="-78"/>
                        </a:rPr>
                        <a:t>مأهولة بالسكان </a:t>
                      </a:r>
                      <a:endParaRPr lang="ar-EG" sz="1400" b="0" kern="1200" dirty="0">
                        <a:solidFill>
                          <a:schemeClr val="tx1"/>
                        </a:solidFill>
                        <a:effectLst/>
                        <a:latin typeface="+mn-lt"/>
                        <a:ea typeface="+mn-ea"/>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pPr rtl="1"/>
                      <a:endParaRPr lang="ar-EG" sz="1300" b="1" kern="1200" dirty="0">
                        <a:solidFill>
                          <a:schemeClr val="tx1"/>
                        </a:solidFill>
                        <a:effectLst/>
                        <a:latin typeface="+mn-lt"/>
                        <a:ea typeface="+mn-ea"/>
                        <a:cs typeface="+mn-cs"/>
                      </a:endParaRPr>
                    </a:p>
                  </a:txBody>
                  <a:tcPr/>
                </a:tc>
              </a:tr>
              <a:tr h="400538">
                <a:tc>
                  <a:txBody>
                    <a:bodyPr/>
                    <a:lstStyle/>
                    <a:p>
                      <a:pPr algn="ctr" rtl="1"/>
                      <a:r>
                        <a:rPr lang="ar-EG" sz="2000" b="0" kern="1200" dirty="0" smtClean="0">
                          <a:solidFill>
                            <a:schemeClr val="tx1"/>
                          </a:solidFill>
                          <a:effectLst/>
                          <a:latin typeface="+mn-lt"/>
                          <a:ea typeface="+mn-ea"/>
                          <a:cs typeface="Sultan Medium" pitchFamily="2" charset="-78"/>
                        </a:rPr>
                        <a:t>167</a:t>
                      </a:r>
                      <a:endParaRPr lang="ar-EG" sz="2000" b="0" kern="1200" dirty="0">
                        <a:solidFill>
                          <a:schemeClr val="tx1"/>
                        </a:solidFill>
                        <a:effectLst/>
                        <a:latin typeface="+mn-lt"/>
                        <a:ea typeface="+mn-ea"/>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lang="ar-EG" sz="2000" b="0" kern="1200" dirty="0" smtClean="0">
                          <a:solidFill>
                            <a:schemeClr val="tx1"/>
                          </a:solidFill>
                          <a:effectLst/>
                          <a:latin typeface="+mn-lt"/>
                          <a:ea typeface="+mn-ea"/>
                          <a:cs typeface="Sultan Medium" pitchFamily="2" charset="-78"/>
                        </a:rPr>
                        <a:t>360</a:t>
                      </a:r>
                      <a:endParaRPr lang="ar-EG" sz="2000" b="0" kern="1200" dirty="0">
                        <a:solidFill>
                          <a:schemeClr val="tx1"/>
                        </a:solidFill>
                        <a:effectLst/>
                        <a:latin typeface="+mn-lt"/>
                        <a:ea typeface="+mn-ea"/>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lang="ar-EG" sz="2000" b="0" kern="1200" dirty="0" smtClean="0">
                          <a:solidFill>
                            <a:schemeClr val="tx1"/>
                          </a:solidFill>
                          <a:effectLst/>
                          <a:latin typeface="+mn-lt"/>
                          <a:ea typeface="+mn-ea"/>
                          <a:cs typeface="Sultan Medium" pitchFamily="2" charset="-78"/>
                        </a:rPr>
                        <a:t>490</a:t>
                      </a:r>
                      <a:endParaRPr lang="ar-EG" sz="2000" b="0" kern="1200" dirty="0">
                        <a:solidFill>
                          <a:schemeClr val="tx1"/>
                        </a:solidFill>
                        <a:effectLst/>
                        <a:latin typeface="+mn-lt"/>
                        <a:ea typeface="+mn-ea"/>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lang="ar-EG" sz="2000" b="0" kern="1200" dirty="0" smtClean="0">
                          <a:solidFill>
                            <a:schemeClr val="tx1"/>
                          </a:solidFill>
                          <a:effectLst/>
                          <a:latin typeface="+mn-lt"/>
                          <a:ea typeface="+mn-ea"/>
                          <a:cs typeface="Sultan Medium" pitchFamily="2" charset="-78"/>
                        </a:rPr>
                        <a:t>35</a:t>
                      </a:r>
                      <a:endParaRPr lang="ar-EG" sz="2000" b="0" kern="1200" dirty="0">
                        <a:solidFill>
                          <a:schemeClr val="tx1"/>
                        </a:solidFill>
                        <a:effectLst/>
                        <a:latin typeface="+mn-lt"/>
                        <a:ea typeface="+mn-ea"/>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lang="ar-EG" sz="2000" b="0" kern="1200" dirty="0" smtClean="0">
                          <a:solidFill>
                            <a:schemeClr val="tx1"/>
                          </a:solidFill>
                          <a:effectLst/>
                          <a:latin typeface="+mn-lt"/>
                          <a:ea typeface="+mn-ea"/>
                          <a:cs typeface="Sultan Medium" pitchFamily="2" charset="-78"/>
                        </a:rPr>
                        <a:t>2</a:t>
                      </a:r>
                      <a:endParaRPr lang="ar-EG" sz="2000" b="0" kern="1200" dirty="0">
                        <a:solidFill>
                          <a:schemeClr val="tx1"/>
                        </a:solidFill>
                        <a:effectLst/>
                        <a:latin typeface="+mn-lt"/>
                        <a:ea typeface="+mn-ea"/>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lang="ar-EG" sz="2000" b="0" kern="1200" dirty="0" smtClean="0">
                          <a:solidFill>
                            <a:schemeClr val="tx1"/>
                          </a:solidFill>
                          <a:effectLst/>
                          <a:latin typeface="+mn-lt"/>
                          <a:ea typeface="+mn-ea"/>
                          <a:cs typeface="Sultan Medium" pitchFamily="2" charset="-78"/>
                        </a:rPr>
                        <a:t>316%</a:t>
                      </a:r>
                      <a:endParaRPr lang="ar-EG" sz="2000" b="0" kern="1200" dirty="0">
                        <a:solidFill>
                          <a:schemeClr val="tx1"/>
                        </a:solidFill>
                        <a:effectLst/>
                        <a:latin typeface="+mn-lt"/>
                        <a:ea typeface="+mn-ea"/>
                        <a:cs typeface="Sultan Medium"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908720" y="1281012"/>
            <a:ext cx="5256584" cy="646331"/>
          </a:xfrm>
          <a:prstGeom prst="rect">
            <a:avLst/>
          </a:prstGeom>
          <a:noFill/>
        </p:spPr>
        <p:txBody>
          <a:bodyPr wrap="square" rtlCol="1">
            <a:spAutoFit/>
          </a:bodyPr>
          <a:lstStyle/>
          <a:p>
            <a:pPr algn="ctr"/>
            <a:r>
              <a:rPr lang="ar-EG" dirty="0" smtClean="0">
                <a:cs typeface="Sultan Medium" pitchFamily="2" charset="-78"/>
              </a:rPr>
              <a:t>بيان باجمالي عدد حالات التعدي والازالة بنطاق المحافظة خلال فترة الحظر من  2020/03/18 حتى 2020/05/31</a:t>
            </a:r>
            <a:endParaRPr lang="ar-EG" dirty="0">
              <a:cs typeface="Sultan Medium" pitchFamily="2" charset="-78"/>
            </a:endParaRPr>
          </a:p>
        </p:txBody>
      </p:sp>
    </p:spTree>
    <p:extLst>
      <p:ext uri="{BB962C8B-B14F-4D97-AF65-F5344CB8AC3E}">
        <p14:creationId xmlns:p14="http://schemas.microsoft.com/office/powerpoint/2010/main" val="1664318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1" y="0"/>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3333004" y="455840"/>
            <a:ext cx="2392001" cy="369332"/>
          </a:xfrm>
          <a:prstGeom prst="rect">
            <a:avLst/>
          </a:prstGeom>
        </p:spPr>
        <p:txBody>
          <a:bodyPr wrap="none">
            <a:spAutoFit/>
          </a:bodyPr>
          <a:lstStyle/>
          <a:p>
            <a:pPr lvl="0" algn="l" fontAlgn="base">
              <a:spcBef>
                <a:spcPct val="0"/>
              </a:spcBef>
              <a:spcAft>
                <a:spcPct val="0"/>
              </a:spcAft>
              <a:tabLst>
                <a:tab pos="269875" algn="r"/>
                <a:tab pos="358775" algn="r"/>
              </a:tabLst>
            </a:pPr>
            <a:r>
              <a:rPr lang="ar-EG" b="1" dirty="0">
                <a:solidFill>
                  <a:srgbClr val="FF0000"/>
                </a:solidFill>
                <a:latin typeface="Arial" pitchFamily="34" charset="0"/>
                <a:ea typeface="Calibri" pitchFamily="34" charset="0"/>
                <a:cs typeface="Sultan Medium" pitchFamily="2" charset="-78"/>
              </a:rPr>
              <a:t>تعديات علي </a:t>
            </a:r>
            <a:r>
              <a:rPr lang="ar-EG" b="1" dirty="0" smtClean="0">
                <a:solidFill>
                  <a:srgbClr val="FF0000"/>
                </a:solidFill>
                <a:latin typeface="Arial" pitchFamily="34" charset="0"/>
                <a:ea typeface="Calibri" pitchFamily="34" charset="0"/>
                <a:cs typeface="Sultan Medium" pitchFamily="2" charset="-78"/>
              </a:rPr>
              <a:t>املاك الدولة :</a:t>
            </a:r>
            <a:endParaRPr lang="en-US" sz="300" dirty="0">
              <a:latin typeface="Arial" pitchFamily="34" charset="0"/>
              <a:cs typeface="Arial"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429000" y="1496616"/>
            <a:ext cx="3034030" cy="1688465"/>
          </a:xfrm>
          <a:prstGeom prst="rect">
            <a:avLst/>
          </a:prstGeom>
          <a:ln>
            <a:noFill/>
          </a:ln>
          <a:effectLst>
            <a:softEdge rad="112500"/>
          </a:effectLst>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81222" y="1512727"/>
            <a:ext cx="2835910" cy="1688465"/>
          </a:xfrm>
          <a:prstGeom prst="rect">
            <a:avLst/>
          </a:prstGeom>
          <a:ln>
            <a:noFill/>
          </a:ln>
          <a:effectLst>
            <a:softEdge rad="112500"/>
          </a:effectLst>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3352057" y="3367328"/>
            <a:ext cx="3034030" cy="1722505"/>
          </a:xfrm>
          <a:prstGeom prst="rect">
            <a:avLst/>
          </a:prstGeom>
          <a:ln>
            <a:noFill/>
          </a:ln>
          <a:effectLst>
            <a:softEdge rad="112500"/>
          </a:effectLst>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481222" y="3374510"/>
            <a:ext cx="2835910" cy="1722505"/>
          </a:xfrm>
          <a:prstGeom prst="rect">
            <a:avLst/>
          </a:prstGeom>
          <a:ln>
            <a:noFill/>
          </a:ln>
          <a:effectLst>
            <a:softEdge rad="112500"/>
          </a:effectLst>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3440430" y="5323495"/>
            <a:ext cx="3022600" cy="1607185"/>
          </a:xfrm>
          <a:prstGeom prst="rect">
            <a:avLst/>
          </a:prstGeom>
          <a:ln>
            <a:noFill/>
          </a:ln>
          <a:effectLst>
            <a:softEdge rad="112500"/>
          </a:effectLst>
        </p:spPr>
      </p:pic>
      <p:pic>
        <p:nvPicPr>
          <p:cNvPr id="13" name="Picture 12"/>
          <p:cNvPicPr/>
          <p:nvPr/>
        </p:nvPicPr>
        <p:blipFill>
          <a:blip r:embed="rId8" cstate="print">
            <a:extLst>
              <a:ext uri="{28A0092B-C50C-407E-A947-70E740481C1C}">
                <a14:useLocalDpi xmlns:a14="http://schemas.microsoft.com/office/drawing/2010/main" val="0"/>
              </a:ext>
            </a:extLst>
          </a:blip>
          <a:stretch>
            <a:fillRect/>
          </a:stretch>
        </p:blipFill>
        <p:spPr>
          <a:xfrm>
            <a:off x="481222" y="5358420"/>
            <a:ext cx="2870835" cy="1572260"/>
          </a:xfrm>
          <a:prstGeom prst="rect">
            <a:avLst/>
          </a:prstGeom>
          <a:ln>
            <a:noFill/>
          </a:ln>
          <a:effectLst>
            <a:softEdge rad="112500"/>
          </a:effectLst>
        </p:spPr>
      </p:pic>
      <p:pic>
        <p:nvPicPr>
          <p:cNvPr id="14" name="Picture 13"/>
          <p:cNvPicPr/>
          <p:nvPr/>
        </p:nvPicPr>
        <p:blipFill>
          <a:blip r:embed="rId9" cstate="print">
            <a:extLst>
              <a:ext uri="{28A0092B-C50C-407E-A947-70E740481C1C}">
                <a14:useLocalDpi xmlns:a14="http://schemas.microsoft.com/office/drawing/2010/main" val="0"/>
              </a:ext>
            </a:extLst>
          </a:blip>
          <a:stretch>
            <a:fillRect/>
          </a:stretch>
        </p:blipFill>
        <p:spPr>
          <a:xfrm>
            <a:off x="3428999" y="7185248"/>
            <a:ext cx="3086735" cy="1711960"/>
          </a:xfrm>
          <a:prstGeom prst="rect">
            <a:avLst/>
          </a:prstGeom>
          <a:ln>
            <a:noFill/>
          </a:ln>
          <a:effectLst>
            <a:softEdge rad="112500"/>
          </a:effectLst>
        </p:spPr>
      </p:pic>
      <p:pic>
        <p:nvPicPr>
          <p:cNvPr id="15" name="Picture 14"/>
          <p:cNvPicPr/>
          <p:nvPr/>
        </p:nvPicPr>
        <p:blipFill>
          <a:blip r:embed="rId10" cstate="print">
            <a:extLst>
              <a:ext uri="{28A0092B-C50C-407E-A947-70E740481C1C}">
                <a14:useLocalDpi xmlns:a14="http://schemas.microsoft.com/office/drawing/2010/main" val="0"/>
              </a:ext>
            </a:extLst>
          </a:blip>
          <a:stretch>
            <a:fillRect/>
          </a:stretch>
        </p:blipFill>
        <p:spPr>
          <a:xfrm>
            <a:off x="481222" y="7185248"/>
            <a:ext cx="2870835" cy="1711960"/>
          </a:xfrm>
          <a:prstGeom prst="rect">
            <a:avLst/>
          </a:prstGeom>
          <a:ln>
            <a:noFill/>
          </a:ln>
          <a:effectLst>
            <a:softEdge rad="112500"/>
          </a:effectLst>
        </p:spPr>
      </p:pic>
    </p:spTree>
    <p:extLst>
      <p:ext uri="{BB962C8B-B14F-4D97-AF65-F5344CB8AC3E}">
        <p14:creationId xmlns:p14="http://schemas.microsoft.com/office/powerpoint/2010/main" val="1871739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29000" y="826750"/>
            <a:ext cx="2721104" cy="523220"/>
          </a:xfrm>
          <a:prstGeom prst="rect">
            <a:avLst/>
          </a:prstGeom>
        </p:spPr>
        <p:txBody>
          <a:bodyPr wrap="square">
            <a:spAutoFit/>
          </a:bodyPr>
          <a:lstStyle/>
          <a:p>
            <a:pPr lvl="0"/>
            <a:r>
              <a:rPr lang="ar-EG" sz="2800" dirty="0" smtClean="0">
                <a:solidFill>
                  <a:srgbClr val="FF0000"/>
                </a:solidFill>
                <a:latin typeface="Arial" pitchFamily="34" charset="0"/>
                <a:ea typeface="Times New Roman" pitchFamily="18" charset="0"/>
                <a:cs typeface="Sultan bold" pitchFamily="2" charset="-78"/>
              </a:rPr>
              <a:t>الخطة الاستثمارية </a:t>
            </a:r>
            <a:endParaRPr lang="en-US" sz="2000" dirty="0">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74780063"/>
              </p:ext>
            </p:extLst>
          </p:nvPr>
        </p:nvGraphicFramePr>
        <p:xfrm>
          <a:off x="497984" y="2720752"/>
          <a:ext cx="5955352" cy="3096346"/>
        </p:xfrm>
        <a:graphic>
          <a:graphicData uri="http://schemas.openxmlformats.org/drawingml/2006/table">
            <a:tbl>
              <a:tblPr rtl="1" firstRow="1" bandRow="1">
                <a:tableStyleId>{5C22544A-7EE6-4342-B048-85BDC9FD1C3A}</a:tableStyleId>
              </a:tblPr>
              <a:tblGrid>
                <a:gridCol w="2383180"/>
                <a:gridCol w="1175434"/>
                <a:gridCol w="1276713"/>
                <a:gridCol w="1120025"/>
              </a:tblGrid>
              <a:tr h="490564">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النشاط </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الاعتماد</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المنصرف</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نسبة التنفيذ</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490564">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الكهرباء</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194,154.200</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193,713.899</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100%</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90564">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الرصف</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71,7110.000</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71,765.0610</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100%</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90564">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تحسين البيئة </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21,577.800</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21,577.653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100%</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643526">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نشاط تدعيم احتياجات الوحدات المحلية </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5,750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5,613.406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98%</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90564">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الامن والاطفاء والمرور </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1,748</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1,578.410</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kumimoji="0" lang="ar-EG" sz="1600" b="0" i="0" u="none" strike="noStrike" kern="1200" cap="none" normalizeH="0" baseline="0" dirty="0" smtClean="0">
                          <a:ln>
                            <a:noFill/>
                          </a:ln>
                          <a:solidFill>
                            <a:schemeClr val="tx1"/>
                          </a:solidFill>
                          <a:effectLst/>
                          <a:latin typeface="Arial" pitchFamily="34" charset="0"/>
                          <a:ea typeface="Times New Roman" pitchFamily="18" charset="0"/>
                          <a:cs typeface="Sultan bold" pitchFamily="2" charset="-78"/>
                        </a:rPr>
                        <a:t>90%</a:t>
                      </a:r>
                      <a:endParaRPr kumimoji="0" lang="ar-EG" sz="1600" b="0" i="0" u="none" strike="noStrike" kern="1200" cap="none" normalizeH="0" baseline="0" dirty="0">
                        <a:ln>
                          <a:noFill/>
                        </a:ln>
                        <a:solidFill>
                          <a:schemeClr val="tx1"/>
                        </a:solidFill>
                        <a:effectLst/>
                        <a:latin typeface="Arial" pitchFamily="34" charset="0"/>
                        <a:ea typeface="Times New Roman" pitchFamily="18" charset="0"/>
                        <a:cs typeface="Sultan bold" pitchFamily="2" charset="-7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907521" y="2279412"/>
            <a:ext cx="5015183" cy="369332"/>
          </a:xfrm>
          <a:prstGeom prst="rect">
            <a:avLst/>
          </a:prstGeom>
        </p:spPr>
        <p:txBody>
          <a:bodyPr wrap="square">
            <a:spAutoFit/>
          </a:bodyPr>
          <a:lstStyle/>
          <a:p>
            <a:pPr lvl="0" algn="ctr" eaLnBrk="0" fontAlgn="base" hangingPunct="0">
              <a:spcBef>
                <a:spcPct val="0"/>
              </a:spcBef>
              <a:spcAft>
                <a:spcPct val="0"/>
              </a:spcAft>
              <a:tabLst>
                <a:tab pos="269875" algn="r"/>
                <a:tab pos="358775" algn="r"/>
              </a:tabLst>
            </a:pPr>
            <a:r>
              <a:rPr lang="ar-EG" dirty="0" smtClean="0">
                <a:solidFill>
                  <a:srgbClr val="FF0000"/>
                </a:solidFill>
                <a:latin typeface="Arial" pitchFamily="34" charset="0"/>
                <a:ea typeface="Calibri" pitchFamily="34" charset="0"/>
                <a:cs typeface="Sultan Medium" pitchFamily="2" charset="-78"/>
              </a:rPr>
              <a:t>موقف تنفيذ الخطة الاستثمارية حتى 2020/05/31</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1258577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3">
            <a:extLst>
              <a:ext uri="{28A0092B-C50C-407E-A947-70E740481C1C}">
                <a14:useLocalDpi xmlns:a14="http://schemas.microsoft.com/office/drawing/2010/main" val="0"/>
              </a:ext>
            </a:extLst>
          </a:blip>
          <a:srcRect t="7600" r="-1897" b="57054"/>
          <a:stretch>
            <a:fillRect/>
          </a:stretch>
        </p:blipFill>
        <p:spPr bwMode="auto">
          <a:xfrm>
            <a:off x="2673031" y="25731"/>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75562" y="316125"/>
            <a:ext cx="2850029" cy="523220"/>
          </a:xfrm>
          <a:prstGeom prst="rect">
            <a:avLst/>
          </a:prstGeom>
        </p:spPr>
        <p:txBody>
          <a:bodyPr wrap="square">
            <a:spAutoFit/>
          </a:bodyPr>
          <a:lstStyle/>
          <a:p>
            <a:r>
              <a:rPr lang="ar-EG" sz="2800" u="sng" dirty="0" smtClean="0">
                <a:cs typeface="Sultan bold" pitchFamily="2" charset="-78"/>
              </a:rPr>
              <a:t>جولات  ومحليات :</a:t>
            </a:r>
            <a:endParaRPr lang="ar-EG" sz="2800" u="sng"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290127655"/>
              </p:ext>
            </p:extLst>
          </p:nvPr>
        </p:nvGraphicFramePr>
        <p:xfrm>
          <a:off x="383235" y="1064568"/>
          <a:ext cx="5982392" cy="7760880"/>
        </p:xfrm>
        <a:graphic>
          <a:graphicData uri="http://schemas.openxmlformats.org/drawingml/2006/table">
            <a:tbl>
              <a:tblPr rtl="1" firstRow="1" bandRow="1">
                <a:tableStyleId>{69CF1AB2-1976-4502-BF36-3FF5EA218861}</a:tableStyleId>
              </a:tblPr>
              <a:tblGrid>
                <a:gridCol w="3109970"/>
                <a:gridCol w="2872422"/>
              </a:tblGrid>
              <a:tr h="53506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Sultan bold" pitchFamily="2" charset="-78"/>
                        </a:rPr>
                        <a:t/>
                      </a:r>
                      <a:br>
                        <a:rPr lang="en-US" sz="1400" b="1" kern="1200" dirty="0" smtClean="0">
                          <a:solidFill>
                            <a:schemeClr val="tx1"/>
                          </a:solidFill>
                          <a:latin typeface="+mn-lt"/>
                          <a:ea typeface="+mn-ea"/>
                          <a:cs typeface="Sultan bold" pitchFamily="2" charset="-78"/>
                        </a:rPr>
                      </a:br>
                      <a:r>
                        <a:rPr lang="ar-SA" sz="1400" b="0" kern="1200" dirty="0" smtClean="0">
                          <a:solidFill>
                            <a:schemeClr val="tx1"/>
                          </a:solidFill>
                          <a:latin typeface="+mn-lt"/>
                          <a:ea typeface="+mn-ea"/>
                          <a:cs typeface="Sultan bold" pitchFamily="2" charset="-78"/>
                        </a:rPr>
                        <a:t>محافظ دمياط تتفقد أعمال الرصف بكفر سعد والزرقا و توجه بإحلال أعمدة الإنارة بكفر المنازلة فوراً</a:t>
                      </a:r>
                      <a:r>
                        <a:rPr lang="en-US" sz="1400" b="1" kern="1200" dirty="0" smtClean="0">
                          <a:solidFill>
                            <a:schemeClr val="tx1"/>
                          </a:solidFill>
                          <a:latin typeface="+mn-lt"/>
                          <a:ea typeface="+mn-ea"/>
                          <a:cs typeface="Sultan bold" pitchFamily="2" charset="-78"/>
                        </a:rPr>
                        <a:t/>
                      </a:r>
                      <a:br>
                        <a:rPr lang="en-US" sz="1400" b="1" kern="1200" dirty="0" smtClean="0">
                          <a:solidFill>
                            <a:schemeClr val="tx1"/>
                          </a:solidFill>
                          <a:latin typeface="+mn-lt"/>
                          <a:ea typeface="+mn-ea"/>
                          <a:cs typeface="Sultan bold" pitchFamily="2" charset="-78"/>
                        </a:rPr>
                      </a:br>
                      <a:endParaRPr lang="en-US" sz="1400" b="1" kern="1200" dirty="0" smtClean="0">
                        <a:solidFill>
                          <a:schemeClr val="tx1"/>
                        </a:solidFill>
                        <a:latin typeface="+mn-lt"/>
                        <a:ea typeface="+mn-ea"/>
                        <a:cs typeface="Sultan bold" pitchFamily="2" charset="-78"/>
                      </a:endParaRPr>
                    </a:p>
                  </a:txBody>
                  <a:tcPr/>
                </a:tc>
                <a:tc hMerge="1">
                  <a:txBody>
                    <a:bodyPr/>
                    <a:lstStyle/>
                    <a:p>
                      <a:pPr rtl="1"/>
                      <a:endParaRPr lang="ar-EG" dirty="0"/>
                    </a:p>
                  </a:txBody>
                  <a:tcPr/>
                </a:tc>
              </a:tr>
              <a:tr h="2160240">
                <a:tc>
                  <a:txBody>
                    <a:bodyPr/>
                    <a:lstStyle/>
                    <a:p>
                      <a:pPr rtl="1"/>
                      <a:endParaRPr lang="ar-EG" sz="1400" dirty="0"/>
                    </a:p>
                  </a:txBody>
                  <a:tcPr/>
                </a:tc>
                <a:tc>
                  <a:txBody>
                    <a:bodyPr/>
                    <a:lstStyle/>
                    <a:p>
                      <a:pPr rtl="1"/>
                      <a:endParaRPr lang="ar-EG" sz="1400" dirty="0"/>
                    </a:p>
                  </a:txBody>
                  <a:tcPr/>
                </a:tc>
              </a:tr>
              <a:tr h="2160240">
                <a:tc>
                  <a:txBody>
                    <a:bodyPr/>
                    <a:lstStyle/>
                    <a:p>
                      <a:pPr rtl="1"/>
                      <a:endParaRPr lang="ar-EG" sz="1400" b="1" kern="1200" dirty="0">
                        <a:solidFill>
                          <a:schemeClr val="tx1"/>
                        </a:solidFill>
                        <a:latin typeface="+mn-lt"/>
                        <a:ea typeface="+mn-ea"/>
                        <a:cs typeface="Sultan bold" pitchFamily="2" charset="-78"/>
                      </a:endParaRPr>
                    </a:p>
                  </a:txBody>
                  <a:tcPr/>
                </a:tc>
                <a:tc>
                  <a:txBody>
                    <a:bodyPr/>
                    <a:lstStyle/>
                    <a:p>
                      <a:pPr rtl="1"/>
                      <a:endParaRPr lang="ar-EG" dirty="0"/>
                    </a:p>
                  </a:txBody>
                  <a:tcPr/>
                </a:tc>
              </a:tr>
              <a:tr h="307600">
                <a:tc gridSpan="2">
                  <a:txBody>
                    <a:bodyPr/>
                    <a:lstStyle/>
                    <a:p>
                      <a:pPr rtl="1"/>
                      <a:r>
                        <a:rPr lang="ar-EG" sz="1400" b="1" kern="1200" dirty="0" smtClean="0">
                          <a:solidFill>
                            <a:schemeClr val="tx1"/>
                          </a:solidFill>
                          <a:latin typeface="+mn-lt"/>
                          <a:ea typeface="+mn-ea"/>
                          <a:cs typeface="Sultan bold" pitchFamily="2" charset="-78"/>
                        </a:rPr>
                        <a:t/>
                      </a:r>
                      <a:br>
                        <a:rPr lang="ar-EG" sz="1400" b="1" kern="1200" dirty="0" smtClean="0">
                          <a:solidFill>
                            <a:schemeClr val="tx1"/>
                          </a:solidFill>
                          <a:latin typeface="+mn-lt"/>
                          <a:ea typeface="+mn-ea"/>
                          <a:cs typeface="Sultan bold" pitchFamily="2" charset="-78"/>
                        </a:rPr>
                      </a:br>
                      <a:r>
                        <a:rPr lang="ar-EG" sz="1600" b="0" kern="1200" dirty="0" smtClean="0">
                          <a:solidFill>
                            <a:schemeClr val="tx1"/>
                          </a:solidFill>
                          <a:latin typeface="+mn-lt"/>
                          <a:ea typeface="+mn-ea"/>
                          <a:cs typeface="Sultan bold" pitchFamily="2" charset="-78"/>
                        </a:rPr>
                        <a:t>محافظ دمياط تتفقد السوق الحضارى و٥١ لمتابعة الأعمال الجارية بهما</a:t>
                      </a:r>
                      <a:endParaRPr lang="ar-EG" sz="1600" b="0" kern="1200" dirty="0">
                        <a:solidFill>
                          <a:schemeClr val="tx1"/>
                        </a:solidFill>
                        <a:latin typeface="+mn-lt"/>
                        <a:ea typeface="+mn-ea"/>
                        <a:cs typeface="Sultan bold" pitchFamily="2" charset="-78"/>
                      </a:endParaRPr>
                    </a:p>
                  </a:txBody>
                  <a:tcPr/>
                </a:tc>
                <a:tc hMerge="1">
                  <a:txBody>
                    <a:bodyPr/>
                    <a:lstStyle/>
                    <a:p>
                      <a:pPr rtl="1"/>
                      <a:endParaRPr lang="ar-EG" dirty="0"/>
                    </a:p>
                  </a:txBody>
                  <a:tcPr/>
                </a:tc>
              </a:tr>
              <a:tr h="2160240">
                <a:tc>
                  <a:txBody>
                    <a:bodyPr/>
                    <a:lstStyle/>
                    <a:p>
                      <a:pPr rtl="1"/>
                      <a:endParaRPr lang="ar-EG" dirty="0"/>
                    </a:p>
                  </a:txBody>
                  <a:tcPr/>
                </a:tc>
                <a:tc>
                  <a:txBody>
                    <a:bodyPr/>
                    <a:lstStyle/>
                    <a:p>
                      <a:pPr rtl="1"/>
                      <a:endParaRPr lang="ar-EG" dirty="0"/>
                    </a:p>
                  </a:txBody>
                  <a:tcPr/>
                </a:tc>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562" y="1784648"/>
            <a:ext cx="3008635" cy="2088232"/>
          </a:xfrm>
          <a:prstGeom prst="rect">
            <a:avLst/>
          </a:prstGeom>
          <a:ln>
            <a:noFill/>
          </a:ln>
          <a:effectLst>
            <a:softEdge rad="1125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036" y="1815999"/>
            <a:ext cx="2798890" cy="2056137"/>
          </a:xfrm>
          <a:prstGeom prst="rect">
            <a:avLst/>
          </a:prstGeom>
          <a:ln>
            <a:noFill/>
          </a:ln>
          <a:effectLst>
            <a:softEdge rad="112500"/>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8830" y="3861430"/>
            <a:ext cx="3142098" cy="2304255"/>
          </a:xfrm>
          <a:prstGeom prst="rect">
            <a:avLst/>
          </a:prstGeom>
          <a:ln>
            <a:noFill/>
          </a:ln>
          <a:effectLst>
            <a:softEdge rad="112500"/>
          </a:effec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25245" r="1827" b="21579"/>
          <a:stretch/>
        </p:blipFill>
        <p:spPr>
          <a:xfrm>
            <a:off x="409940" y="3872880"/>
            <a:ext cx="2798890" cy="2292805"/>
          </a:xfrm>
          <a:prstGeom prst="rect">
            <a:avLst/>
          </a:prstGeom>
          <a:ln>
            <a:noFill/>
          </a:ln>
          <a:effectLst>
            <a:softEdge rad="112500"/>
          </a:effec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6992" y="6753200"/>
            <a:ext cx="3075366" cy="2309015"/>
          </a:xfrm>
          <a:prstGeom prst="rect">
            <a:avLst/>
          </a:prstGeom>
          <a:ln>
            <a:noFill/>
          </a:ln>
          <a:effectLst>
            <a:softEdge rad="112500"/>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998" y="6753200"/>
            <a:ext cx="2780928" cy="2309015"/>
          </a:xfrm>
          <a:prstGeom prst="rect">
            <a:avLst/>
          </a:prstGeom>
          <a:ln>
            <a:noFill/>
          </a:ln>
          <a:effectLst>
            <a:softEdge rad="112500"/>
          </a:effectLst>
        </p:spPr>
      </p:pic>
    </p:spTree>
    <p:extLst>
      <p:ext uri="{BB962C8B-B14F-4D97-AF65-F5344CB8AC3E}">
        <p14:creationId xmlns:p14="http://schemas.microsoft.com/office/powerpoint/2010/main" val="1770818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97541" y="47262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52936" y="826750"/>
            <a:ext cx="3297169" cy="523220"/>
          </a:xfrm>
          <a:prstGeom prst="rect">
            <a:avLst/>
          </a:prstGeom>
        </p:spPr>
        <p:txBody>
          <a:bodyPr wrap="square">
            <a:spAutoFit/>
          </a:bodyPr>
          <a:lstStyle/>
          <a:p>
            <a:r>
              <a:rPr lang="ar-EG" sz="2800" dirty="0" smtClean="0">
                <a:cs typeface="Sultan bold" pitchFamily="2" charset="-78"/>
              </a:rPr>
              <a:t>لقاءات مع الجهات التنفيذية</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444118666"/>
              </p:ext>
            </p:extLst>
          </p:nvPr>
        </p:nvGraphicFramePr>
        <p:xfrm>
          <a:off x="404664" y="1753640"/>
          <a:ext cx="6012160" cy="5457544"/>
        </p:xfrm>
        <a:graphic>
          <a:graphicData uri="http://schemas.openxmlformats.org/drawingml/2006/table">
            <a:tbl>
              <a:tblPr rtl="1" firstRow="1" bandRow="1">
                <a:tableStyleId>{69CF1AB2-1976-4502-BF36-3FF5EA218861}</a:tableStyleId>
              </a:tblPr>
              <a:tblGrid>
                <a:gridCol w="6012160"/>
              </a:tblGrid>
              <a:tr h="1039120">
                <a:tc>
                  <a:txBody>
                    <a:bodyPr/>
                    <a:lstStyle/>
                    <a:p>
                      <a:pPr marL="285750" indent="-285750" algn="justLow">
                        <a:buFont typeface="Wingdings" pitchFamily="2" charset="2"/>
                        <a:buChar char="v"/>
                      </a:pPr>
                      <a:r>
                        <a:rPr lang="ar-SA" sz="1600" b="0" kern="1200" dirty="0" smtClean="0">
                          <a:solidFill>
                            <a:schemeClr val="dk1"/>
                          </a:solidFill>
                          <a:effectLst/>
                          <a:latin typeface="+mn-lt"/>
                          <a:ea typeface="+mn-ea"/>
                          <a:cs typeface="Sultan bold" pitchFamily="2" charset="-78"/>
                        </a:rPr>
                        <a:t>محافظ دمياط تتابع الموقف التنفيذى الحالى لعدد من مشروعات مياه الشرب والصرف الصحى ببعض المناطق</a:t>
                      </a:r>
                      <a:endParaRPr lang="ar-EG" sz="1600" b="0" kern="1200" dirty="0" smtClean="0">
                        <a:solidFill>
                          <a:schemeClr val="dk1"/>
                        </a:solidFill>
                        <a:effectLst/>
                        <a:latin typeface="+mn-lt"/>
                        <a:ea typeface="+mn-ea"/>
                        <a:cs typeface="Sultan bold" pitchFamily="2" charset="-78"/>
                      </a:endParaRPr>
                    </a:p>
                  </a:txBody>
                  <a:tcPr/>
                </a:tc>
              </a:tr>
              <a:tr h="792088">
                <a:tc>
                  <a:txBody>
                    <a:bodyPr/>
                    <a:lstStyle/>
                    <a:p>
                      <a:pPr rtl="1"/>
                      <a:endParaRPr lang="ar-EG" sz="1400" dirty="0"/>
                    </a:p>
                  </a:txBody>
                  <a:tcPr/>
                </a:tc>
              </a:tr>
              <a:tr h="792088">
                <a:tc>
                  <a:txBody>
                    <a:bodyPr/>
                    <a:lstStyle/>
                    <a:p>
                      <a:pPr rtl="1"/>
                      <a:endParaRPr lang="ar-EG" sz="1400" dirty="0"/>
                    </a:p>
                  </a:txBody>
                  <a:tcPr/>
                </a:tc>
              </a:tr>
              <a:tr h="792088">
                <a:tc>
                  <a:txBody>
                    <a:bodyPr/>
                    <a:lstStyle/>
                    <a:p>
                      <a:pPr rtl="1"/>
                      <a:endParaRPr lang="ar-EG" sz="1600" b="1" kern="1200" dirty="0" smtClean="0">
                        <a:solidFill>
                          <a:schemeClr val="dk1"/>
                        </a:solidFill>
                        <a:effectLst/>
                        <a:latin typeface="+mn-lt"/>
                        <a:ea typeface="+mn-ea"/>
                        <a:cs typeface="Sultan bold" pitchFamily="2" charset="-78"/>
                      </a:endParaRPr>
                    </a:p>
                    <a:p>
                      <a:pPr marL="285750" indent="-285750" algn="justLow" rtl="1">
                        <a:buFont typeface="Wingdings" pitchFamily="2" charset="2"/>
                        <a:buChar char="v"/>
                      </a:pPr>
                      <a:r>
                        <a:rPr lang="ar-SA" sz="1600" b="0" kern="1200" dirty="0" smtClean="0">
                          <a:solidFill>
                            <a:schemeClr val="dk1"/>
                          </a:solidFill>
                          <a:effectLst/>
                          <a:latin typeface="+mn-lt"/>
                          <a:ea typeface="+mn-ea"/>
                          <a:cs typeface="Sultan bold" pitchFamily="2" charset="-78"/>
                        </a:rPr>
                        <a:t>خلال جلسة المجلس التنفيذى المنعقدة</a:t>
                      </a:r>
                      <a:r>
                        <a:rPr lang="en-US" sz="1600" b="0" kern="1200" dirty="0" smtClean="0">
                          <a:solidFill>
                            <a:schemeClr val="dk1"/>
                          </a:solidFill>
                          <a:effectLst/>
                          <a:latin typeface="+mn-lt"/>
                          <a:ea typeface="+mn-ea"/>
                          <a:cs typeface="Sultan bold" pitchFamily="2" charset="-78"/>
                        </a:rPr>
                        <a:t>...</a:t>
                      </a:r>
                    </a:p>
                    <a:p>
                      <a:pPr marL="355600" indent="0" algn="justLow" rtl="1"/>
                      <a:r>
                        <a:rPr lang="ar-SA" sz="1600" b="0" kern="1200" dirty="0" smtClean="0">
                          <a:solidFill>
                            <a:schemeClr val="dk1"/>
                          </a:solidFill>
                          <a:effectLst/>
                          <a:latin typeface="+mn-lt"/>
                          <a:ea typeface="+mn-ea"/>
                          <a:cs typeface="Sultan bold" pitchFamily="2" charset="-78"/>
                        </a:rPr>
                        <a:t>محافظ دمياط تعلن رفع درجة الاستعداد القصوى بجميع الأجهزة تزامنًا مع قرب حلول عيد الفطر المبارك</a:t>
                      </a:r>
                      <a:endParaRPr lang="en-US" sz="1600" b="0" kern="1200" dirty="0" smtClean="0">
                        <a:solidFill>
                          <a:schemeClr val="dk1"/>
                        </a:solidFill>
                        <a:effectLst/>
                        <a:latin typeface="+mn-lt"/>
                        <a:ea typeface="+mn-ea"/>
                        <a:cs typeface="Sultan bold" pitchFamily="2" charset="-78"/>
                      </a:endParaRPr>
                    </a:p>
                    <a:p>
                      <a:pPr marL="273050" indent="0" algn="justLow" rtl="1"/>
                      <a:r>
                        <a:rPr lang="ar-SA" sz="1600" b="0" kern="1200" dirty="0" smtClean="0">
                          <a:solidFill>
                            <a:schemeClr val="dk1"/>
                          </a:solidFill>
                          <a:effectLst/>
                          <a:latin typeface="+mn-lt"/>
                          <a:ea typeface="+mn-ea"/>
                          <a:cs typeface="Sultan bold" pitchFamily="2" charset="-78"/>
                        </a:rPr>
                        <a:t>وتؤكد على حظر دخول أى منشأة حكومية بدون ارتداء الكمامات ووضع جدول زمنى لتنفيذ أعمال تطهير وتعقيم لجان امتحانات الثانوية العامة</a:t>
                      </a:r>
                      <a:endParaRPr lang="en-US" sz="1600" b="0" kern="1200" dirty="0" smtClean="0">
                        <a:solidFill>
                          <a:schemeClr val="dk1"/>
                        </a:solidFill>
                        <a:effectLst/>
                        <a:latin typeface="+mn-lt"/>
                        <a:ea typeface="+mn-ea"/>
                        <a:cs typeface="Sultan bold" pitchFamily="2" charset="-78"/>
                      </a:endParaRPr>
                    </a:p>
                    <a:p>
                      <a:pPr marL="273050" indent="0" algn="justLow"/>
                      <a:r>
                        <a:rPr lang="ar-SA" sz="1600" b="0" kern="1200" dirty="0" smtClean="0">
                          <a:solidFill>
                            <a:schemeClr val="dk1"/>
                          </a:solidFill>
                          <a:effectLst/>
                          <a:latin typeface="+mn-lt"/>
                          <a:ea typeface="+mn-ea"/>
                          <a:cs typeface="Sultan bold" pitchFamily="2" charset="-78"/>
                        </a:rPr>
                        <a:t>المحافظ تشدد على تكثيف حملات النظافة و رفع الإشغالات والتصدى لكافة المخالفات </a:t>
                      </a:r>
                      <a:r>
                        <a:rPr lang="ar-EG" sz="1600" b="0" kern="1200" dirty="0" smtClean="0">
                          <a:solidFill>
                            <a:schemeClr val="dk1"/>
                          </a:solidFill>
                          <a:effectLst/>
                          <a:latin typeface="+mn-lt"/>
                          <a:ea typeface="+mn-ea"/>
                          <a:cs typeface="Sultan bold" pitchFamily="2" charset="-78"/>
                        </a:rPr>
                        <a:t>وازالة </a:t>
                      </a:r>
                      <a:r>
                        <a:rPr lang="ar-SA" sz="1600" b="0" kern="1200" dirty="0" smtClean="0">
                          <a:solidFill>
                            <a:schemeClr val="dk1"/>
                          </a:solidFill>
                          <a:effectLst/>
                          <a:latin typeface="+mn-lt"/>
                          <a:ea typeface="+mn-ea"/>
                          <a:cs typeface="Sultan bold" pitchFamily="2" charset="-78"/>
                        </a:rPr>
                        <a:t>التعديات</a:t>
                      </a:r>
                      <a:r>
                        <a:rPr lang="ar-EG" sz="1600" b="0" kern="1200" dirty="0" smtClean="0">
                          <a:solidFill>
                            <a:schemeClr val="dk1"/>
                          </a:solidFill>
                          <a:effectLst/>
                          <a:latin typeface="+mn-lt"/>
                          <a:ea typeface="+mn-ea"/>
                          <a:cs typeface="Sultan bold" pitchFamily="2" charset="-78"/>
                        </a:rPr>
                        <a:t> على </a:t>
                      </a:r>
                      <a:r>
                        <a:rPr lang="ar-EG" sz="1600" b="0" kern="1200" dirty="0" err="1" smtClean="0">
                          <a:solidFill>
                            <a:schemeClr val="dk1"/>
                          </a:solidFill>
                          <a:effectLst/>
                          <a:latin typeface="+mn-lt"/>
                          <a:ea typeface="+mn-ea"/>
                          <a:cs typeface="Sultan bold" pitchFamily="2" charset="-78"/>
                        </a:rPr>
                        <a:t>الاراضى</a:t>
                      </a:r>
                      <a:r>
                        <a:rPr lang="ar-EG" sz="1600" b="0" kern="1200" dirty="0" smtClean="0">
                          <a:solidFill>
                            <a:schemeClr val="dk1"/>
                          </a:solidFill>
                          <a:effectLst/>
                          <a:latin typeface="+mn-lt"/>
                          <a:ea typeface="+mn-ea"/>
                          <a:cs typeface="Sultan bold" pitchFamily="2" charset="-78"/>
                        </a:rPr>
                        <a:t> الزراعية واملاك الدولة .</a:t>
                      </a:r>
                    </a:p>
                  </a:txBody>
                  <a:tcPr/>
                </a:tc>
              </a:tr>
              <a:tr h="792088">
                <a:tc>
                  <a:txBody>
                    <a:bodyPr/>
                    <a:lstStyle/>
                    <a:p>
                      <a:pPr algn="justLow"/>
                      <a:endParaRPr lang="ar-EG" sz="1600" b="0" kern="1200" dirty="0" smtClean="0">
                        <a:solidFill>
                          <a:schemeClr val="dk1"/>
                        </a:solidFill>
                        <a:effectLst/>
                        <a:latin typeface="+mn-lt"/>
                        <a:ea typeface="+mn-ea"/>
                        <a:cs typeface="Sultan bold" pitchFamily="2" charset="-78"/>
                      </a:endParaRPr>
                    </a:p>
                  </a:txBody>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984" y="2432720"/>
            <a:ext cx="3140968" cy="2088232"/>
          </a:xfrm>
          <a:prstGeom prst="rect">
            <a:avLst/>
          </a:prstGeom>
          <a:ln>
            <a:noFill/>
          </a:ln>
          <a:effectLst>
            <a:softEdge rad="1125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64" y="2432720"/>
            <a:ext cx="2808312" cy="2088232"/>
          </a:xfrm>
          <a:prstGeom prst="rect">
            <a:avLst/>
          </a:prstGeom>
          <a:ln>
            <a:noFill/>
          </a:ln>
          <a:effectLst>
            <a:softEdge rad="1125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6753200"/>
            <a:ext cx="2996952" cy="2286000"/>
          </a:xfrm>
          <a:prstGeom prst="rect">
            <a:avLst/>
          </a:prstGeom>
          <a:ln>
            <a:noFill/>
          </a:ln>
          <a:effectLst>
            <a:softEdge rad="112500"/>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664" y="6739651"/>
            <a:ext cx="2880320" cy="2286000"/>
          </a:xfrm>
          <a:prstGeom prst="rect">
            <a:avLst/>
          </a:prstGeom>
          <a:ln>
            <a:noFill/>
          </a:ln>
          <a:effectLst>
            <a:softEdge rad="112500"/>
          </a:effectLst>
        </p:spPr>
      </p:pic>
    </p:spTree>
    <p:extLst>
      <p:ext uri="{BB962C8B-B14F-4D97-AF65-F5344CB8AC3E}">
        <p14:creationId xmlns:p14="http://schemas.microsoft.com/office/powerpoint/2010/main" val="272202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61999" y="68958"/>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53237" y="330309"/>
            <a:ext cx="3297169" cy="523220"/>
          </a:xfrm>
          <a:prstGeom prst="rect">
            <a:avLst/>
          </a:prstGeom>
        </p:spPr>
        <p:txBody>
          <a:bodyPr wrap="square">
            <a:spAutoFit/>
          </a:bodyPr>
          <a:lstStyle/>
          <a:p>
            <a:r>
              <a:rPr lang="ar-EG" sz="2800" dirty="0" smtClean="0">
                <a:cs typeface="Sultan bold" pitchFamily="2" charset="-78"/>
              </a:rPr>
              <a:t>لقاءات مع الجهات التنفيذية</a:t>
            </a:r>
            <a:endParaRPr lang="ar-EG" sz="2800" dirty="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524963012"/>
              </p:ext>
            </p:extLst>
          </p:nvPr>
        </p:nvGraphicFramePr>
        <p:xfrm>
          <a:off x="422920" y="1329075"/>
          <a:ext cx="6012160" cy="3461321"/>
        </p:xfrm>
        <a:graphic>
          <a:graphicData uri="http://schemas.openxmlformats.org/drawingml/2006/table">
            <a:tbl>
              <a:tblPr rtl="1" firstRow="1" bandRow="1">
                <a:tableStyleId>{69CF1AB2-1976-4502-BF36-3FF5EA218861}</a:tableStyleId>
              </a:tblPr>
              <a:tblGrid>
                <a:gridCol w="3186295"/>
                <a:gridCol w="2825865"/>
              </a:tblGrid>
              <a:tr h="443110">
                <a:tc gridSpan="2">
                  <a:txBody>
                    <a:bodyPr/>
                    <a:lstStyle/>
                    <a:p>
                      <a:pPr marL="285750" indent="-285750" algn="justLow" rtl="1">
                        <a:buFont typeface="Wingdings" pitchFamily="2" charset="2"/>
                        <a:buChar char="v"/>
                      </a:pPr>
                      <a:r>
                        <a:rPr lang="ar-SA" sz="1400" b="0" kern="1200" dirty="0" smtClean="0">
                          <a:solidFill>
                            <a:schemeClr val="dk1"/>
                          </a:solidFill>
                          <a:effectLst/>
                          <a:latin typeface="+mn-lt"/>
                          <a:ea typeface="+mn-ea"/>
                          <a:cs typeface="Sultan bold" pitchFamily="2" charset="-78"/>
                        </a:rPr>
                        <a:t>محافظ دمياط تناقش الأُطر الخاصة بالدراسة الهندسية الإنشائية لتنفيذ برنامج " مدن آمنة خالية من العنف ضد النساء والفتيات" بعزبة البرج</a:t>
                      </a:r>
                      <a:r>
                        <a:rPr lang="ar-EG" sz="1400" b="0" kern="1200" baseline="0" dirty="0" smtClean="0">
                          <a:solidFill>
                            <a:schemeClr val="dk1"/>
                          </a:solidFill>
                          <a:effectLst/>
                          <a:latin typeface="+mn-lt"/>
                          <a:ea typeface="+mn-ea"/>
                          <a:cs typeface="Sultan bold" pitchFamily="2" charset="-78"/>
                        </a:rPr>
                        <a:t> </a:t>
                      </a:r>
                      <a:r>
                        <a:rPr lang="ar-SA" sz="1400" b="0" kern="1200" dirty="0" smtClean="0">
                          <a:solidFill>
                            <a:schemeClr val="dk1"/>
                          </a:solidFill>
                          <a:effectLst/>
                          <a:latin typeface="+mn-lt"/>
                          <a:ea typeface="+mn-ea"/>
                          <a:cs typeface="Sultan bold" pitchFamily="2" charset="-78"/>
                        </a:rPr>
                        <a:t>وتبحث آليات تطوير حديقة بنت الشاطئ بمدينة دمياط</a:t>
                      </a:r>
                      <a:endParaRPr lang="ar-EG" sz="1400" b="0" kern="1200" dirty="0" smtClean="0">
                        <a:solidFill>
                          <a:schemeClr val="dk1"/>
                        </a:solidFill>
                        <a:effectLst/>
                        <a:latin typeface="+mn-lt"/>
                        <a:ea typeface="+mn-ea"/>
                        <a:cs typeface="Sultan bold" pitchFamily="2" charset="-78"/>
                      </a:endParaRPr>
                    </a:p>
                  </a:txBody>
                  <a:tcPr/>
                </a:tc>
                <a:tc hMerge="1">
                  <a:txBody>
                    <a:bodyPr/>
                    <a:lstStyle/>
                    <a:p>
                      <a:pPr rtl="1"/>
                      <a:endParaRPr lang="ar-EG" dirty="0"/>
                    </a:p>
                  </a:txBody>
                  <a:tcPr/>
                </a:tc>
              </a:tr>
              <a:tr h="1998281">
                <a:tc>
                  <a:txBody>
                    <a:bodyPr/>
                    <a:lstStyle/>
                    <a:p>
                      <a:pPr rtl="1"/>
                      <a:endParaRPr lang="ar-EG" sz="1400" dirty="0"/>
                    </a:p>
                  </a:txBody>
                  <a:tcPr/>
                </a:tc>
                <a:tc>
                  <a:txBody>
                    <a:bodyPr/>
                    <a:lstStyle/>
                    <a:p>
                      <a:pPr rtl="1"/>
                      <a:endParaRPr lang="ar-EG" sz="1400" dirty="0"/>
                    </a:p>
                  </a:txBody>
                  <a:tcPr/>
                </a:tc>
              </a:tr>
              <a:tr h="757969">
                <a:tc gridSpan="2">
                  <a:txBody>
                    <a:bodyPr/>
                    <a:lstStyle/>
                    <a:p>
                      <a:pPr marL="285750" indent="-285750" algn="justLow">
                        <a:buFont typeface="Wingdings" pitchFamily="2" charset="2"/>
                        <a:buChar char="v"/>
                      </a:pPr>
                      <a:r>
                        <a:rPr lang="ar-EG" sz="1400" b="0" kern="1200" dirty="0" smtClean="0">
                          <a:solidFill>
                            <a:schemeClr val="dk1"/>
                          </a:solidFill>
                          <a:effectLst/>
                          <a:latin typeface="+mn-lt"/>
                          <a:ea typeface="+mn-ea"/>
                          <a:cs typeface="Sultan bold" pitchFamily="2" charset="-78"/>
                        </a:rPr>
                        <a:t>محافظ دمياط تلتقى بعدد من مالكى الورش بمدينة دمياط للأثاث لمناقشة الإجراءات الخاصة بفرش وحدات أهاليناوتؤكد فتح المعرض المؤقت بالمدينة لدفع عجلة الإنتاج وتنشيط الحركة التجارية مع الالتزام بإتخاذ كافة الإجراءات الإحترازية</a:t>
                      </a:r>
                    </a:p>
                    <a:p>
                      <a:pPr rtl="1"/>
                      <a:endParaRPr lang="ar-EG" sz="1400" b="1" kern="1200" dirty="0">
                        <a:solidFill>
                          <a:schemeClr val="dk1"/>
                        </a:solidFill>
                        <a:effectLst/>
                        <a:latin typeface="+mn-lt"/>
                        <a:ea typeface="+mn-ea"/>
                        <a:cs typeface="Sultan bold" pitchFamily="2" charset="-78"/>
                      </a:endParaRPr>
                    </a:p>
                  </a:txBody>
                  <a:tcPr/>
                </a:tc>
                <a:tc hMerge="1">
                  <a:txBody>
                    <a:bodyPr/>
                    <a:lstStyle/>
                    <a:p>
                      <a:pPr rtl="1"/>
                      <a:endParaRPr lang="ar-EG" sz="1400"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736" y="1856655"/>
            <a:ext cx="3136198" cy="1911199"/>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125" y="1895647"/>
            <a:ext cx="2774714" cy="1872208"/>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3770" y="4520952"/>
            <a:ext cx="3068960" cy="2376545"/>
          </a:xfrm>
          <a:prstGeom prst="rect">
            <a:avLst/>
          </a:prstGeom>
          <a:ln>
            <a:noFill/>
          </a:ln>
          <a:effectLst>
            <a:softEdge rad="1125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520" y="4520951"/>
            <a:ext cx="2996783" cy="2376545"/>
          </a:xfrm>
          <a:prstGeom prst="rect">
            <a:avLst/>
          </a:prstGeom>
          <a:ln>
            <a:noFill/>
          </a:ln>
          <a:effectLst>
            <a:softEdge rad="112500"/>
          </a:effectLst>
        </p:spPr>
      </p:pic>
      <p:sp>
        <p:nvSpPr>
          <p:cNvPr id="9" name="Rectangle 8"/>
          <p:cNvSpPr/>
          <p:nvPr/>
        </p:nvSpPr>
        <p:spPr>
          <a:xfrm>
            <a:off x="316079" y="6897497"/>
            <a:ext cx="6117440" cy="431767"/>
          </a:xfrm>
          <a:prstGeom prst="rect">
            <a:avLst/>
          </a:prstGeom>
          <a:solidFill>
            <a:schemeClr val="bg2">
              <a:lumMod val="40000"/>
              <a:lumOff val="60000"/>
            </a:schemeClr>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285750" indent="-285750">
              <a:buFont typeface="Wingdings" pitchFamily="2" charset="2"/>
              <a:buChar char="v"/>
            </a:pPr>
            <a:r>
              <a:rPr lang="ar-EG" sz="1400" dirty="0">
                <a:solidFill>
                  <a:schemeClr val="dk1"/>
                </a:solidFill>
                <a:cs typeface="Sultan bold" pitchFamily="2" charset="-78"/>
              </a:rPr>
              <a:t>محافظ دمياط ترأس الإجتماع الدورى للجنة صندوق تمويل مشروعات الإسكان الإقتصادى</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4716" y="7329264"/>
            <a:ext cx="2798803" cy="1997968"/>
          </a:xfrm>
          <a:prstGeom prst="rect">
            <a:avLst/>
          </a:prstGeom>
          <a:ln>
            <a:noFill/>
          </a:ln>
          <a:effectLst>
            <a:softEdge rad="112500"/>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818" y="7329264"/>
            <a:ext cx="3114190" cy="1997968"/>
          </a:xfrm>
          <a:prstGeom prst="rect">
            <a:avLst/>
          </a:prstGeom>
          <a:ln>
            <a:noFill/>
          </a:ln>
          <a:effectLst>
            <a:softEdge rad="112500"/>
          </a:effectLst>
        </p:spPr>
      </p:pic>
    </p:spTree>
    <p:extLst>
      <p:ext uri="{BB962C8B-B14F-4D97-AF65-F5344CB8AC3E}">
        <p14:creationId xmlns:p14="http://schemas.microsoft.com/office/powerpoint/2010/main" val="85581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492896" y="447854"/>
            <a:ext cx="4199111"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24945" y="826750"/>
            <a:ext cx="3225160" cy="523220"/>
          </a:xfrm>
          <a:prstGeom prst="rect">
            <a:avLst/>
          </a:prstGeom>
        </p:spPr>
        <p:txBody>
          <a:bodyPr wrap="square">
            <a:spAutoFit/>
          </a:bodyPr>
          <a:lstStyle/>
          <a:p>
            <a:r>
              <a:rPr lang="ar-EG" sz="2800" u="sng" dirty="0" smtClean="0">
                <a:cs typeface="Sultan bold" pitchFamily="2" charset="-78"/>
              </a:rPr>
              <a:t>تابع الإمكانيات </a:t>
            </a:r>
            <a:r>
              <a:rPr lang="ar-EG" sz="2800" u="sng" dirty="0">
                <a:cs typeface="Sultan bold" pitchFamily="2" charset="-78"/>
              </a:rPr>
              <a:t>التعليمية :</a:t>
            </a:r>
          </a:p>
        </p:txBody>
      </p:sp>
      <p:graphicFrame>
        <p:nvGraphicFramePr>
          <p:cNvPr id="7" name="Table 6"/>
          <p:cNvGraphicFramePr>
            <a:graphicFrameLocks noGrp="1"/>
          </p:cNvGraphicFramePr>
          <p:nvPr>
            <p:extLst>
              <p:ext uri="{D42A27DB-BD31-4B8C-83A1-F6EECF244321}">
                <p14:modId xmlns:p14="http://schemas.microsoft.com/office/powerpoint/2010/main" val="2718586535"/>
              </p:ext>
            </p:extLst>
          </p:nvPr>
        </p:nvGraphicFramePr>
        <p:xfrm>
          <a:off x="476672" y="2000672"/>
          <a:ext cx="5904656" cy="7343775"/>
        </p:xfrm>
        <a:graphic>
          <a:graphicData uri="http://schemas.openxmlformats.org/drawingml/2006/table">
            <a:tbl>
              <a:tblPr rtl="1" firstRow="1" firstCol="1" bandRow="1">
                <a:tableStyleId>{5C22544A-7EE6-4342-B048-85BDC9FD1C3A}</a:tableStyleId>
              </a:tblPr>
              <a:tblGrid>
                <a:gridCol w="408538"/>
                <a:gridCol w="4458948"/>
                <a:gridCol w="1037170"/>
              </a:tblGrid>
              <a:tr h="160511">
                <a:tc>
                  <a:txBody>
                    <a:bodyPr/>
                    <a:lstStyle/>
                    <a:p>
                      <a:pPr marL="0" algn="ctr" defTabSz="914400" rtl="1" eaLnBrk="1" latinLnBrk="0" hangingPunct="1">
                        <a:lnSpc>
                          <a:spcPct val="125000"/>
                        </a:lnSpc>
                        <a:spcAft>
                          <a:spcPts val="0"/>
                        </a:spcAft>
                      </a:pPr>
                      <a:r>
                        <a:rPr lang="ar-SA" sz="1400" b="0" kern="1200" dirty="0">
                          <a:solidFill>
                            <a:schemeClr val="tx1"/>
                          </a:solidFill>
                          <a:latin typeface="+mn-lt"/>
                          <a:ea typeface="+mn-ea"/>
                          <a:cs typeface="Sultan bold" pitchFamily="2" charset="-78"/>
                        </a:rPr>
                        <a:t>م</a:t>
                      </a:r>
                      <a:endParaRPr lang="en-US" sz="1400" b="0" kern="1200" dirty="0">
                        <a:solidFill>
                          <a:schemeClr val="tx1"/>
                        </a:solidFill>
                        <a:latin typeface="+mn-lt"/>
                        <a:ea typeface="+mn-ea"/>
                        <a:cs typeface="Sultan bold"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25000"/>
                        </a:lnSpc>
                        <a:spcAft>
                          <a:spcPts val="0"/>
                        </a:spcAft>
                      </a:pPr>
                      <a:r>
                        <a:rPr lang="ar-SA" sz="1400" b="0" kern="1200" dirty="0">
                          <a:solidFill>
                            <a:schemeClr val="tx1"/>
                          </a:solidFill>
                          <a:latin typeface="+mn-lt"/>
                          <a:ea typeface="+mn-ea"/>
                          <a:cs typeface="Sultan bold" pitchFamily="2" charset="-78"/>
                        </a:rPr>
                        <a:t>المشروع</a:t>
                      </a:r>
                      <a:endParaRPr lang="en-US" sz="1400" b="0" kern="1200" dirty="0">
                        <a:solidFill>
                          <a:schemeClr val="tx1"/>
                        </a:solidFill>
                        <a:latin typeface="+mn-lt"/>
                        <a:ea typeface="+mn-ea"/>
                        <a:cs typeface="Sultan bold"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25000"/>
                        </a:lnSpc>
                        <a:spcAft>
                          <a:spcPts val="0"/>
                        </a:spcAft>
                      </a:pPr>
                      <a:r>
                        <a:rPr lang="ar-SA" sz="1400" b="0" kern="1200" dirty="0">
                          <a:solidFill>
                            <a:schemeClr val="tx1"/>
                          </a:solidFill>
                          <a:latin typeface="+mn-lt"/>
                          <a:ea typeface="+mn-ea"/>
                          <a:cs typeface="Sultan bold" pitchFamily="2" charset="-78"/>
                        </a:rPr>
                        <a:t>نسبة التنفيذ</a:t>
                      </a:r>
                      <a:endParaRPr lang="en-US" sz="1400" b="0" kern="1200" dirty="0">
                        <a:solidFill>
                          <a:schemeClr val="tx1"/>
                        </a:solidFill>
                        <a:latin typeface="+mn-lt"/>
                        <a:ea typeface="+mn-ea"/>
                        <a:cs typeface="Sultan bold"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75103">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26</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المدرسة الرسمية الدولية بدمياط الجديدة </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27</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انشاء جديد لمدرسة ابو سعادة الكبري الابتدائية </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28</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100" b="0" kern="1200" dirty="0" smtClean="0">
                          <a:solidFill>
                            <a:schemeClr val="tx1"/>
                          </a:solidFill>
                          <a:latin typeface="+mn-lt"/>
                          <a:ea typeface="+mn-ea"/>
                          <a:cs typeface="Sultan Medium" pitchFamily="2" charset="-78"/>
                        </a:rPr>
                        <a:t>انشاء جديدة لمدرسة سلطان</a:t>
                      </a:r>
                      <a:r>
                        <a:rPr lang="ar-EG" sz="1100" b="0" kern="1200" baseline="0" dirty="0" smtClean="0">
                          <a:solidFill>
                            <a:schemeClr val="tx1"/>
                          </a:solidFill>
                          <a:latin typeface="+mn-lt"/>
                          <a:ea typeface="+mn-ea"/>
                          <a:cs typeface="Sultan Medium" pitchFamily="2" charset="-78"/>
                        </a:rPr>
                        <a:t> بدوي تعليم اساسي </a:t>
                      </a:r>
                      <a:endParaRPr lang="en-US" sz="11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100" b="0" kern="1200" dirty="0" smtClean="0">
                          <a:solidFill>
                            <a:schemeClr val="tx1"/>
                          </a:solidFill>
                          <a:latin typeface="+mn-lt"/>
                          <a:ea typeface="+mn-ea"/>
                          <a:cs typeface="Sultan Medium" pitchFamily="2" charset="-78"/>
                        </a:rPr>
                        <a:t>100%</a:t>
                      </a:r>
                      <a:endParaRPr lang="en-US" sz="11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29</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انشاء جديد لمدرسة رياض الصالحين تعليم اساسي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30</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انشاء مدرسة نور</a:t>
                      </a:r>
                      <a:r>
                        <a:rPr lang="ar-EG" sz="1200" b="0" kern="1200" baseline="0" dirty="0" smtClean="0">
                          <a:solidFill>
                            <a:schemeClr val="tx1"/>
                          </a:solidFill>
                          <a:latin typeface="+mn-lt"/>
                          <a:ea typeface="+mn-ea"/>
                          <a:cs typeface="Sultan Medium" pitchFamily="2" charset="-78"/>
                        </a:rPr>
                        <a:t> المعارف الثانوية المشتركة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31</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انشاء مدرسة الركابية الابتدائية الجديدة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100%</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32</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انشاء جديد لمدرسة بلال بن رباح تعليم اساسي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33</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انشاء مدرسة كميلة الدعدع الابتدائية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34</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انشاء مدرسة محمد حسن عبد الله الابتدائية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35</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تعلية مدرسة كفر يوسف تعليم اساسي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36</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تعلية مدرسة الفريق</a:t>
                      </a:r>
                      <a:r>
                        <a:rPr lang="ar-EG" sz="1200" b="0" kern="1200" baseline="0" dirty="0" smtClean="0">
                          <a:solidFill>
                            <a:schemeClr val="tx1"/>
                          </a:solidFill>
                          <a:latin typeface="+mn-lt"/>
                          <a:ea typeface="+mn-ea"/>
                          <a:cs typeface="Sultan Medium" pitchFamily="2" charset="-78"/>
                        </a:rPr>
                        <a:t> مدكور ابو العز الرسمية للغات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37</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تعلية مدرسة كفر البطيخ</a:t>
                      </a:r>
                      <a:r>
                        <a:rPr lang="ar-EG" sz="1200" b="0" kern="1200" baseline="0" dirty="0" smtClean="0">
                          <a:solidFill>
                            <a:schemeClr val="tx1"/>
                          </a:solidFill>
                          <a:latin typeface="+mn-lt"/>
                          <a:ea typeface="+mn-ea"/>
                          <a:cs typeface="Sultan Medium" pitchFamily="2" charset="-78"/>
                        </a:rPr>
                        <a:t> الاعدادية بنات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38</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مدرسة علي ابن اب طالب الابتدائية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39</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مدرسة كفر سعد البلد الابتدائية الجديدة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40</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لمدرسة عثمان بن عفان الثانوية بنات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41</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لمدرسة عبد الحميد ابو صالحة الابتدائي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42</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لمدرسة الشهيد محمد السلاموني الابتدائية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43</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لمدرسة ابو طالب تعليم اساسي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44</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لمدرسة الابراهيمية القبلية الاعدادية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45</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لمدرسة العنانية الابتدائية رقم 2</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46</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لمدرسة الزرقا الابتدائية المشتركة</a:t>
                      </a:r>
                      <a:r>
                        <a:rPr lang="ar-EG" sz="1200" b="0" kern="1200" baseline="0" dirty="0" smtClean="0">
                          <a:solidFill>
                            <a:schemeClr val="tx1"/>
                          </a:solidFill>
                          <a:latin typeface="+mn-lt"/>
                          <a:ea typeface="+mn-ea"/>
                          <a:cs typeface="Sultan Medium" pitchFamily="2" charset="-78"/>
                        </a:rPr>
                        <a:t>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47</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احلال كلي لمدرسة شرباص الابتدائية رقم 1</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48</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استكمال مدرسة الشهيد</a:t>
                      </a:r>
                      <a:r>
                        <a:rPr lang="ar-EG" sz="1200" b="0" kern="1200" baseline="0" dirty="0" smtClean="0">
                          <a:solidFill>
                            <a:schemeClr val="tx1"/>
                          </a:solidFill>
                          <a:latin typeface="+mn-lt"/>
                          <a:ea typeface="+mn-ea"/>
                          <a:cs typeface="Sultan Medium" pitchFamily="2" charset="-78"/>
                        </a:rPr>
                        <a:t> معاذ القصبي الاعدادية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49</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SA" sz="1200" b="0" kern="1200" dirty="0" smtClean="0">
                          <a:solidFill>
                            <a:schemeClr val="tx1"/>
                          </a:solidFill>
                          <a:latin typeface="+mn-lt"/>
                          <a:ea typeface="+mn-ea"/>
                          <a:cs typeface="Sultan Medium" pitchFamily="2" charset="-78"/>
                        </a:rPr>
                        <a:t>توسع مدرسة الشيخ عبد المنعم محمد تعليم اساسي</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50</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SA" sz="1200" b="0" kern="1200" dirty="0" smtClean="0">
                          <a:solidFill>
                            <a:schemeClr val="tx1"/>
                          </a:solidFill>
                          <a:latin typeface="+mn-lt"/>
                          <a:ea typeface="+mn-ea"/>
                          <a:cs typeface="Sultan Medium" pitchFamily="2" charset="-78"/>
                        </a:rPr>
                        <a:t>توسع مدرسة راس البر الابتدائية</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algn="ctr" defTabSz="914400" rtl="1" eaLnBrk="1" latinLnBrk="0" hangingPunct="1">
                        <a:lnSpc>
                          <a:spcPct val="125000"/>
                        </a:lnSpc>
                        <a:spcAft>
                          <a:spcPts val="0"/>
                        </a:spcAft>
                      </a:pPr>
                      <a:r>
                        <a:rPr lang="ar-EG" sz="1200" b="0" kern="1200" dirty="0" smtClean="0">
                          <a:solidFill>
                            <a:schemeClr val="tx1"/>
                          </a:solidFill>
                          <a:latin typeface="+mn-lt"/>
                          <a:ea typeface="+mn-ea"/>
                          <a:cs typeface="Sultan Medium" pitchFamily="2" charset="-78"/>
                        </a:rPr>
                        <a:t>51</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SA" sz="1200" b="0" kern="1200" dirty="0" smtClean="0">
                          <a:solidFill>
                            <a:schemeClr val="tx1"/>
                          </a:solidFill>
                          <a:latin typeface="+mn-lt"/>
                          <a:ea typeface="+mn-ea"/>
                          <a:cs typeface="Sultan Medium" pitchFamily="2" charset="-78"/>
                        </a:rPr>
                        <a:t>تعلية مدرسة الضهرة الثانوية</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52</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a:solidFill>
                            <a:schemeClr val="tx1"/>
                          </a:solidFill>
                          <a:latin typeface="+mn-lt"/>
                          <a:ea typeface="+mn-ea"/>
                          <a:cs typeface="Sultan Medium" pitchFamily="2" charset="-78"/>
                        </a:rPr>
                        <a:t>عبد الهادي الامام تعليم أساسي</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53</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a:solidFill>
                            <a:schemeClr val="tx1"/>
                          </a:solidFill>
                          <a:latin typeface="+mn-lt"/>
                          <a:ea typeface="+mn-ea"/>
                          <a:cs typeface="Sultan Medium" pitchFamily="2" charset="-78"/>
                        </a:rPr>
                        <a:t>نصر المتبولي الابتدائية</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54</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a:solidFill>
                            <a:schemeClr val="tx1"/>
                          </a:solidFill>
                          <a:latin typeface="+mn-lt"/>
                          <a:ea typeface="+mn-ea"/>
                          <a:cs typeface="Sultan Medium" pitchFamily="2" charset="-78"/>
                        </a:rPr>
                        <a:t>تل الكاشف الابتدائية</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5103">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55</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a:solidFill>
                            <a:schemeClr val="tx1"/>
                          </a:solidFill>
                          <a:latin typeface="+mn-lt"/>
                          <a:ea typeface="+mn-ea"/>
                          <a:cs typeface="Sultan Medium" pitchFamily="2" charset="-78"/>
                        </a:rPr>
                        <a:t>أبو الخير عامر الابتدائية</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75103">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56</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a:solidFill>
                            <a:schemeClr val="tx1"/>
                          </a:solidFill>
                          <a:latin typeface="+mn-lt"/>
                          <a:ea typeface="+mn-ea"/>
                          <a:cs typeface="Sultan Medium" pitchFamily="2" charset="-78"/>
                        </a:rPr>
                        <a:t>أولاد حمام الاعدادية المشتركة</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EG" sz="1200" b="0" kern="1200" dirty="0" smtClean="0">
                          <a:solidFill>
                            <a:schemeClr val="tx1"/>
                          </a:solidFill>
                          <a:latin typeface="+mn-lt"/>
                          <a:ea typeface="+mn-ea"/>
                          <a:cs typeface="Sultan Medium" pitchFamily="2" charset="-78"/>
                        </a:rPr>
                        <a:t>100%</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8507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204864" y="447854"/>
            <a:ext cx="4487143"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80929" y="826750"/>
            <a:ext cx="3369176" cy="523220"/>
          </a:xfrm>
          <a:prstGeom prst="rect">
            <a:avLst/>
          </a:prstGeom>
        </p:spPr>
        <p:txBody>
          <a:bodyPr wrap="square">
            <a:spAutoFit/>
          </a:bodyPr>
          <a:lstStyle/>
          <a:p>
            <a:r>
              <a:rPr lang="ar-EG" sz="2800" u="sng" dirty="0" smtClean="0">
                <a:cs typeface="Sultan bold" pitchFamily="2" charset="-78"/>
              </a:rPr>
              <a:t>تابع الإمكانيات </a:t>
            </a:r>
            <a:r>
              <a:rPr lang="ar-EG" sz="2800" u="sng" dirty="0">
                <a:cs typeface="Sultan bold" pitchFamily="2" charset="-78"/>
              </a:rPr>
              <a:t>التعليمية :</a:t>
            </a:r>
          </a:p>
        </p:txBody>
      </p:sp>
      <p:graphicFrame>
        <p:nvGraphicFramePr>
          <p:cNvPr id="5" name="Table 4"/>
          <p:cNvGraphicFramePr>
            <a:graphicFrameLocks noGrp="1"/>
          </p:cNvGraphicFramePr>
          <p:nvPr>
            <p:extLst>
              <p:ext uri="{D42A27DB-BD31-4B8C-83A1-F6EECF244321}">
                <p14:modId xmlns:p14="http://schemas.microsoft.com/office/powerpoint/2010/main" val="3529101597"/>
              </p:ext>
            </p:extLst>
          </p:nvPr>
        </p:nvGraphicFramePr>
        <p:xfrm>
          <a:off x="620687" y="2432720"/>
          <a:ext cx="5727122" cy="3963910"/>
        </p:xfrm>
        <a:graphic>
          <a:graphicData uri="http://schemas.openxmlformats.org/drawingml/2006/table">
            <a:tbl>
              <a:tblPr rtl="1" firstRow="1" firstCol="1" bandRow="1">
                <a:tableStyleId>{5C22544A-7EE6-4342-B048-85BDC9FD1C3A}</a:tableStyleId>
              </a:tblPr>
              <a:tblGrid>
                <a:gridCol w="375019"/>
                <a:gridCol w="4346117"/>
                <a:gridCol w="1005986"/>
              </a:tblGrid>
              <a:tr h="264102">
                <a:tc>
                  <a:txBody>
                    <a:bodyPr/>
                    <a:lstStyle/>
                    <a:p>
                      <a:pPr marL="0" algn="ctr" defTabSz="914400" rtl="1" eaLnBrk="1" latinLnBrk="0" hangingPunct="1">
                        <a:lnSpc>
                          <a:spcPct val="125000"/>
                        </a:lnSpc>
                        <a:spcAft>
                          <a:spcPts val="0"/>
                        </a:spcAft>
                      </a:pPr>
                      <a:r>
                        <a:rPr lang="ar-SA" sz="1400" b="0" kern="1200" dirty="0">
                          <a:solidFill>
                            <a:schemeClr val="tx1"/>
                          </a:solidFill>
                          <a:latin typeface="+mn-lt"/>
                          <a:ea typeface="+mn-ea"/>
                          <a:cs typeface="Sultan bold" pitchFamily="2" charset="-78"/>
                        </a:rPr>
                        <a:t>م</a:t>
                      </a:r>
                      <a:endParaRPr lang="en-US" sz="1400" b="0" kern="1200" dirty="0">
                        <a:solidFill>
                          <a:schemeClr val="tx1"/>
                        </a:solidFill>
                        <a:latin typeface="+mn-lt"/>
                        <a:ea typeface="+mn-ea"/>
                        <a:cs typeface="Sultan bold"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25000"/>
                        </a:lnSpc>
                        <a:spcAft>
                          <a:spcPts val="0"/>
                        </a:spcAft>
                      </a:pPr>
                      <a:r>
                        <a:rPr lang="ar-SA" sz="1400" b="0" kern="1200" dirty="0">
                          <a:solidFill>
                            <a:schemeClr val="tx1"/>
                          </a:solidFill>
                          <a:latin typeface="+mn-lt"/>
                          <a:ea typeface="+mn-ea"/>
                          <a:cs typeface="Sultan bold" pitchFamily="2" charset="-78"/>
                        </a:rPr>
                        <a:t>المشروع</a:t>
                      </a:r>
                      <a:endParaRPr lang="en-US" sz="1400" b="0" kern="1200" dirty="0">
                        <a:solidFill>
                          <a:schemeClr val="tx1"/>
                        </a:solidFill>
                        <a:latin typeface="+mn-lt"/>
                        <a:ea typeface="+mn-ea"/>
                        <a:cs typeface="Sultan bold"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25000"/>
                        </a:lnSpc>
                        <a:spcAft>
                          <a:spcPts val="0"/>
                        </a:spcAft>
                      </a:pPr>
                      <a:r>
                        <a:rPr lang="ar-SA" sz="1400" b="0" kern="1200" dirty="0">
                          <a:solidFill>
                            <a:schemeClr val="tx1"/>
                          </a:solidFill>
                          <a:latin typeface="+mn-lt"/>
                          <a:ea typeface="+mn-ea"/>
                          <a:cs typeface="Sultan bold" pitchFamily="2" charset="-78"/>
                        </a:rPr>
                        <a:t>نسبة التنفيذ</a:t>
                      </a:r>
                      <a:endParaRPr lang="en-US" sz="1400" b="0" kern="1200" dirty="0">
                        <a:solidFill>
                          <a:schemeClr val="tx1"/>
                        </a:solidFill>
                        <a:latin typeface="+mn-lt"/>
                        <a:ea typeface="+mn-ea"/>
                        <a:cs typeface="Sultan bold" pitchFamily="2" charset="-78"/>
                      </a:endParaRPr>
                    </a:p>
                  </a:txBody>
                  <a:tcPr marL="61538" marR="6153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1</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انشاء جديد مدرسة الدكتور حامد عمارة الاعدادية المشتركة</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83</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3884">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2</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انشاء جديد مدرسة مصر المستقبل تعليم اساسي</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78</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3</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توسع  مدرسة الاربعين الابتدائية</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75</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4</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توسع مدرسة الشهيد احمد عبد الباقي شلبي</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67</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5</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احلال جزئي مدرسة دمياط الثانوية الميكانيكية</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67</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6</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انشاء جديد مدرسة كميلة الدعدع الرسمية للغات</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67</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7</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25000"/>
                        </a:lnSpc>
                        <a:spcBef>
                          <a:spcPts val="0"/>
                        </a:spcBef>
                        <a:spcAft>
                          <a:spcPts val="0"/>
                        </a:spcAft>
                        <a:buClrTx/>
                        <a:buSzTx/>
                        <a:buFontTx/>
                        <a:buNone/>
                        <a:tabLst/>
                        <a:defRPr/>
                      </a:pPr>
                      <a:r>
                        <a:rPr lang="ar-SA" sz="1200" b="0" kern="1200" dirty="0" smtClean="0">
                          <a:solidFill>
                            <a:schemeClr val="tx1"/>
                          </a:solidFill>
                          <a:latin typeface="+mn-lt"/>
                          <a:ea typeface="+mn-ea"/>
                          <a:cs typeface="Sultan Medium" pitchFamily="2" charset="-78"/>
                        </a:rPr>
                        <a:t>توسع مدرسة السلام الابتدائية المشتركة بالعوامر</a:t>
                      </a:r>
                      <a:endParaRPr lang="en-US" sz="1200" b="0" kern="1200" dirty="0" smtClean="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67%</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8</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توسع مدرسة ابو جريدة الابتدائية</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65</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9</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توسع مدرسة عزبة البرج التجريبية</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60</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10</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توسع جمصة شرق الابتدائية</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60</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11</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احلال جزئي مدرسة دمياط الفنية التجارية المتقدمة</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52</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12</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SA" sz="1200" b="0" kern="1200" dirty="0">
                          <a:solidFill>
                            <a:schemeClr val="tx1"/>
                          </a:solidFill>
                          <a:latin typeface="+mn-lt"/>
                          <a:ea typeface="+mn-ea"/>
                          <a:cs typeface="Sultan Medium" pitchFamily="2" charset="-78"/>
                        </a:rPr>
                        <a:t>احلال جزئي مدرسة عاطف شرف الدين الابدائية</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42</a:t>
                      </a:r>
                      <a:r>
                        <a:rPr lang="ar-SA" sz="1200" b="0" kern="1200" dirty="0" smtClean="0">
                          <a:solidFill>
                            <a:schemeClr val="tx1"/>
                          </a:solidFill>
                          <a:latin typeface="+mn-lt"/>
                          <a:ea typeface="+mn-ea"/>
                          <a:cs typeface="Sultan Medium" pitchFamily="2" charset="-78"/>
                        </a:rPr>
                        <a:t>%</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13</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توسع طاهر ابو زيد الابتدائية المشتركة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5%</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4102">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14</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انشاء جديد مدرسة رزق عوض النشار تعليم اساسي </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25000"/>
                        </a:lnSpc>
                        <a:spcAft>
                          <a:spcPts val="0"/>
                        </a:spcAft>
                      </a:pPr>
                      <a:r>
                        <a:rPr lang="ar-EG" sz="1200" b="0" kern="1200" dirty="0" smtClean="0">
                          <a:solidFill>
                            <a:schemeClr val="tx1"/>
                          </a:solidFill>
                          <a:latin typeface="+mn-lt"/>
                          <a:ea typeface="+mn-ea"/>
                          <a:cs typeface="Sultan Medium" pitchFamily="2" charset="-78"/>
                        </a:rPr>
                        <a:t>5%</a:t>
                      </a:r>
                      <a:endParaRPr lang="en-US" sz="1200" b="0" kern="1200" dirty="0">
                        <a:solidFill>
                          <a:schemeClr val="tx1"/>
                        </a:solidFill>
                        <a:latin typeface="+mn-lt"/>
                        <a:ea typeface="+mn-ea"/>
                        <a:cs typeface="Sultan Medium" pitchFamily="2" charset="-78"/>
                      </a:endParaRPr>
                    </a:p>
                  </a:txBody>
                  <a:tcPr marL="59247" marR="5924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
        <p:nvSpPr>
          <p:cNvPr id="6" name="Rectangle 5"/>
          <p:cNvSpPr/>
          <p:nvPr/>
        </p:nvSpPr>
        <p:spPr>
          <a:xfrm>
            <a:off x="2088197" y="1856656"/>
            <a:ext cx="4259612" cy="369332"/>
          </a:xfrm>
          <a:prstGeom prst="rect">
            <a:avLst/>
          </a:prstGeom>
        </p:spPr>
        <p:txBody>
          <a:bodyPr wrap="square">
            <a:spAutoFit/>
          </a:bodyPr>
          <a:lstStyle/>
          <a:p>
            <a:r>
              <a:rPr lang="ar-EG" dirty="0" smtClean="0">
                <a:solidFill>
                  <a:srgbClr val="FF0000"/>
                </a:solidFill>
                <a:cs typeface="Sultan bold" pitchFamily="2" charset="-78"/>
              </a:rPr>
              <a:t>2) </a:t>
            </a:r>
            <a:r>
              <a:rPr lang="ar-SA" dirty="0" smtClean="0">
                <a:solidFill>
                  <a:srgbClr val="FF0000"/>
                </a:solidFill>
                <a:cs typeface="Sultan bold" pitchFamily="2" charset="-78"/>
              </a:rPr>
              <a:t>مشروعات </a:t>
            </a:r>
            <a:r>
              <a:rPr lang="ar-SA" dirty="0">
                <a:solidFill>
                  <a:srgbClr val="FF0000"/>
                </a:solidFill>
                <a:cs typeface="Sultan bold" pitchFamily="2" charset="-78"/>
              </a:rPr>
              <a:t>هيئة  الابنية التعليمي</a:t>
            </a:r>
            <a:r>
              <a:rPr lang="ar-EG" dirty="0" smtClean="0">
                <a:solidFill>
                  <a:srgbClr val="FF0000"/>
                </a:solidFill>
                <a:cs typeface="Sultan bold" pitchFamily="2" charset="-78"/>
              </a:rPr>
              <a:t>ة الجاري تنفيذها  </a:t>
            </a:r>
            <a:r>
              <a:rPr lang="ar-EG" dirty="0">
                <a:solidFill>
                  <a:srgbClr val="FF0000"/>
                </a:solidFill>
                <a:cs typeface="Sultan bold" pitchFamily="2" charset="-78"/>
              </a:rPr>
              <a:t>:</a:t>
            </a:r>
            <a:endParaRPr lang="en-US" sz="2800" dirty="0">
              <a:cs typeface="Sultan bold" pitchFamily="2" charset="-78"/>
            </a:endParaRPr>
          </a:p>
        </p:txBody>
      </p:sp>
    </p:spTree>
    <p:extLst>
      <p:ext uri="{BB962C8B-B14F-4D97-AF65-F5344CB8AC3E}">
        <p14:creationId xmlns:p14="http://schemas.microsoft.com/office/powerpoint/2010/main" val="232316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0075" y="826750"/>
            <a:ext cx="2850029" cy="523220"/>
          </a:xfrm>
          <a:prstGeom prst="rect">
            <a:avLst/>
          </a:prstGeom>
        </p:spPr>
        <p:txBody>
          <a:bodyPr wrap="square">
            <a:spAutoFit/>
          </a:bodyPr>
          <a:lstStyle/>
          <a:p>
            <a:r>
              <a:rPr lang="ar-EG" sz="2800" u="sng" dirty="0">
                <a:cs typeface="Sultan bold" pitchFamily="2" charset="-78"/>
              </a:rPr>
              <a:t>الإمكانيات </a:t>
            </a:r>
            <a:r>
              <a:rPr lang="ar-EG" sz="2800" u="sng" dirty="0" smtClean="0">
                <a:cs typeface="Sultan bold" pitchFamily="2" charset="-78"/>
              </a:rPr>
              <a:t>الصحية :</a:t>
            </a:r>
            <a:endParaRPr lang="ar-EG" sz="2800" u="sng"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26728184"/>
              </p:ext>
            </p:extLst>
          </p:nvPr>
        </p:nvGraphicFramePr>
        <p:xfrm>
          <a:off x="923058" y="2096652"/>
          <a:ext cx="5083175" cy="2298980"/>
        </p:xfrm>
        <a:graphic>
          <a:graphicData uri="http://schemas.openxmlformats.org/drawingml/2006/table">
            <a:tbl>
              <a:tblPr rtl="1" firstRow="1" firstCol="1" bandRow="1">
                <a:tableStyleId>{5C22544A-7EE6-4342-B048-85BDC9FD1C3A}</a:tableStyleId>
              </a:tblPr>
              <a:tblGrid>
                <a:gridCol w="3631539"/>
                <a:gridCol w="1451636"/>
              </a:tblGrid>
              <a:tr h="336068">
                <a:tc>
                  <a:txBody>
                    <a:bodyPr/>
                    <a:lstStyle/>
                    <a:p>
                      <a:pPr algn="ctr" rtl="1">
                        <a:lnSpc>
                          <a:spcPct val="115000"/>
                        </a:lnSpc>
                        <a:spcAft>
                          <a:spcPts val="0"/>
                        </a:spcAft>
                      </a:pPr>
                      <a:r>
                        <a:rPr lang="ar-EG" sz="1600" b="0" kern="1200" dirty="0">
                          <a:solidFill>
                            <a:schemeClr val="dk1"/>
                          </a:solidFill>
                          <a:effectLst/>
                          <a:latin typeface="+mn-lt"/>
                          <a:ea typeface="+mn-ea"/>
                          <a:cs typeface="Sultan bold" pitchFamily="2" charset="-78"/>
                        </a:rPr>
                        <a:t>المشروع</a:t>
                      </a:r>
                      <a:endParaRPr lang="en-US" sz="1600" b="0" kern="1200" dirty="0">
                        <a:solidFill>
                          <a:schemeClr val="dk1"/>
                        </a:solidFill>
                        <a:effectLst/>
                        <a:latin typeface="+mn-lt"/>
                        <a:ea typeface="+mn-ea"/>
                        <a:cs typeface="Sultan bold"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lnSpc>
                          <a:spcPct val="115000"/>
                        </a:lnSpc>
                        <a:spcAft>
                          <a:spcPts val="0"/>
                        </a:spcAft>
                      </a:pPr>
                      <a:r>
                        <a:rPr lang="ar-EG" sz="1600" b="0" kern="1200" dirty="0">
                          <a:solidFill>
                            <a:schemeClr val="dk1"/>
                          </a:solidFill>
                          <a:effectLst/>
                          <a:latin typeface="+mn-lt"/>
                          <a:ea typeface="+mn-ea"/>
                          <a:cs typeface="Sultan bold" pitchFamily="2" charset="-78"/>
                        </a:rPr>
                        <a:t>نسبة التنفيذ</a:t>
                      </a:r>
                      <a:endParaRPr lang="en-US" sz="1600" b="0" kern="1200" dirty="0">
                        <a:solidFill>
                          <a:schemeClr val="dk1"/>
                        </a:solidFill>
                        <a:effectLst/>
                        <a:latin typeface="+mn-lt"/>
                        <a:ea typeface="+mn-ea"/>
                        <a:cs typeface="Sultan bold"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99523">
                <a:tc>
                  <a:txBody>
                    <a:bodyPr/>
                    <a:lstStyle/>
                    <a:p>
                      <a:pPr algn="ctr" rtl="1">
                        <a:lnSpc>
                          <a:spcPct val="115000"/>
                        </a:lnSpc>
                        <a:spcAft>
                          <a:spcPts val="0"/>
                        </a:spcAft>
                      </a:pPr>
                      <a:r>
                        <a:rPr lang="ar-EG" sz="1400" b="0" kern="1200" dirty="0">
                          <a:solidFill>
                            <a:schemeClr val="dk1"/>
                          </a:solidFill>
                          <a:effectLst/>
                          <a:latin typeface="+mn-lt"/>
                          <a:ea typeface="+mn-ea"/>
                          <a:cs typeface="Sultan Medium" pitchFamily="2" charset="-78"/>
                        </a:rPr>
                        <a:t>عملية استكمال انشاء بنك الدم الاقليمي</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400" b="0" kern="1200" dirty="0">
                          <a:solidFill>
                            <a:schemeClr val="dk1"/>
                          </a:solidFill>
                          <a:effectLst/>
                          <a:latin typeface="+mn-lt"/>
                          <a:ea typeface="+mn-ea"/>
                          <a:cs typeface="Sultan Medium" pitchFamily="2" charset="-78"/>
                        </a:rPr>
                        <a:t>100%</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99523">
                <a:tc>
                  <a:txBody>
                    <a:bodyPr/>
                    <a:lstStyle/>
                    <a:p>
                      <a:pPr algn="ctr" rtl="1">
                        <a:lnSpc>
                          <a:spcPct val="115000"/>
                        </a:lnSpc>
                        <a:spcAft>
                          <a:spcPts val="0"/>
                        </a:spcAft>
                      </a:pPr>
                      <a:r>
                        <a:rPr lang="ar-EG" sz="1400" b="0" kern="1200" dirty="0">
                          <a:solidFill>
                            <a:schemeClr val="dk1"/>
                          </a:solidFill>
                          <a:effectLst/>
                          <a:latin typeface="+mn-lt"/>
                          <a:ea typeface="+mn-ea"/>
                          <a:cs typeface="Sultan Medium" pitchFamily="2" charset="-78"/>
                        </a:rPr>
                        <a:t>عملية تطوير مركز صحي اول –حي اول الشرباصي</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400" b="0" kern="1200" dirty="0" smtClean="0">
                          <a:solidFill>
                            <a:schemeClr val="dk1"/>
                          </a:solidFill>
                          <a:effectLst/>
                          <a:latin typeface="+mn-lt"/>
                          <a:ea typeface="+mn-ea"/>
                          <a:cs typeface="Sultan Medium" pitchFamily="2" charset="-78"/>
                        </a:rPr>
                        <a:t>100%</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99523">
                <a:tc>
                  <a:txBody>
                    <a:bodyPr/>
                    <a:lstStyle/>
                    <a:p>
                      <a:pPr algn="ctr" rtl="1">
                        <a:lnSpc>
                          <a:spcPct val="115000"/>
                        </a:lnSpc>
                        <a:spcAft>
                          <a:spcPts val="0"/>
                        </a:spcAft>
                      </a:pPr>
                      <a:r>
                        <a:rPr lang="ar-EG" sz="1400" b="0" kern="1200" dirty="0">
                          <a:solidFill>
                            <a:schemeClr val="dk1"/>
                          </a:solidFill>
                          <a:effectLst/>
                          <a:latin typeface="+mn-lt"/>
                          <a:ea typeface="+mn-ea"/>
                          <a:cs typeface="Sultan Medium" pitchFamily="2" charset="-78"/>
                        </a:rPr>
                        <a:t>مستشفي الصحة النفسية بمدينة دمياط الجديدة </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400" b="0" kern="1200" dirty="0">
                          <a:solidFill>
                            <a:schemeClr val="dk1"/>
                          </a:solidFill>
                          <a:effectLst/>
                          <a:latin typeface="+mn-lt"/>
                          <a:ea typeface="+mn-ea"/>
                          <a:cs typeface="Sultan Medium" pitchFamily="2" charset="-78"/>
                        </a:rPr>
                        <a:t>90%</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99047">
                <a:tc>
                  <a:txBody>
                    <a:bodyPr/>
                    <a:lstStyle/>
                    <a:p>
                      <a:pPr algn="ctr" rtl="1">
                        <a:lnSpc>
                          <a:spcPct val="115000"/>
                        </a:lnSpc>
                        <a:spcAft>
                          <a:spcPts val="0"/>
                        </a:spcAft>
                      </a:pPr>
                      <a:r>
                        <a:rPr lang="ar-EG" sz="1400" b="0" kern="1200" dirty="0">
                          <a:solidFill>
                            <a:schemeClr val="dk1"/>
                          </a:solidFill>
                          <a:effectLst/>
                          <a:latin typeface="+mn-lt"/>
                          <a:ea typeface="+mn-ea"/>
                          <a:cs typeface="Sultan Medium" pitchFamily="2" charset="-78"/>
                        </a:rPr>
                        <a:t>استكمال انشاء مبني العيادات الخارجية والغسيل الكلوي بدمياط العام</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400" b="0" kern="1200" dirty="0" smtClean="0">
                          <a:solidFill>
                            <a:schemeClr val="dk1"/>
                          </a:solidFill>
                          <a:effectLst/>
                          <a:latin typeface="+mn-lt"/>
                          <a:ea typeface="+mn-ea"/>
                          <a:cs typeface="Sultan Medium" pitchFamily="2" charset="-78"/>
                        </a:rPr>
                        <a:t>88%</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99523">
                <a:tc>
                  <a:txBody>
                    <a:bodyPr/>
                    <a:lstStyle/>
                    <a:p>
                      <a:pPr algn="ctr" rtl="1">
                        <a:lnSpc>
                          <a:spcPct val="115000"/>
                        </a:lnSpc>
                        <a:spcAft>
                          <a:spcPts val="0"/>
                        </a:spcAft>
                      </a:pPr>
                      <a:r>
                        <a:rPr lang="ar-EG" sz="1400" b="0" kern="1200" dirty="0">
                          <a:solidFill>
                            <a:schemeClr val="dk1"/>
                          </a:solidFill>
                          <a:effectLst/>
                          <a:latin typeface="+mn-lt"/>
                          <a:ea typeface="+mn-ea"/>
                          <a:cs typeface="Sultan Medium" pitchFamily="2" charset="-78"/>
                        </a:rPr>
                        <a:t>تطوير مركز صحة ثان</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400" b="0" kern="1200" dirty="0" smtClean="0">
                          <a:solidFill>
                            <a:schemeClr val="dk1"/>
                          </a:solidFill>
                          <a:effectLst/>
                          <a:latin typeface="+mn-lt"/>
                          <a:ea typeface="+mn-ea"/>
                          <a:cs typeface="Sultan Medium" pitchFamily="2" charset="-78"/>
                        </a:rPr>
                        <a:t>28%</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99523">
                <a:tc>
                  <a:txBody>
                    <a:bodyPr/>
                    <a:lstStyle/>
                    <a:p>
                      <a:pPr algn="ctr" rtl="1">
                        <a:lnSpc>
                          <a:spcPct val="115000"/>
                        </a:lnSpc>
                        <a:spcAft>
                          <a:spcPts val="0"/>
                        </a:spcAft>
                      </a:pPr>
                      <a:r>
                        <a:rPr lang="ar-EG" sz="1400" b="0" kern="1200" dirty="0">
                          <a:solidFill>
                            <a:schemeClr val="dk1"/>
                          </a:solidFill>
                          <a:effectLst/>
                          <a:latin typeface="+mn-lt"/>
                          <a:ea typeface="+mn-ea"/>
                          <a:cs typeface="Sultan Medium" pitchFamily="2" charset="-78"/>
                        </a:rPr>
                        <a:t>انشاء وحدة الكحيل</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r>
                        <a:rPr lang="ar-EG" sz="1400" b="0" kern="1200" dirty="0" smtClean="0">
                          <a:solidFill>
                            <a:schemeClr val="dk1"/>
                          </a:solidFill>
                          <a:effectLst/>
                          <a:latin typeface="+mn-lt"/>
                          <a:ea typeface="+mn-ea"/>
                          <a:cs typeface="Sultan Medium" pitchFamily="2" charset="-78"/>
                        </a:rPr>
                        <a:t>25%</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99523">
                <a:tc>
                  <a:txBody>
                    <a:bodyPr/>
                    <a:lstStyle/>
                    <a:p>
                      <a:pPr algn="ctr" rtl="1">
                        <a:lnSpc>
                          <a:spcPct val="115000"/>
                        </a:lnSpc>
                        <a:spcAft>
                          <a:spcPts val="0"/>
                        </a:spcAft>
                      </a:pPr>
                      <a:r>
                        <a:rPr lang="ar-EG" sz="1400" b="0" kern="1200">
                          <a:solidFill>
                            <a:schemeClr val="dk1"/>
                          </a:solidFill>
                          <a:effectLst/>
                          <a:latin typeface="+mn-lt"/>
                          <a:ea typeface="+mn-ea"/>
                          <a:cs typeface="Sultan Medium" pitchFamily="2" charset="-78"/>
                        </a:rPr>
                        <a:t>انشاء وحدة الجبايلة</a:t>
                      </a:r>
                      <a:endParaRPr lang="en-US" sz="1400" b="0" kern="120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lnSpc>
                          <a:spcPct val="115000"/>
                        </a:lnSpc>
                        <a:spcAft>
                          <a:spcPts val="0"/>
                        </a:spcAft>
                      </a:pPr>
                      <a:r>
                        <a:rPr lang="ar-EG" sz="1400" b="0" kern="1200" dirty="0">
                          <a:solidFill>
                            <a:schemeClr val="dk1"/>
                          </a:solidFill>
                          <a:effectLst/>
                          <a:latin typeface="+mn-lt"/>
                          <a:ea typeface="+mn-ea"/>
                          <a:cs typeface="Sultan Medium" pitchFamily="2" charset="-78"/>
                        </a:rPr>
                        <a:t>5%</a:t>
                      </a:r>
                      <a:endParaRPr lang="en-US" sz="1400" b="0" kern="1200" dirty="0">
                        <a:solidFill>
                          <a:schemeClr val="dk1"/>
                        </a:solidFill>
                        <a:effectLst/>
                        <a:latin typeface="+mn-lt"/>
                        <a:ea typeface="+mn-ea"/>
                        <a:cs typeface="Sultan Medium" pitchFamily="2" charset="-78"/>
                      </a:endParaRPr>
                    </a:p>
                  </a:txBody>
                  <a:tcPr marL="60057" marR="60057"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3924603" y="1731145"/>
            <a:ext cx="2473754" cy="369332"/>
          </a:xfrm>
          <a:prstGeom prst="rect">
            <a:avLst/>
          </a:prstGeom>
        </p:spPr>
        <p:txBody>
          <a:bodyPr wrap="none">
            <a:spAutoFit/>
          </a:bodyPr>
          <a:lstStyle/>
          <a:p>
            <a:r>
              <a:rPr lang="ar-SA" dirty="0" smtClean="0">
                <a:solidFill>
                  <a:srgbClr val="FF0000"/>
                </a:solidFill>
                <a:latin typeface="Tahoma" pitchFamily="34" charset="0"/>
                <a:ea typeface="Calibri" pitchFamily="34" charset="0"/>
                <a:cs typeface="Sultan bold" pitchFamily="2" charset="-78"/>
              </a:rPr>
              <a:t>الموقف </a:t>
            </a:r>
            <a:r>
              <a:rPr lang="ar-SA" dirty="0">
                <a:solidFill>
                  <a:srgbClr val="FF0000"/>
                </a:solidFill>
                <a:latin typeface="Tahoma" pitchFamily="34" charset="0"/>
                <a:ea typeface="Calibri" pitchFamily="34" charset="0"/>
                <a:cs typeface="Sultan bold" pitchFamily="2" charset="-78"/>
              </a:rPr>
              <a:t>التنفيذي لمشروعات الصحة </a:t>
            </a:r>
            <a:endParaRPr lang="ar-EG" dirty="0"/>
          </a:p>
        </p:txBody>
      </p:sp>
      <p:sp>
        <p:nvSpPr>
          <p:cNvPr id="8" name="Rectangle 7"/>
          <p:cNvSpPr/>
          <p:nvPr/>
        </p:nvSpPr>
        <p:spPr>
          <a:xfrm>
            <a:off x="483188" y="4520952"/>
            <a:ext cx="5962917" cy="4893647"/>
          </a:xfrm>
          <a:prstGeom prst="rect">
            <a:avLst/>
          </a:prstGeom>
        </p:spPr>
        <p:txBody>
          <a:bodyPr wrap="square">
            <a:spAutoFit/>
          </a:bodyPr>
          <a:lstStyle/>
          <a:p>
            <a:pPr lvl="0"/>
            <a:r>
              <a:rPr lang="ar-EG" sz="1600" dirty="0">
                <a:solidFill>
                  <a:srgbClr val="FF0000"/>
                </a:solidFill>
                <a:effectLst>
                  <a:outerShdw blurRad="38100" dist="38100" dir="2700000" algn="tl">
                    <a:srgbClr val="000000">
                      <a:alpha val="43137"/>
                    </a:srgbClr>
                  </a:outerShdw>
                </a:effectLst>
                <a:cs typeface="Sultan bold" pitchFamily="2" charset="-78"/>
              </a:rPr>
              <a:t>مستشفي دمياط العام  :</a:t>
            </a:r>
            <a:endParaRPr lang="en-US" sz="1600" dirty="0">
              <a:solidFill>
                <a:srgbClr val="FF0000"/>
              </a:solidFill>
              <a:effectLst>
                <a:outerShdw blurRad="38100" dist="38100" dir="2700000" algn="tl">
                  <a:srgbClr val="000000">
                    <a:alpha val="43137"/>
                  </a:srgbClr>
                </a:outerShdw>
              </a:effectLst>
              <a:cs typeface="Sultan bold" pitchFamily="2" charset="-78"/>
            </a:endParaRPr>
          </a:p>
          <a:p>
            <a:pPr marL="268288" lvl="1" indent="-101600">
              <a:buFont typeface="Arial" pitchFamily="34" charset="0"/>
              <a:buChar char="•"/>
            </a:pPr>
            <a:r>
              <a:rPr lang="ar-EG" sz="1400" dirty="0">
                <a:solidFill>
                  <a:schemeClr val="dk1"/>
                </a:solidFill>
                <a:cs typeface="Sultan Medium" pitchFamily="2" charset="-78"/>
              </a:rPr>
              <a:t>متابعة استئناف العمل باستكمال مبني العيادات الخارجية والغسيل الكلوي ونسبة تنفيذ المشروع الحالي </a:t>
            </a:r>
            <a:r>
              <a:rPr lang="ar-EG" sz="1400" dirty="0" smtClean="0">
                <a:solidFill>
                  <a:schemeClr val="dk1"/>
                </a:solidFill>
                <a:cs typeface="Sultan Medium" pitchFamily="2" charset="-78"/>
              </a:rPr>
              <a:t>88% </a:t>
            </a:r>
            <a:r>
              <a:rPr lang="ar-EG" sz="1400" dirty="0">
                <a:solidFill>
                  <a:schemeClr val="dk1"/>
                </a:solidFill>
                <a:cs typeface="Sultan Medium" pitchFamily="2" charset="-78"/>
              </a:rPr>
              <a:t>ومتوقع الانتهاء منه </a:t>
            </a:r>
            <a:r>
              <a:rPr lang="ar-EG" sz="1400" dirty="0" smtClean="0">
                <a:solidFill>
                  <a:schemeClr val="dk1"/>
                </a:solidFill>
                <a:cs typeface="Sultan Medium" pitchFamily="2" charset="-78"/>
              </a:rPr>
              <a:t>يونيو 2020</a:t>
            </a:r>
            <a:endParaRPr lang="en-US" sz="1400" dirty="0">
              <a:solidFill>
                <a:schemeClr val="dk1"/>
              </a:solidFill>
              <a:cs typeface="Sultan Medium" pitchFamily="2" charset="-78"/>
            </a:endParaRPr>
          </a:p>
          <a:p>
            <a:pPr marL="268288" lvl="1" indent="-101600">
              <a:buFont typeface="Arial" pitchFamily="34" charset="0"/>
              <a:buChar char="•"/>
            </a:pPr>
            <a:r>
              <a:rPr lang="ar-EG" sz="1400" dirty="0">
                <a:solidFill>
                  <a:schemeClr val="dk1"/>
                </a:solidFill>
                <a:cs typeface="Sultan Medium" pitchFamily="2" charset="-78"/>
              </a:rPr>
              <a:t>تم تزويد 2 جهاز تنفس صناعي في العناية المركزة </a:t>
            </a:r>
            <a:endParaRPr lang="en-US" sz="1400" dirty="0">
              <a:solidFill>
                <a:schemeClr val="dk1"/>
              </a:solidFill>
              <a:cs typeface="Sultan Medium" pitchFamily="2" charset="-78"/>
            </a:endParaRPr>
          </a:p>
          <a:p>
            <a:pPr marL="268288" lvl="1" indent="-101600">
              <a:buFont typeface="Arial" pitchFamily="34" charset="0"/>
              <a:buChar char="•"/>
            </a:pPr>
            <a:r>
              <a:rPr lang="ar-EG" sz="1400" dirty="0">
                <a:solidFill>
                  <a:schemeClr val="dk1"/>
                </a:solidFill>
                <a:cs typeface="Sultan Medium" pitchFamily="2" charset="-78"/>
              </a:rPr>
              <a:t>تم التعاقد مع اطباء مخ واعصاب (تخصص الجراحة – تخصص النفسية والباطنة ) وانشاء بروتوكول تعاون تعليمي بين دمياط العام وجامعة دمياط </a:t>
            </a:r>
            <a:endParaRPr lang="en-US" sz="1400" dirty="0">
              <a:solidFill>
                <a:schemeClr val="dk1"/>
              </a:solidFill>
              <a:cs typeface="Sultan Medium" pitchFamily="2" charset="-78"/>
            </a:endParaRPr>
          </a:p>
          <a:p>
            <a:pPr marL="268288" lvl="1" indent="-101600">
              <a:buFont typeface="Arial" pitchFamily="34" charset="0"/>
              <a:buChar char="•"/>
            </a:pPr>
            <a:r>
              <a:rPr lang="ar-EG" sz="1400" dirty="0">
                <a:solidFill>
                  <a:schemeClr val="dk1"/>
                </a:solidFill>
                <a:cs typeface="Sultan Medium" pitchFamily="2" charset="-78"/>
              </a:rPr>
              <a:t>جاري تجهيز مناظير الجراحة العامة وجراحات النسا والتوليد </a:t>
            </a:r>
            <a:endParaRPr lang="en-US" sz="1400" dirty="0">
              <a:solidFill>
                <a:schemeClr val="dk1"/>
              </a:solidFill>
              <a:cs typeface="Sultan Medium" pitchFamily="2" charset="-78"/>
            </a:endParaRPr>
          </a:p>
          <a:p>
            <a:pPr marL="268288" lvl="1" indent="-101600">
              <a:buFont typeface="Arial" pitchFamily="34" charset="0"/>
              <a:buChar char="•"/>
            </a:pPr>
            <a:r>
              <a:rPr lang="ar-EG" sz="1400" dirty="0">
                <a:solidFill>
                  <a:schemeClr val="dk1"/>
                </a:solidFill>
                <a:cs typeface="Sultan Medium" pitchFamily="2" charset="-78"/>
              </a:rPr>
              <a:t>تم اعداد قسم للعناية المركزة وافتتاحها كعناية مركزة تخصصية بسعة 13 سرير </a:t>
            </a:r>
            <a:endParaRPr lang="en-US" sz="1400" dirty="0">
              <a:solidFill>
                <a:schemeClr val="dk1"/>
              </a:solidFill>
              <a:cs typeface="Sultan Medium" pitchFamily="2" charset="-78"/>
            </a:endParaRPr>
          </a:p>
          <a:p>
            <a:r>
              <a:rPr lang="ar-EG" sz="1600" dirty="0">
                <a:solidFill>
                  <a:srgbClr val="FF0000"/>
                </a:solidFill>
                <a:effectLst>
                  <a:outerShdw blurRad="38100" dist="38100" dir="2700000" algn="tl">
                    <a:srgbClr val="000000">
                      <a:alpha val="43137"/>
                    </a:srgbClr>
                  </a:outerShdw>
                </a:effectLst>
                <a:cs typeface="Sultan bold" pitchFamily="2" charset="-78"/>
              </a:rPr>
              <a:t>مستشفي دمياط </a:t>
            </a:r>
            <a:r>
              <a:rPr lang="ar-EG" sz="1600" dirty="0" smtClean="0">
                <a:solidFill>
                  <a:srgbClr val="FF0000"/>
                </a:solidFill>
                <a:effectLst>
                  <a:outerShdw blurRad="38100" dist="38100" dir="2700000" algn="tl">
                    <a:srgbClr val="000000">
                      <a:alpha val="43137"/>
                    </a:srgbClr>
                  </a:outerShdw>
                </a:effectLst>
                <a:cs typeface="Sultan bold" pitchFamily="2" charset="-78"/>
              </a:rPr>
              <a:t>التخصصي : </a:t>
            </a:r>
            <a:endParaRPr lang="en-US" sz="1600" dirty="0">
              <a:solidFill>
                <a:srgbClr val="FF0000"/>
              </a:solidFill>
              <a:effectLst>
                <a:outerShdw blurRad="38100" dist="38100" dir="2700000" algn="tl">
                  <a:srgbClr val="000000">
                    <a:alpha val="43137"/>
                  </a:srgbClr>
                </a:outerShdw>
              </a:effectLst>
              <a:cs typeface="Sultan bold" pitchFamily="2" charset="-78"/>
            </a:endParaRPr>
          </a:p>
          <a:p>
            <a:pPr marL="268288" lvl="1" indent="-80963" algn="justLow">
              <a:buFont typeface="Arial" pitchFamily="34" charset="0"/>
              <a:buChar char="•"/>
            </a:pPr>
            <a:r>
              <a:rPr lang="ar-EG" sz="1400" dirty="0">
                <a:solidFill>
                  <a:schemeClr val="dk1"/>
                </a:solidFill>
                <a:cs typeface="Sultan Medium" pitchFamily="2" charset="-78"/>
              </a:rPr>
              <a:t>جاري اعداد   قسم العناية المركزة القديمة والتي تم تطويرها بالجهود الذاتية للمجتمع المدني لتشغيلها وافتتاحها كعناية مركزة تخصصية بسعة 13 سرير </a:t>
            </a:r>
          </a:p>
          <a:p>
            <a:r>
              <a:rPr lang="ar-EG" sz="1400" b="1" dirty="0" smtClean="0">
                <a:solidFill>
                  <a:srgbClr val="FF0000"/>
                </a:solidFill>
                <a:cs typeface="Sultan Medium" pitchFamily="2" charset="-78"/>
              </a:rPr>
              <a:t>مست</a:t>
            </a:r>
            <a:r>
              <a:rPr lang="ar-EG" sz="1600" dirty="0">
                <a:solidFill>
                  <a:srgbClr val="FF0000"/>
                </a:solidFill>
                <a:effectLst>
                  <a:outerShdw blurRad="38100" dist="38100" dir="2700000" algn="tl">
                    <a:srgbClr val="000000">
                      <a:alpha val="43137"/>
                    </a:srgbClr>
                  </a:outerShdw>
                </a:effectLst>
                <a:cs typeface="Sultan bold" pitchFamily="2" charset="-78"/>
              </a:rPr>
              <a:t>شفي فارسكور المركزي : </a:t>
            </a:r>
          </a:p>
          <a:p>
            <a:pPr marL="268288" lvl="1" indent="-96838">
              <a:buFont typeface="Arial" pitchFamily="34" charset="0"/>
              <a:buChar char="•"/>
              <a:tabLst>
                <a:tab pos="268288" algn="l"/>
              </a:tabLst>
            </a:pPr>
            <a:r>
              <a:rPr lang="ar-EG" sz="1400" dirty="0">
                <a:solidFill>
                  <a:schemeClr val="dk1"/>
                </a:solidFill>
                <a:cs typeface="Sultan Medium" pitchFamily="2" charset="-78"/>
              </a:rPr>
              <a:t>جاري  ادراج المستشفي ضمن خطة احلال وتجديد شاملة بالعام المالي 2021/2020 وتخصيص اعتماد مالي لهذا العام 20 مليون جنيه </a:t>
            </a:r>
            <a:endParaRPr lang="en-US" sz="1400" dirty="0">
              <a:solidFill>
                <a:schemeClr val="dk1"/>
              </a:solidFill>
              <a:cs typeface="Sultan Medium" pitchFamily="2" charset="-78"/>
            </a:endParaRPr>
          </a:p>
          <a:p>
            <a:r>
              <a:rPr lang="ar-EG" sz="1600" dirty="0">
                <a:solidFill>
                  <a:srgbClr val="FF0000"/>
                </a:solidFill>
                <a:effectLst>
                  <a:outerShdw blurRad="38100" dist="38100" dir="2700000" algn="tl">
                    <a:srgbClr val="000000">
                      <a:alpha val="43137"/>
                    </a:srgbClr>
                  </a:outerShdw>
                </a:effectLst>
                <a:cs typeface="Sultan bold" pitchFamily="2" charset="-78"/>
              </a:rPr>
              <a:t>مستشفي الزرقا المركزي :</a:t>
            </a:r>
            <a:endParaRPr lang="en-US" sz="1600" dirty="0">
              <a:solidFill>
                <a:srgbClr val="FF0000"/>
              </a:solidFill>
              <a:effectLst>
                <a:outerShdw blurRad="38100" dist="38100" dir="2700000" algn="tl">
                  <a:srgbClr val="000000">
                    <a:alpha val="43137"/>
                  </a:srgbClr>
                </a:outerShdw>
              </a:effectLst>
              <a:cs typeface="Sultan bold" pitchFamily="2" charset="-78"/>
            </a:endParaRPr>
          </a:p>
          <a:p>
            <a:pPr marL="268288" lvl="1" indent="-112713">
              <a:buFont typeface="Arial" pitchFamily="34" charset="0"/>
              <a:buChar char="•"/>
            </a:pPr>
            <a:r>
              <a:rPr lang="ar-EG" sz="1400" dirty="0">
                <a:solidFill>
                  <a:schemeClr val="dk1"/>
                </a:solidFill>
                <a:cs typeface="Sultan Medium" pitchFamily="2" charset="-78"/>
              </a:rPr>
              <a:t>تم   تطوير قسم الاستقبال والطوارئ علي احدث المعايير التصميمية </a:t>
            </a:r>
            <a:endParaRPr lang="en-US" sz="1400" dirty="0">
              <a:solidFill>
                <a:schemeClr val="dk1"/>
              </a:solidFill>
              <a:cs typeface="Sultan Medium" pitchFamily="2" charset="-78"/>
            </a:endParaRPr>
          </a:p>
          <a:p>
            <a:pPr marL="268288" lvl="1" indent="-112713">
              <a:buFont typeface="Arial" pitchFamily="34" charset="0"/>
              <a:buChar char="•"/>
            </a:pPr>
            <a:r>
              <a:rPr lang="ar-EG" sz="1400" dirty="0">
                <a:solidFill>
                  <a:schemeClr val="dk1"/>
                </a:solidFill>
                <a:cs typeface="Sultan Medium" pitchFamily="2" charset="-78"/>
              </a:rPr>
              <a:t>تم افتتاح 3 حجرات للاسنان بمستشفي الزرقا المركزي </a:t>
            </a:r>
            <a:endParaRPr lang="en-US" sz="1400" dirty="0">
              <a:solidFill>
                <a:schemeClr val="dk1"/>
              </a:solidFill>
              <a:cs typeface="Sultan Medium" pitchFamily="2" charset="-78"/>
            </a:endParaRPr>
          </a:p>
          <a:p>
            <a:pPr marL="268288" lvl="1" indent="-112713">
              <a:buFont typeface="Arial" pitchFamily="34" charset="0"/>
              <a:buChar char="•"/>
            </a:pPr>
            <a:r>
              <a:rPr lang="ar-EG" sz="1400" dirty="0">
                <a:solidFill>
                  <a:schemeClr val="dk1"/>
                </a:solidFill>
                <a:cs typeface="Sultan Medium" pitchFamily="2" charset="-78"/>
              </a:rPr>
              <a:t>اعتماد مستشفي الزرقا كمركز تدريبي للزمالة المصرية </a:t>
            </a:r>
            <a:endParaRPr lang="ar-EG" sz="1400" dirty="0" smtClean="0">
              <a:solidFill>
                <a:schemeClr val="dk1"/>
              </a:solidFill>
              <a:cs typeface="Sultan Medium" pitchFamily="2" charset="-78"/>
            </a:endParaRPr>
          </a:p>
          <a:p>
            <a:pPr lvl="0">
              <a:lnSpc>
                <a:spcPct val="150000"/>
              </a:lnSpc>
            </a:pPr>
            <a:r>
              <a:rPr lang="ar-EG" sz="1600" dirty="0" err="1" smtClean="0">
                <a:solidFill>
                  <a:srgbClr val="FF0000"/>
                </a:solidFill>
                <a:effectLst>
                  <a:outerShdw blurRad="38100" dist="38100" dir="2700000" algn="tl">
                    <a:srgbClr val="000000">
                      <a:alpha val="43137"/>
                    </a:srgbClr>
                  </a:outerShdw>
                </a:effectLst>
                <a:cs typeface="Sultan bold" pitchFamily="2" charset="-78"/>
              </a:rPr>
              <a:t>مستشفي</a:t>
            </a:r>
            <a:r>
              <a:rPr lang="ar-EG" sz="1600" dirty="0" smtClean="0">
                <a:solidFill>
                  <a:srgbClr val="FF0000"/>
                </a:solidFill>
                <a:effectLst>
                  <a:outerShdw blurRad="38100" dist="38100" dir="2700000" algn="tl">
                    <a:srgbClr val="000000">
                      <a:alpha val="43137"/>
                    </a:srgbClr>
                  </a:outerShdw>
                </a:effectLst>
                <a:cs typeface="Sultan bold" pitchFamily="2" charset="-78"/>
              </a:rPr>
              <a:t> </a:t>
            </a:r>
            <a:r>
              <a:rPr lang="ar-EG" sz="1600" dirty="0">
                <a:solidFill>
                  <a:srgbClr val="FF0000"/>
                </a:solidFill>
                <a:effectLst>
                  <a:outerShdw blurRad="38100" dist="38100" dir="2700000" algn="tl">
                    <a:srgbClr val="000000">
                      <a:alpha val="43137"/>
                    </a:srgbClr>
                  </a:outerShdw>
                </a:effectLst>
                <a:cs typeface="Sultan bold" pitchFamily="2" charset="-78"/>
              </a:rPr>
              <a:t>السرو المركزي : </a:t>
            </a:r>
            <a:endParaRPr lang="en-US" sz="1600" dirty="0">
              <a:solidFill>
                <a:srgbClr val="FF0000"/>
              </a:solidFill>
              <a:effectLst>
                <a:outerShdw blurRad="38100" dist="38100" dir="2700000" algn="tl">
                  <a:srgbClr val="000000">
                    <a:alpha val="43137"/>
                  </a:srgbClr>
                </a:outerShdw>
              </a:effectLst>
              <a:cs typeface="Sultan bold" pitchFamily="2" charset="-78"/>
            </a:endParaRPr>
          </a:p>
          <a:p>
            <a:pPr marL="182563" lvl="1" indent="-96838" algn="justLow">
              <a:buFont typeface="Arial" pitchFamily="34" charset="0"/>
              <a:buChar char="•"/>
            </a:pPr>
            <a:r>
              <a:rPr lang="ar-EG" sz="1400" dirty="0">
                <a:solidFill>
                  <a:schemeClr val="dk1"/>
                </a:solidFill>
                <a:cs typeface="Sultan Medium" pitchFamily="2" charset="-78"/>
              </a:rPr>
              <a:t>تم  انشاء قسم للغسيل الكلوي بمشاركة  المجتمع المدني بمبني المشرحة الغير مستغل  بسعة 10 </a:t>
            </a:r>
            <a:r>
              <a:rPr lang="ar-EG" sz="1400" dirty="0" smtClean="0">
                <a:solidFill>
                  <a:schemeClr val="dk1"/>
                </a:solidFill>
                <a:cs typeface="Sultan Medium" pitchFamily="2" charset="-78"/>
              </a:rPr>
              <a:t>ماكينات .</a:t>
            </a:r>
            <a:endParaRPr lang="en-US" sz="1400" dirty="0">
              <a:solidFill>
                <a:schemeClr val="dk1"/>
              </a:solidFill>
              <a:cs typeface="Sultan Medium" pitchFamily="2" charset="-78"/>
            </a:endParaRPr>
          </a:p>
        </p:txBody>
      </p:sp>
    </p:spTree>
    <p:extLst>
      <p:ext uri="{BB962C8B-B14F-4D97-AF65-F5344CB8AC3E}">
        <p14:creationId xmlns:p14="http://schemas.microsoft.com/office/powerpoint/2010/main" val="100325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40969" y="826750"/>
            <a:ext cx="3009136" cy="523220"/>
          </a:xfrm>
          <a:prstGeom prst="rect">
            <a:avLst/>
          </a:prstGeom>
        </p:spPr>
        <p:txBody>
          <a:bodyPr wrap="square">
            <a:spAutoFit/>
          </a:bodyPr>
          <a:lstStyle/>
          <a:p>
            <a:r>
              <a:rPr lang="ar-EG" sz="2800" u="sng" dirty="0" smtClean="0">
                <a:cs typeface="Sultan bold" pitchFamily="2" charset="-78"/>
              </a:rPr>
              <a:t>تابع الإمكانيات الصحية :</a:t>
            </a:r>
            <a:endParaRPr lang="ar-EG" sz="2800" u="sng"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528534" y="1853332"/>
            <a:ext cx="5904656" cy="3093154"/>
          </a:xfrm>
          <a:prstGeom prst="rect">
            <a:avLst/>
          </a:prstGeom>
        </p:spPr>
        <p:txBody>
          <a:bodyPr wrap="square">
            <a:spAutoFit/>
          </a:bodyPr>
          <a:lstStyle/>
          <a:p>
            <a:pPr lvl="0">
              <a:lnSpc>
                <a:spcPct val="150000"/>
              </a:lnSpc>
            </a:pPr>
            <a:r>
              <a:rPr lang="ar-EG" sz="1600" dirty="0" err="1" smtClean="0">
                <a:solidFill>
                  <a:srgbClr val="FF0000"/>
                </a:solidFill>
                <a:effectLst>
                  <a:outerShdw blurRad="38100" dist="38100" dir="2700000" algn="tl">
                    <a:srgbClr val="000000">
                      <a:alpha val="43137"/>
                    </a:srgbClr>
                  </a:outerShdw>
                </a:effectLst>
                <a:cs typeface="Sultan bold" pitchFamily="2" charset="-78"/>
              </a:rPr>
              <a:t>مستشفي</a:t>
            </a:r>
            <a:r>
              <a:rPr lang="ar-EG" sz="1600" dirty="0" smtClean="0">
                <a:solidFill>
                  <a:srgbClr val="FF0000"/>
                </a:solidFill>
                <a:effectLst>
                  <a:outerShdw blurRad="38100" dist="38100" dir="2700000" algn="tl">
                    <a:srgbClr val="000000">
                      <a:alpha val="43137"/>
                    </a:srgbClr>
                  </a:outerShdw>
                </a:effectLst>
                <a:cs typeface="Sultan bold" pitchFamily="2" charset="-78"/>
              </a:rPr>
              <a:t>  </a:t>
            </a:r>
            <a:r>
              <a:rPr lang="ar-EG" sz="1600" dirty="0">
                <a:solidFill>
                  <a:srgbClr val="FF0000"/>
                </a:solidFill>
                <a:effectLst>
                  <a:outerShdw blurRad="38100" dist="38100" dir="2700000" algn="tl">
                    <a:srgbClr val="000000">
                      <a:alpha val="43137"/>
                    </a:srgbClr>
                  </a:outerShdw>
                </a:effectLst>
                <a:cs typeface="Sultan bold" pitchFamily="2" charset="-78"/>
              </a:rPr>
              <a:t>الصحة النفسية وعلاج الادمان بدمياط الجديدة  : </a:t>
            </a:r>
          </a:p>
          <a:p>
            <a:pPr lvl="0">
              <a:lnSpc>
                <a:spcPct val="150000"/>
              </a:lnSpc>
            </a:pPr>
            <a:r>
              <a:rPr lang="ar-EG" sz="1400" dirty="0">
                <a:solidFill>
                  <a:schemeClr val="dk1"/>
                </a:solidFill>
                <a:cs typeface="Sultan Medium" pitchFamily="2" charset="-78"/>
              </a:rPr>
              <a:t>متابعة استئناف العمل بالمشروع ومتوقع الانتهاء منه في </a:t>
            </a:r>
            <a:r>
              <a:rPr lang="ar-EG" sz="1400" dirty="0" smtClean="0">
                <a:solidFill>
                  <a:schemeClr val="dk1"/>
                </a:solidFill>
                <a:cs typeface="Sultan Medium" pitchFamily="2" charset="-78"/>
              </a:rPr>
              <a:t>يونيو 2020</a:t>
            </a:r>
            <a:endParaRPr lang="en-US" sz="1400" dirty="0">
              <a:solidFill>
                <a:schemeClr val="dk1"/>
              </a:solidFill>
              <a:cs typeface="Sultan Medium" pitchFamily="2" charset="-78"/>
            </a:endParaRPr>
          </a:p>
          <a:p>
            <a:pPr>
              <a:lnSpc>
                <a:spcPct val="150000"/>
              </a:lnSpc>
            </a:pPr>
            <a:r>
              <a:rPr lang="ar-SA" sz="1600" dirty="0">
                <a:solidFill>
                  <a:srgbClr val="FF0000"/>
                </a:solidFill>
                <a:effectLst>
                  <a:outerShdw blurRad="38100" dist="38100" dir="2700000" algn="tl">
                    <a:srgbClr val="000000">
                      <a:alpha val="43137"/>
                    </a:srgbClr>
                  </a:outerShdw>
                </a:effectLst>
                <a:cs typeface="Sultan bold" pitchFamily="2" charset="-78"/>
              </a:rPr>
              <a:t>وحدات ومراكز صحة الاسرة :</a:t>
            </a:r>
            <a:endParaRPr lang="en-US" sz="1600" dirty="0">
              <a:solidFill>
                <a:srgbClr val="FF0000"/>
              </a:solidFill>
              <a:effectLst>
                <a:outerShdw blurRad="38100" dist="38100" dir="2700000" algn="tl">
                  <a:srgbClr val="000000">
                    <a:alpha val="43137"/>
                  </a:srgbClr>
                </a:outerShdw>
              </a:effectLst>
              <a:cs typeface="Sultan bold" pitchFamily="2" charset="-78"/>
            </a:endParaRPr>
          </a:p>
          <a:p>
            <a:pPr marL="285750" lvl="0" indent="-103188" algn="justLow">
              <a:lnSpc>
                <a:spcPct val="150000"/>
              </a:lnSpc>
              <a:buFont typeface="Arial" pitchFamily="34" charset="0"/>
              <a:buChar char="•"/>
            </a:pPr>
            <a:r>
              <a:rPr lang="ar-EG" sz="1400" dirty="0">
                <a:solidFill>
                  <a:schemeClr val="dk1"/>
                </a:solidFill>
                <a:cs typeface="Sultan Medium" pitchFamily="2" charset="-78"/>
              </a:rPr>
              <a:t>متابعة تطوير مركز صحة اسرة اول بالادارة الصحية بدمياط وجاري اجراءات الاستلام الابتدائي </a:t>
            </a:r>
            <a:r>
              <a:rPr lang="ar-EG" sz="1400" dirty="0" smtClean="0">
                <a:solidFill>
                  <a:schemeClr val="dk1"/>
                </a:solidFill>
                <a:cs typeface="Sultan Medium" pitchFamily="2" charset="-78"/>
              </a:rPr>
              <a:t>.</a:t>
            </a:r>
            <a:endParaRPr lang="en-US" sz="1400" dirty="0">
              <a:solidFill>
                <a:schemeClr val="dk1"/>
              </a:solidFill>
              <a:cs typeface="Sultan Medium" pitchFamily="2" charset="-78"/>
            </a:endParaRPr>
          </a:p>
          <a:p>
            <a:pPr marL="285750" lvl="0" indent="-103188" algn="justLow">
              <a:lnSpc>
                <a:spcPct val="150000"/>
              </a:lnSpc>
              <a:buFont typeface="Arial" pitchFamily="34" charset="0"/>
              <a:buChar char="•"/>
            </a:pPr>
            <a:r>
              <a:rPr lang="ar-EG" sz="1400" dirty="0">
                <a:solidFill>
                  <a:schemeClr val="dk1"/>
                </a:solidFill>
                <a:cs typeface="Sultan Medium" pitchFamily="2" charset="-78"/>
              </a:rPr>
              <a:t>متابعة تطوير مركز صحة اسرة ثان </a:t>
            </a:r>
            <a:r>
              <a:rPr lang="ar-EG" sz="1400" dirty="0" smtClean="0">
                <a:solidFill>
                  <a:schemeClr val="dk1"/>
                </a:solidFill>
                <a:cs typeface="Sultan Medium" pitchFamily="2" charset="-78"/>
              </a:rPr>
              <a:t>.</a:t>
            </a:r>
            <a:endParaRPr lang="en-US" sz="1400" dirty="0">
              <a:solidFill>
                <a:schemeClr val="dk1"/>
              </a:solidFill>
              <a:cs typeface="Sultan Medium" pitchFamily="2" charset="-78"/>
            </a:endParaRPr>
          </a:p>
          <a:p>
            <a:pPr marL="285750" lvl="0" indent="-103188" algn="justLow">
              <a:lnSpc>
                <a:spcPct val="150000"/>
              </a:lnSpc>
              <a:buFont typeface="Arial" pitchFamily="34" charset="0"/>
              <a:buChar char="•"/>
            </a:pPr>
            <a:r>
              <a:rPr lang="ar-EG" sz="1400" dirty="0">
                <a:solidFill>
                  <a:schemeClr val="dk1"/>
                </a:solidFill>
                <a:cs typeface="Sultan Medium" pitchFamily="2" charset="-78"/>
              </a:rPr>
              <a:t>الاستلام الابتدائي لوحدتي صحة الاسرة بابو سعادة الكبري والوحدة الصحية بالمأمورية وجاري اتخاذ اجراءات توصيل المرافق </a:t>
            </a:r>
            <a:r>
              <a:rPr lang="ar-EG" sz="1400" dirty="0" smtClean="0">
                <a:solidFill>
                  <a:schemeClr val="dk1"/>
                </a:solidFill>
                <a:cs typeface="Sultan Medium" pitchFamily="2" charset="-78"/>
              </a:rPr>
              <a:t>.</a:t>
            </a:r>
            <a:endParaRPr lang="en-US" sz="1400" dirty="0">
              <a:solidFill>
                <a:schemeClr val="dk1"/>
              </a:solidFill>
              <a:cs typeface="Sultan Medium" pitchFamily="2" charset="-78"/>
            </a:endParaRPr>
          </a:p>
          <a:p>
            <a:pPr marL="285750" lvl="0" indent="-103188" algn="justLow">
              <a:lnSpc>
                <a:spcPct val="150000"/>
              </a:lnSpc>
              <a:buFont typeface="Arial" pitchFamily="34" charset="0"/>
              <a:buChar char="•"/>
            </a:pPr>
            <a:r>
              <a:rPr lang="ar-EG" sz="1400" dirty="0">
                <a:solidFill>
                  <a:schemeClr val="dk1"/>
                </a:solidFill>
                <a:cs typeface="Sultan Medium" pitchFamily="2" charset="-78"/>
              </a:rPr>
              <a:t>متابعة اعمال انشاء وحدتي الجبايلة والكحيل بالادارة الصحية بكفر البطيخ </a:t>
            </a:r>
            <a:r>
              <a:rPr lang="ar-EG" sz="1400" dirty="0" smtClean="0">
                <a:solidFill>
                  <a:schemeClr val="dk1"/>
                </a:solidFill>
                <a:cs typeface="Sultan Medium" pitchFamily="2" charset="-78"/>
              </a:rPr>
              <a:t>.</a:t>
            </a:r>
            <a:r>
              <a:rPr lang="ar-SA" sz="1200" b="1" dirty="0">
                <a:solidFill>
                  <a:schemeClr val="dk1"/>
                </a:solidFill>
                <a:cs typeface="Sultan Medium" pitchFamily="2" charset="-78"/>
              </a:rPr>
              <a:t> </a:t>
            </a:r>
            <a:endParaRPr lang="en-US" sz="1200" b="1" dirty="0">
              <a:solidFill>
                <a:schemeClr val="dk1"/>
              </a:solidFill>
              <a:cs typeface="Sultan Medium" pitchFamily="2" charset="-78"/>
            </a:endParaRPr>
          </a:p>
        </p:txBody>
      </p:sp>
      <p:sp>
        <p:nvSpPr>
          <p:cNvPr id="13" name="Rectangle 12"/>
          <p:cNvSpPr/>
          <p:nvPr/>
        </p:nvSpPr>
        <p:spPr>
          <a:xfrm>
            <a:off x="404664" y="5169024"/>
            <a:ext cx="6050017" cy="3785652"/>
          </a:xfrm>
          <a:prstGeom prst="rect">
            <a:avLst/>
          </a:prstGeom>
        </p:spPr>
        <p:txBody>
          <a:bodyPr wrap="square">
            <a:spAutoFit/>
          </a:bodyPr>
          <a:lstStyle/>
          <a:p>
            <a:pPr>
              <a:lnSpc>
                <a:spcPct val="150000"/>
              </a:lnSpc>
            </a:pPr>
            <a:r>
              <a:rPr lang="ar-EG" sz="1600" dirty="0">
                <a:solidFill>
                  <a:srgbClr val="FF0000"/>
                </a:solidFill>
                <a:effectLst>
                  <a:outerShdw blurRad="38100" dist="38100" dir="2700000" algn="tl">
                    <a:srgbClr val="000000">
                      <a:alpha val="43137"/>
                    </a:srgbClr>
                  </a:outerShdw>
                </a:effectLst>
                <a:cs typeface="Sultan bold" pitchFamily="2" charset="-78"/>
              </a:rPr>
              <a:t>برنامج الرعاية الصحية لغير القادرين </a:t>
            </a:r>
            <a:endParaRPr lang="en-US" sz="1600" dirty="0">
              <a:solidFill>
                <a:srgbClr val="FF0000"/>
              </a:solidFill>
              <a:effectLst>
                <a:outerShdw blurRad="38100" dist="38100" dir="2700000" algn="tl">
                  <a:srgbClr val="000000">
                    <a:alpha val="43137"/>
                  </a:srgbClr>
                </a:outerShdw>
              </a:effectLst>
              <a:cs typeface="Sultan bold" pitchFamily="2" charset="-78"/>
            </a:endParaRPr>
          </a:p>
          <a:p>
            <a:pPr marL="285750" indent="-107950">
              <a:lnSpc>
                <a:spcPct val="150000"/>
              </a:lnSpc>
              <a:buFont typeface="Arial" pitchFamily="34" charset="0"/>
              <a:buChar char="•"/>
            </a:pPr>
            <a:r>
              <a:rPr lang="ar-EG" sz="1400" dirty="0">
                <a:solidFill>
                  <a:schemeClr val="dk1"/>
                </a:solidFill>
                <a:cs typeface="Sultan Medium" pitchFamily="2" charset="-78"/>
              </a:rPr>
              <a:t>تطبيق برنامج الرعاية الصحية لغير القادرين بعدد 18 وحدة ومركز طب اسرة بالادارات الصحية الخمسة ومستشفي دمياط التخصصي</a:t>
            </a:r>
            <a:endParaRPr lang="en-US" sz="1400" dirty="0">
              <a:solidFill>
                <a:schemeClr val="dk1"/>
              </a:solidFill>
              <a:cs typeface="Sultan Medium" pitchFamily="2" charset="-78"/>
            </a:endParaRPr>
          </a:p>
          <a:p>
            <a:pPr>
              <a:lnSpc>
                <a:spcPct val="150000"/>
              </a:lnSpc>
            </a:pPr>
            <a:r>
              <a:rPr lang="ar-EG" sz="1600" dirty="0">
                <a:solidFill>
                  <a:srgbClr val="FF0000"/>
                </a:solidFill>
                <a:effectLst>
                  <a:outerShdw blurRad="38100" dist="38100" dir="2700000" algn="tl">
                    <a:srgbClr val="000000">
                      <a:alpha val="43137"/>
                    </a:srgbClr>
                  </a:outerShdw>
                </a:effectLst>
                <a:cs typeface="Sultan bold" pitchFamily="2" charset="-78"/>
              </a:rPr>
              <a:t>العلاج عن بعد </a:t>
            </a:r>
            <a:r>
              <a:rPr lang="ar-EG" sz="1600" dirty="0" smtClean="0">
                <a:solidFill>
                  <a:srgbClr val="FF0000"/>
                </a:solidFill>
                <a:effectLst>
                  <a:outerShdw blurRad="38100" dist="38100" dir="2700000" algn="tl">
                    <a:srgbClr val="000000">
                      <a:alpha val="43137"/>
                    </a:srgbClr>
                  </a:outerShdw>
                </a:effectLst>
                <a:cs typeface="Sultan bold" pitchFamily="2" charset="-78"/>
              </a:rPr>
              <a:t>:</a:t>
            </a:r>
          </a:p>
          <a:p>
            <a:pPr marL="285750" indent="-107950" algn="justLow">
              <a:lnSpc>
                <a:spcPct val="150000"/>
              </a:lnSpc>
              <a:buFont typeface="Arial" pitchFamily="34" charset="0"/>
              <a:buChar char="•"/>
            </a:pPr>
            <a:r>
              <a:rPr lang="ar-EG" sz="1400" dirty="0">
                <a:solidFill>
                  <a:schemeClr val="dk1"/>
                </a:solidFill>
                <a:cs typeface="Sultan Medium" pitchFamily="2" charset="-78"/>
              </a:rPr>
              <a:t>تم افتتاح وحدة العلاج عن بعد بمستشفي جامعة المنصورة مع اتاحة التواصل بينها وبين مستشفي دمياط التخصصي ووحدات ومراكز طب الاسرة المنوطة بتقديم الخدمة </a:t>
            </a:r>
            <a:endParaRPr lang="en-US" sz="1400" dirty="0">
              <a:solidFill>
                <a:schemeClr val="dk1"/>
              </a:solidFill>
              <a:cs typeface="Sultan Medium" pitchFamily="2" charset="-78"/>
            </a:endParaRPr>
          </a:p>
          <a:p>
            <a:pPr>
              <a:lnSpc>
                <a:spcPct val="150000"/>
              </a:lnSpc>
            </a:pPr>
            <a:r>
              <a:rPr lang="ar-EG" sz="1600" dirty="0">
                <a:solidFill>
                  <a:srgbClr val="FF0000"/>
                </a:solidFill>
                <a:effectLst>
                  <a:outerShdw blurRad="38100" dist="38100" dir="2700000" algn="tl">
                    <a:srgbClr val="000000">
                      <a:alpha val="43137"/>
                    </a:srgbClr>
                  </a:outerShdw>
                </a:effectLst>
                <a:cs typeface="Sultan bold" pitchFamily="2" charset="-78"/>
              </a:rPr>
              <a:t>برنامج الرعاية الصحية للاجيئن السوريين </a:t>
            </a:r>
            <a:r>
              <a:rPr lang="ar-EG" sz="1600" dirty="0" smtClean="0">
                <a:solidFill>
                  <a:srgbClr val="FF0000"/>
                </a:solidFill>
                <a:effectLst>
                  <a:outerShdw blurRad="38100" dist="38100" dir="2700000" algn="tl">
                    <a:srgbClr val="000000">
                      <a:alpha val="43137"/>
                    </a:srgbClr>
                  </a:outerShdw>
                </a:effectLst>
                <a:cs typeface="Sultan bold" pitchFamily="2" charset="-78"/>
              </a:rPr>
              <a:t>:</a:t>
            </a:r>
          </a:p>
          <a:p>
            <a:pPr marL="285750" indent="-107950">
              <a:lnSpc>
                <a:spcPct val="150000"/>
              </a:lnSpc>
              <a:buFont typeface="Arial" pitchFamily="34" charset="0"/>
              <a:buChar char="•"/>
            </a:pPr>
            <a:r>
              <a:rPr lang="ar-EG" sz="1400" dirty="0">
                <a:solidFill>
                  <a:schemeClr val="dk1"/>
                </a:solidFill>
                <a:cs typeface="Sultan Medium" pitchFamily="2" charset="-78"/>
              </a:rPr>
              <a:t>يتم  تقديم الخدمة في عدد 4 مراكز (عدد الاطفال 97 والفئات الاخري 243 متردد )</a:t>
            </a:r>
          </a:p>
          <a:p>
            <a:pPr marL="285750" indent="-107950" algn="justLow">
              <a:lnSpc>
                <a:spcPct val="150000"/>
              </a:lnSpc>
              <a:buFont typeface="Arial" pitchFamily="34" charset="0"/>
              <a:buChar char="•"/>
            </a:pPr>
            <a:r>
              <a:rPr lang="ar-EG" sz="1400" dirty="0">
                <a:solidFill>
                  <a:schemeClr val="dk1"/>
                </a:solidFill>
                <a:cs typeface="Sultan Medium" pitchFamily="2" charset="-78"/>
              </a:rPr>
              <a:t>تم ترشيح عدد 12 مركز وطب اسرة لاعتمادهم كمراكز للتدريب زمالة طب اسرة بالمحافظة </a:t>
            </a:r>
            <a:r>
              <a:rPr lang="ar-EG" sz="1400" dirty="0" smtClean="0">
                <a:solidFill>
                  <a:schemeClr val="dk1"/>
                </a:solidFill>
                <a:cs typeface="Sultan Medium" pitchFamily="2" charset="-78"/>
              </a:rPr>
              <a:t> .</a:t>
            </a:r>
            <a:endParaRPr lang="ar-EG" sz="1400" dirty="0">
              <a:solidFill>
                <a:schemeClr val="dk1"/>
              </a:solidFill>
              <a:cs typeface="Sultan Medium" pitchFamily="2" charset="-78"/>
            </a:endParaRPr>
          </a:p>
          <a:p>
            <a:pPr marL="285750" indent="-107950">
              <a:lnSpc>
                <a:spcPct val="150000"/>
              </a:lnSpc>
              <a:buFont typeface="Arial" pitchFamily="34" charset="0"/>
              <a:buChar char="•"/>
            </a:pPr>
            <a:r>
              <a:rPr lang="ar-EG" sz="1400" dirty="0">
                <a:solidFill>
                  <a:schemeClr val="dk1"/>
                </a:solidFill>
                <a:cs typeface="Sultan Medium" pitchFamily="2" charset="-78"/>
              </a:rPr>
              <a:t>التطهير الكامل للمستشفيات </a:t>
            </a:r>
            <a:r>
              <a:rPr lang="ar-EG" sz="1400" dirty="0" smtClean="0">
                <a:solidFill>
                  <a:schemeClr val="dk1"/>
                </a:solidFill>
                <a:cs typeface="Sultan Medium" pitchFamily="2" charset="-78"/>
              </a:rPr>
              <a:t>.</a:t>
            </a:r>
            <a:endParaRPr lang="en-US" sz="1400" dirty="0">
              <a:solidFill>
                <a:schemeClr val="dk1"/>
              </a:solidFill>
              <a:cs typeface="Sultan Medium" pitchFamily="2" charset="-78"/>
            </a:endParaRPr>
          </a:p>
        </p:txBody>
      </p:sp>
    </p:spTree>
    <p:extLst>
      <p:ext uri="{BB962C8B-B14F-4D97-AF65-F5344CB8AC3E}">
        <p14:creationId xmlns:p14="http://schemas.microsoft.com/office/powerpoint/2010/main" val="362101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96952" y="826750"/>
            <a:ext cx="3240359" cy="523220"/>
          </a:xfrm>
          <a:prstGeom prst="rect">
            <a:avLst/>
          </a:prstGeom>
        </p:spPr>
        <p:txBody>
          <a:bodyPr wrap="square">
            <a:spAutoFit/>
          </a:bodyPr>
          <a:lstStyle/>
          <a:p>
            <a:r>
              <a:rPr lang="ar-EG" sz="2800" dirty="0" smtClean="0">
                <a:cs typeface="Sultan bold" pitchFamily="2" charset="-78"/>
              </a:rPr>
              <a:t>مياه الشرب والصرف الصحي :</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282378" y="1865072"/>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69875" algn="r"/>
                <a:tab pos="358775" algn="r"/>
              </a:tabLst>
            </a:pPr>
            <a:r>
              <a:rPr kumimoji="0" lang="ar-EG" sz="2000" b="0" i="0" u="sng" strike="noStrike" cap="none" normalizeH="0" baseline="0" dirty="0" smtClean="0">
                <a:ln>
                  <a:noFill/>
                </a:ln>
                <a:solidFill>
                  <a:srgbClr val="FF0000"/>
                </a:solidFill>
                <a:effectLst/>
                <a:latin typeface="Tahoma" pitchFamily="34" charset="0"/>
                <a:ea typeface="Calibri" pitchFamily="34" charset="0"/>
                <a:cs typeface="Sultan bold" pitchFamily="2" charset="-78"/>
              </a:rPr>
              <a:t>اولا : مياه الشرب </a:t>
            </a:r>
            <a:r>
              <a:rPr kumimoji="0" lang="ar-SA" sz="2000" b="0" i="0" u="sng" strike="noStrike" cap="none" normalizeH="0" baseline="0" dirty="0" smtClean="0">
                <a:ln>
                  <a:noFill/>
                </a:ln>
                <a:solidFill>
                  <a:srgbClr val="FF0000"/>
                </a:solidFill>
                <a:effectLst/>
                <a:latin typeface="Tahoma" pitchFamily="34" charset="0"/>
                <a:ea typeface="Calibri" pitchFamily="34" charset="0"/>
                <a:cs typeface="Sultan bold" pitchFamily="2" charset="-78"/>
              </a:rPr>
              <a:t>:</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043269" y="2360712"/>
            <a:ext cx="2361544" cy="369332"/>
          </a:xfrm>
          <a:prstGeom prst="rect">
            <a:avLst/>
          </a:prstGeom>
        </p:spPr>
        <p:txBody>
          <a:bodyPr wrap="none">
            <a:spAutoFit/>
          </a:bodyPr>
          <a:lstStyle/>
          <a:p>
            <a:pPr lvl="0" rtl="0" eaLnBrk="0" fontAlgn="base" hangingPunct="0">
              <a:spcBef>
                <a:spcPct val="0"/>
              </a:spcBef>
              <a:spcAft>
                <a:spcPct val="0"/>
              </a:spcAft>
              <a:tabLst>
                <a:tab pos="269875" algn="r"/>
                <a:tab pos="358775" algn="r"/>
              </a:tabLst>
            </a:pPr>
            <a:r>
              <a:rPr lang="ar-EG" dirty="0">
                <a:solidFill>
                  <a:srgbClr val="FF0000"/>
                </a:solidFill>
                <a:latin typeface="Tahoma" pitchFamily="34" charset="0"/>
                <a:cs typeface="Sultan Medium" pitchFamily="2" charset="-78"/>
              </a:rPr>
              <a:t>المشروعات الجاري تنفيذها :</a:t>
            </a:r>
            <a:endParaRPr lang="en-US" sz="600"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7613120"/>
              </p:ext>
            </p:extLst>
          </p:nvPr>
        </p:nvGraphicFramePr>
        <p:xfrm>
          <a:off x="404664" y="2792759"/>
          <a:ext cx="6096283" cy="5159550"/>
        </p:xfrm>
        <a:graphic>
          <a:graphicData uri="http://schemas.openxmlformats.org/drawingml/2006/table">
            <a:tbl>
              <a:tblPr rtl="1" firstRow="1" firstCol="1" bandRow="1">
                <a:tableStyleId>{5C22544A-7EE6-4342-B048-85BDC9FD1C3A}</a:tableStyleId>
              </a:tblPr>
              <a:tblGrid>
                <a:gridCol w="3609299"/>
                <a:gridCol w="1364290"/>
                <a:gridCol w="1122694"/>
              </a:tblGrid>
              <a:tr h="432049">
                <a:tc>
                  <a:txBody>
                    <a:bodyPr/>
                    <a:lstStyle/>
                    <a:p>
                      <a:pPr algn="ctr" rtl="1">
                        <a:spcAft>
                          <a:spcPts val="0"/>
                        </a:spcAft>
                      </a:pPr>
                      <a:r>
                        <a:rPr lang="ar-EG" sz="1800" b="0" kern="1200" dirty="0">
                          <a:solidFill>
                            <a:schemeClr val="dk1"/>
                          </a:solidFill>
                          <a:effectLst/>
                          <a:latin typeface="+mn-lt"/>
                          <a:ea typeface="+mn-ea"/>
                          <a:cs typeface="Sultan bold" pitchFamily="2" charset="-78"/>
                        </a:rPr>
                        <a:t>المشروع</a:t>
                      </a:r>
                      <a:endParaRPr lang="en-US" sz="1800" b="0" kern="1200" dirty="0">
                        <a:solidFill>
                          <a:schemeClr val="dk1"/>
                        </a:solidFill>
                        <a:effectLst/>
                        <a:latin typeface="+mn-lt"/>
                        <a:ea typeface="+mn-ea"/>
                        <a:cs typeface="Sultan bold"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1">
                        <a:spcAft>
                          <a:spcPts val="0"/>
                        </a:spcAft>
                      </a:pPr>
                      <a:r>
                        <a:rPr lang="ar-EG" sz="1800" b="0" kern="1200" dirty="0" smtClean="0">
                          <a:solidFill>
                            <a:schemeClr val="dk1"/>
                          </a:solidFill>
                          <a:effectLst/>
                          <a:latin typeface="+mn-lt"/>
                          <a:ea typeface="+mn-ea"/>
                          <a:cs typeface="Sultan bold" pitchFamily="2" charset="-78"/>
                        </a:rPr>
                        <a:t>التكلفة بالمليون </a:t>
                      </a:r>
                      <a:endParaRPr lang="en-US" sz="1800" b="0" kern="1200" dirty="0">
                        <a:solidFill>
                          <a:schemeClr val="dk1"/>
                        </a:solidFill>
                        <a:effectLst/>
                        <a:latin typeface="+mn-lt"/>
                        <a:ea typeface="+mn-ea"/>
                        <a:cs typeface="Sultan bold"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1">
                        <a:spcAft>
                          <a:spcPts val="0"/>
                        </a:spcAft>
                      </a:pPr>
                      <a:r>
                        <a:rPr lang="ar-EG" sz="1800" b="0" kern="1200" dirty="0">
                          <a:solidFill>
                            <a:schemeClr val="dk1"/>
                          </a:solidFill>
                          <a:effectLst/>
                          <a:latin typeface="+mn-lt"/>
                          <a:ea typeface="+mn-ea"/>
                          <a:cs typeface="Sultan bold" pitchFamily="2" charset="-78"/>
                        </a:rPr>
                        <a:t>نسب تنفيذ</a:t>
                      </a:r>
                      <a:endParaRPr lang="en-US" sz="1800" b="0" kern="1200" dirty="0">
                        <a:solidFill>
                          <a:schemeClr val="dk1"/>
                        </a:solidFill>
                        <a:effectLst/>
                        <a:latin typeface="+mn-lt"/>
                        <a:ea typeface="+mn-ea"/>
                        <a:cs typeface="Sultan bold"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720080">
                <a:tc>
                  <a:txBody>
                    <a:bodyPr/>
                    <a:lstStyle/>
                    <a:p>
                      <a:pPr algn="ctr" rtl="1">
                        <a:spcAft>
                          <a:spcPts val="0"/>
                        </a:spcAft>
                      </a:pPr>
                      <a:r>
                        <a:rPr lang="ar-EG" sz="1600" b="0" kern="1200" dirty="0">
                          <a:solidFill>
                            <a:schemeClr val="dk1"/>
                          </a:solidFill>
                          <a:effectLst/>
                          <a:latin typeface="+mn-lt"/>
                          <a:ea typeface="+mn-ea"/>
                          <a:cs typeface="Sultan Medium" pitchFamily="2" charset="-78"/>
                        </a:rPr>
                        <a:t>رفع كفاءة محطة مياه دمياط القديمة من (3000-1000ل /ث) المرشحات وعنبر الخزان الارضي والبيارة </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spcAft>
                          <a:spcPts val="0"/>
                        </a:spcAft>
                      </a:pPr>
                      <a:r>
                        <a:rPr lang="ar-EG" sz="1600" b="0" kern="1200" dirty="0">
                          <a:solidFill>
                            <a:schemeClr val="dk1"/>
                          </a:solidFill>
                          <a:effectLst/>
                          <a:latin typeface="+mn-lt"/>
                          <a:ea typeface="+mn-ea"/>
                          <a:cs typeface="Sultan Medium" pitchFamily="2" charset="-78"/>
                        </a:rPr>
                        <a:t>44,030,337</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spcAft>
                          <a:spcPts val="0"/>
                        </a:spcAft>
                      </a:pPr>
                      <a:r>
                        <a:rPr lang="ar-EG" sz="1600" b="0" kern="1200" dirty="0">
                          <a:solidFill>
                            <a:schemeClr val="dk1"/>
                          </a:solidFill>
                          <a:effectLst/>
                          <a:latin typeface="+mn-lt"/>
                          <a:ea typeface="+mn-ea"/>
                          <a:cs typeface="Sultan Medium" pitchFamily="2" charset="-78"/>
                        </a:rPr>
                        <a:t>96%</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5762">
                <a:tc>
                  <a:txBody>
                    <a:bodyPr/>
                    <a:lstStyle/>
                    <a:p>
                      <a:pPr algn="ctr" rtl="1">
                        <a:spcAft>
                          <a:spcPts val="0"/>
                        </a:spcAft>
                      </a:pPr>
                      <a:r>
                        <a:rPr lang="ar-EG" sz="1600" b="0" kern="1200" dirty="0">
                          <a:solidFill>
                            <a:schemeClr val="dk1"/>
                          </a:solidFill>
                          <a:effectLst/>
                          <a:latin typeface="+mn-lt"/>
                          <a:ea typeface="+mn-ea"/>
                          <a:cs typeface="Sultan Medium" pitchFamily="2" charset="-78"/>
                        </a:rPr>
                        <a:t>انشاء خزانين سعة </a:t>
                      </a:r>
                      <a:r>
                        <a:rPr lang="ar-EG" sz="1600" b="0" kern="1200" dirty="0" smtClean="0">
                          <a:solidFill>
                            <a:schemeClr val="dk1"/>
                          </a:solidFill>
                          <a:effectLst/>
                          <a:latin typeface="+mn-lt"/>
                          <a:ea typeface="+mn-ea"/>
                          <a:cs typeface="Sultan Medium" pitchFamily="2" charset="-78"/>
                        </a:rPr>
                        <a:t/>
                      </a:r>
                      <a:br>
                        <a:rPr lang="ar-EG" sz="1600" b="0" kern="1200" dirty="0" smtClean="0">
                          <a:solidFill>
                            <a:schemeClr val="dk1"/>
                          </a:solidFill>
                          <a:effectLst/>
                          <a:latin typeface="+mn-lt"/>
                          <a:ea typeface="+mn-ea"/>
                          <a:cs typeface="Sultan Medium" pitchFamily="2" charset="-78"/>
                        </a:rPr>
                      </a:br>
                      <a:r>
                        <a:rPr lang="ar-EG" sz="1600" b="0" kern="1200" dirty="0" smtClean="0">
                          <a:solidFill>
                            <a:schemeClr val="dk1"/>
                          </a:solidFill>
                          <a:effectLst/>
                          <a:latin typeface="+mn-lt"/>
                          <a:ea typeface="+mn-ea"/>
                          <a:cs typeface="Sultan Medium" pitchFamily="2" charset="-78"/>
                        </a:rPr>
                        <a:t>(</a:t>
                      </a:r>
                      <a:r>
                        <a:rPr lang="ar-EG" sz="1600" b="0" kern="1200" dirty="0">
                          <a:solidFill>
                            <a:schemeClr val="dk1"/>
                          </a:solidFill>
                          <a:effectLst/>
                          <a:latin typeface="+mn-lt"/>
                          <a:ea typeface="+mn-ea"/>
                          <a:cs typeface="Sultan Medium" pitchFamily="2" charset="-78"/>
                        </a:rPr>
                        <a:t>5 الف م3 / يوم ) براس البر</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1">
                        <a:spcAft>
                          <a:spcPts val="0"/>
                        </a:spcAft>
                      </a:pPr>
                      <a:r>
                        <a:rPr lang="ar-EG" sz="1600" b="0" kern="1200" dirty="0" smtClean="0">
                          <a:solidFill>
                            <a:schemeClr val="dk1"/>
                          </a:solidFill>
                          <a:effectLst/>
                          <a:latin typeface="+mn-lt"/>
                          <a:ea typeface="+mn-ea"/>
                          <a:cs typeface="Sultan Medium" pitchFamily="2" charset="-78"/>
                        </a:rPr>
                        <a:t>25,000,000</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1">
                        <a:spcAft>
                          <a:spcPts val="0"/>
                        </a:spcAft>
                      </a:pPr>
                      <a:r>
                        <a:rPr lang="ar-EG" sz="1600" b="0" kern="1200" dirty="0">
                          <a:solidFill>
                            <a:schemeClr val="dk1"/>
                          </a:solidFill>
                          <a:effectLst/>
                          <a:latin typeface="+mn-lt"/>
                          <a:ea typeface="+mn-ea"/>
                          <a:cs typeface="Sultan Medium" pitchFamily="2" charset="-78"/>
                        </a:rPr>
                        <a:t>95</a:t>
                      </a:r>
                      <a:r>
                        <a:rPr lang="ar-EG" sz="1600" b="0" kern="1200" dirty="0" smtClean="0">
                          <a:solidFill>
                            <a:schemeClr val="dk1"/>
                          </a:solidFill>
                          <a:effectLst/>
                          <a:latin typeface="+mn-lt"/>
                          <a:ea typeface="+mn-ea"/>
                          <a:cs typeface="Sultan Medium" pitchFamily="2" charset="-78"/>
                        </a:rPr>
                        <a:t>%</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851582">
                <a:tc>
                  <a:txBody>
                    <a:bodyPr/>
                    <a:lstStyle/>
                    <a:p>
                      <a:pPr algn="ctr" rtl="1">
                        <a:spcAft>
                          <a:spcPts val="0"/>
                        </a:spcAft>
                      </a:pPr>
                      <a:r>
                        <a:rPr lang="ar-EG" sz="1600" b="0" kern="1200" dirty="0">
                          <a:solidFill>
                            <a:schemeClr val="dk1"/>
                          </a:solidFill>
                          <a:effectLst/>
                          <a:latin typeface="+mn-lt"/>
                          <a:ea typeface="+mn-ea"/>
                          <a:cs typeface="Sultan Medium" pitchFamily="2" charset="-78"/>
                        </a:rPr>
                        <a:t>رفع كفاءة محطة مياه دمياط القديمة من (3000-1000ل /ث) المآخذ وعنبر العكرة والخط الناقل 1000مم بطول 34 كم </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spcAft>
                          <a:spcPts val="0"/>
                        </a:spcAft>
                      </a:pPr>
                      <a:r>
                        <a:rPr lang="ar-EG" sz="1600" b="0" kern="1200" dirty="0">
                          <a:solidFill>
                            <a:schemeClr val="dk1"/>
                          </a:solidFill>
                          <a:effectLst/>
                          <a:latin typeface="+mn-lt"/>
                          <a:ea typeface="+mn-ea"/>
                          <a:cs typeface="Sultan Medium" pitchFamily="2" charset="-78"/>
                        </a:rPr>
                        <a:t>47,818,614</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spcAft>
                          <a:spcPts val="0"/>
                        </a:spcAft>
                      </a:pPr>
                      <a:r>
                        <a:rPr lang="ar-EG" sz="1600" b="0" kern="1200" dirty="0">
                          <a:solidFill>
                            <a:schemeClr val="dk1"/>
                          </a:solidFill>
                          <a:effectLst/>
                          <a:latin typeface="+mn-lt"/>
                          <a:ea typeface="+mn-ea"/>
                          <a:cs typeface="Sultan Medium" pitchFamily="2" charset="-78"/>
                        </a:rPr>
                        <a:t>83%</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5762">
                <a:tc>
                  <a:txBody>
                    <a:bodyPr/>
                    <a:lstStyle/>
                    <a:p>
                      <a:pPr algn="ctr" rtl="1">
                        <a:spcAft>
                          <a:spcPts val="0"/>
                        </a:spcAft>
                      </a:pPr>
                      <a:r>
                        <a:rPr lang="ar-EG" sz="1600" b="0" kern="1200" dirty="0">
                          <a:solidFill>
                            <a:schemeClr val="dk1"/>
                          </a:solidFill>
                          <a:effectLst/>
                          <a:latin typeface="+mn-lt"/>
                          <a:ea typeface="+mn-ea"/>
                          <a:cs typeface="Sultan Medium" pitchFamily="2" charset="-78"/>
                        </a:rPr>
                        <a:t>توسعات محطة مياه كفر سليمان مرحلة ثانية </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1">
                        <a:spcAft>
                          <a:spcPts val="0"/>
                        </a:spcAft>
                      </a:pPr>
                      <a:r>
                        <a:rPr lang="ar-EG" sz="1600" b="0" kern="1200" dirty="0">
                          <a:solidFill>
                            <a:schemeClr val="dk1"/>
                          </a:solidFill>
                          <a:effectLst/>
                          <a:latin typeface="+mn-lt"/>
                          <a:ea typeface="+mn-ea"/>
                          <a:cs typeface="Sultan Medium" pitchFamily="2" charset="-78"/>
                        </a:rPr>
                        <a:t>58,678,400</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1">
                        <a:spcAft>
                          <a:spcPts val="0"/>
                        </a:spcAft>
                      </a:pPr>
                      <a:r>
                        <a:rPr lang="ar-EG" sz="1600" b="0" kern="1200" dirty="0" smtClean="0">
                          <a:solidFill>
                            <a:schemeClr val="dk1"/>
                          </a:solidFill>
                          <a:effectLst/>
                          <a:latin typeface="+mn-lt"/>
                          <a:ea typeface="+mn-ea"/>
                          <a:cs typeface="Sultan Medium" pitchFamily="2" charset="-78"/>
                        </a:rPr>
                        <a:t>69%</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625762">
                <a:tc>
                  <a:txBody>
                    <a:bodyPr/>
                    <a:lstStyle/>
                    <a:p>
                      <a:pPr algn="ctr" rtl="1">
                        <a:spcAft>
                          <a:spcPts val="0"/>
                        </a:spcAft>
                      </a:pPr>
                      <a:r>
                        <a:rPr lang="ar-EG" sz="1600" b="0" kern="1200" dirty="0">
                          <a:solidFill>
                            <a:schemeClr val="dk1"/>
                          </a:solidFill>
                          <a:effectLst/>
                          <a:latin typeface="+mn-lt"/>
                          <a:ea typeface="+mn-ea"/>
                          <a:cs typeface="Sultan Medium" pitchFamily="2" charset="-78"/>
                        </a:rPr>
                        <a:t>توسعات محطة مياه كفر سليمان مرحلة اولي </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spcAft>
                          <a:spcPts val="0"/>
                        </a:spcAft>
                        <a:tabLst>
                          <a:tab pos="826770" algn="ctr"/>
                          <a:tab pos="1653540" algn="r"/>
                        </a:tabLst>
                      </a:pPr>
                      <a:r>
                        <a:rPr lang="ar-EG" sz="1600" b="0" kern="1200" dirty="0">
                          <a:solidFill>
                            <a:schemeClr val="dk1"/>
                          </a:solidFill>
                          <a:effectLst/>
                          <a:latin typeface="+mn-lt"/>
                          <a:ea typeface="+mn-ea"/>
                          <a:cs typeface="Sultan Medium" pitchFamily="2" charset="-78"/>
                        </a:rPr>
                        <a:t>	51,133,925	</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spcAft>
                          <a:spcPts val="0"/>
                        </a:spcAft>
                      </a:pPr>
                      <a:r>
                        <a:rPr lang="ar-EG" sz="1600" b="0" kern="1200" dirty="0" smtClean="0">
                          <a:solidFill>
                            <a:schemeClr val="dk1"/>
                          </a:solidFill>
                          <a:effectLst/>
                          <a:latin typeface="+mn-lt"/>
                          <a:ea typeface="+mn-ea"/>
                          <a:cs typeface="Sultan Medium" pitchFamily="2" charset="-78"/>
                        </a:rPr>
                        <a:t>82%</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2791">
                <a:tc>
                  <a:txBody>
                    <a:bodyPr/>
                    <a:lstStyle/>
                    <a:p>
                      <a:pPr algn="ctr" rtl="1">
                        <a:spcAft>
                          <a:spcPts val="0"/>
                        </a:spcAft>
                      </a:pPr>
                      <a:r>
                        <a:rPr lang="ar-EG" sz="1600" b="0" kern="1200" dirty="0">
                          <a:solidFill>
                            <a:schemeClr val="dk1"/>
                          </a:solidFill>
                          <a:effectLst/>
                          <a:latin typeface="+mn-lt"/>
                          <a:ea typeface="+mn-ea"/>
                          <a:cs typeface="Sultan Medium" pitchFamily="2" charset="-78"/>
                        </a:rPr>
                        <a:t>عملية انشاء الخط الناقل للمياه قطر 1000 </a:t>
                      </a:r>
                      <a:r>
                        <a:rPr lang="ar-EG" sz="1600" b="0" kern="1200" dirty="0" err="1">
                          <a:solidFill>
                            <a:schemeClr val="dk1"/>
                          </a:solidFill>
                          <a:effectLst/>
                          <a:latin typeface="+mn-lt"/>
                          <a:ea typeface="+mn-ea"/>
                          <a:cs typeface="Sultan Medium" pitchFamily="2" charset="-78"/>
                        </a:rPr>
                        <a:t>مم</a:t>
                      </a:r>
                      <a:r>
                        <a:rPr lang="ar-EG" sz="1600" b="0" kern="1200" dirty="0">
                          <a:solidFill>
                            <a:schemeClr val="dk1"/>
                          </a:solidFill>
                          <a:effectLst/>
                          <a:latin typeface="+mn-lt"/>
                          <a:ea typeface="+mn-ea"/>
                          <a:cs typeface="Sultan Medium" pitchFamily="2" charset="-78"/>
                        </a:rPr>
                        <a:t> من محطة مياه كفر سليمان الي المجري الملاحي </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1">
                        <a:spcAft>
                          <a:spcPts val="0"/>
                        </a:spcAft>
                      </a:pPr>
                      <a:r>
                        <a:rPr lang="ar-EG" sz="1600" b="0" kern="1200" dirty="0">
                          <a:solidFill>
                            <a:schemeClr val="dk1"/>
                          </a:solidFill>
                          <a:effectLst/>
                          <a:latin typeface="+mn-lt"/>
                          <a:ea typeface="+mn-ea"/>
                          <a:cs typeface="Sultan Medium" pitchFamily="2" charset="-78"/>
                        </a:rPr>
                        <a:t>260,136,499</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1">
                        <a:spcAft>
                          <a:spcPts val="0"/>
                        </a:spcAft>
                      </a:pPr>
                      <a:r>
                        <a:rPr lang="ar-EG" sz="1600" b="0" kern="1200" dirty="0">
                          <a:solidFill>
                            <a:schemeClr val="dk1"/>
                          </a:solidFill>
                          <a:effectLst/>
                          <a:latin typeface="+mn-lt"/>
                          <a:ea typeface="+mn-ea"/>
                          <a:cs typeface="Sultan Medium" pitchFamily="2" charset="-78"/>
                        </a:rPr>
                        <a:t>17%</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625762">
                <a:tc>
                  <a:txBody>
                    <a:bodyPr/>
                    <a:lstStyle/>
                    <a:p>
                      <a:pPr algn="ctr" rtl="1">
                        <a:spcAft>
                          <a:spcPts val="0"/>
                        </a:spcAft>
                      </a:pPr>
                      <a:r>
                        <a:rPr lang="ar-EG" sz="1600" b="0" kern="1200" dirty="0">
                          <a:solidFill>
                            <a:schemeClr val="dk1"/>
                          </a:solidFill>
                          <a:effectLst/>
                          <a:latin typeface="+mn-lt"/>
                          <a:ea typeface="+mn-ea"/>
                          <a:cs typeface="Sultan Medium" pitchFamily="2" charset="-78"/>
                        </a:rPr>
                        <a:t>توسعات محطة مياه البستان طاقة </a:t>
                      </a:r>
                      <a:br>
                        <a:rPr lang="ar-EG" sz="1600" b="0" kern="1200" dirty="0">
                          <a:solidFill>
                            <a:schemeClr val="dk1"/>
                          </a:solidFill>
                          <a:effectLst/>
                          <a:latin typeface="+mn-lt"/>
                          <a:ea typeface="+mn-ea"/>
                          <a:cs typeface="Sultan Medium" pitchFamily="2" charset="-78"/>
                        </a:rPr>
                      </a:br>
                      <a:r>
                        <a:rPr lang="ar-EG" sz="1600" b="0" kern="1200" dirty="0">
                          <a:solidFill>
                            <a:schemeClr val="dk1"/>
                          </a:solidFill>
                          <a:effectLst/>
                          <a:latin typeface="+mn-lt"/>
                          <a:ea typeface="+mn-ea"/>
                          <a:cs typeface="Sultan Medium" pitchFamily="2" charset="-78"/>
                        </a:rPr>
                        <a:t>(600 ل / ك)</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spcAft>
                          <a:spcPts val="0"/>
                        </a:spcAft>
                      </a:pPr>
                      <a:r>
                        <a:rPr lang="ar-EG" sz="1600" b="0" kern="1200">
                          <a:solidFill>
                            <a:schemeClr val="dk1"/>
                          </a:solidFill>
                          <a:effectLst/>
                          <a:latin typeface="+mn-lt"/>
                          <a:ea typeface="+mn-ea"/>
                          <a:cs typeface="Sultan Medium" pitchFamily="2" charset="-78"/>
                        </a:rPr>
                        <a:t>70,000,000</a:t>
                      </a:r>
                      <a:endParaRPr lang="en-US" sz="1600" b="0" kern="120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spcAft>
                          <a:spcPts val="0"/>
                        </a:spcAft>
                      </a:pPr>
                      <a:r>
                        <a:rPr lang="ar-EG" sz="1600" b="0" kern="1200" dirty="0">
                          <a:solidFill>
                            <a:schemeClr val="dk1"/>
                          </a:solidFill>
                          <a:effectLst/>
                          <a:latin typeface="+mn-lt"/>
                          <a:ea typeface="+mn-ea"/>
                          <a:cs typeface="Sultan Medium" pitchFamily="2" charset="-78"/>
                        </a:rPr>
                        <a:t>10%</a:t>
                      </a:r>
                      <a:endParaRPr lang="en-US" sz="1600" b="0" kern="1200" dirty="0">
                        <a:solidFill>
                          <a:schemeClr val="dk1"/>
                        </a:solidFill>
                        <a:effectLst/>
                        <a:latin typeface="+mn-lt"/>
                        <a:ea typeface="+mn-ea"/>
                        <a:cs typeface="Sultan Medium" pitchFamily="2" charset="-78"/>
                      </a:endParaRPr>
                    </a:p>
                  </a:txBody>
                  <a:tcPr marL="58929" marR="5892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529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024c1b97ea1e3e88cafc4f78f12c02"/>
          <p:cNvPicPr>
            <a:picLocks noChangeAspect="1" noChangeArrowheads="1"/>
          </p:cNvPicPr>
          <p:nvPr/>
        </p:nvPicPr>
        <p:blipFill>
          <a:blip r:embed="rId2">
            <a:extLst>
              <a:ext uri="{28A0092B-C50C-407E-A947-70E740481C1C}">
                <a14:useLocalDpi xmlns:a14="http://schemas.microsoft.com/office/drawing/2010/main" val="0"/>
              </a:ext>
            </a:extLst>
          </a:blip>
          <a:srcRect t="7600" r="-1897" b="57054"/>
          <a:stretch>
            <a:fillRect/>
          </a:stretch>
        </p:blipFill>
        <p:spPr bwMode="auto">
          <a:xfrm>
            <a:off x="2636912" y="447854"/>
            <a:ext cx="4055095"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96953" y="826750"/>
            <a:ext cx="3153152" cy="523220"/>
          </a:xfrm>
          <a:prstGeom prst="rect">
            <a:avLst/>
          </a:prstGeom>
        </p:spPr>
        <p:txBody>
          <a:bodyPr wrap="square">
            <a:spAutoFit/>
          </a:bodyPr>
          <a:lstStyle/>
          <a:p>
            <a:r>
              <a:rPr lang="ar-EG" sz="2800" dirty="0" smtClean="0">
                <a:cs typeface="Sultan bold" pitchFamily="2" charset="-78"/>
              </a:rPr>
              <a:t>مياه الشرب والصرف الصحي</a:t>
            </a:r>
            <a:endParaRPr lang="ar-EG" sz="2800" dirty="0">
              <a:cs typeface="Sultan bold" pitchFamily="2" charset="-78"/>
            </a:endParaRPr>
          </a:p>
        </p:txBody>
      </p:sp>
      <p:sp>
        <p:nvSpPr>
          <p:cNvPr id="6" name="Rectangle 1"/>
          <p:cNvSpPr>
            <a:spLocks noChangeArrowheads="1"/>
          </p:cNvSpPr>
          <p:nvPr/>
        </p:nvSpPr>
        <p:spPr bwMode="auto">
          <a:xfrm>
            <a:off x="877888" y="335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9087334"/>
              </p:ext>
            </p:extLst>
          </p:nvPr>
        </p:nvGraphicFramePr>
        <p:xfrm>
          <a:off x="615102" y="2454156"/>
          <a:ext cx="5762244" cy="2626752"/>
        </p:xfrm>
        <a:graphic>
          <a:graphicData uri="http://schemas.openxmlformats.org/drawingml/2006/table">
            <a:tbl>
              <a:tblPr rtl="1" firstRow="1" firstCol="1" bandRow="1">
                <a:tableStyleId>{5C22544A-7EE6-4342-B048-85BDC9FD1C3A}</a:tableStyleId>
              </a:tblPr>
              <a:tblGrid>
                <a:gridCol w="468058"/>
                <a:gridCol w="4003251"/>
                <a:gridCol w="1290935"/>
              </a:tblGrid>
              <a:tr h="338604">
                <a:tc>
                  <a:txBody>
                    <a:bodyPr/>
                    <a:lstStyle/>
                    <a:p>
                      <a:pPr algn="ctr" rtl="1">
                        <a:spcAft>
                          <a:spcPts val="0"/>
                        </a:spcAft>
                      </a:pPr>
                      <a:r>
                        <a:rPr lang="ar-EG" sz="1600" b="0" kern="1200" dirty="0" smtClean="0">
                          <a:solidFill>
                            <a:schemeClr val="dk1"/>
                          </a:solidFill>
                          <a:effectLst/>
                          <a:latin typeface="+mn-lt"/>
                          <a:ea typeface="+mn-ea"/>
                          <a:cs typeface="Sultan bold" pitchFamily="2" charset="-78"/>
                        </a:rPr>
                        <a:t>م</a:t>
                      </a:r>
                      <a:endParaRPr lang="en-US" sz="1600" b="0" kern="1200" dirty="0">
                        <a:solidFill>
                          <a:schemeClr val="dk1"/>
                        </a:solidFill>
                        <a:effectLst/>
                        <a:latin typeface="+mn-lt"/>
                        <a:ea typeface="+mn-ea"/>
                        <a:cs typeface="Sultan bold"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spcAft>
                          <a:spcPts val="0"/>
                        </a:spcAft>
                      </a:pPr>
                      <a:r>
                        <a:rPr lang="ar-EG" sz="1600" b="0" kern="1200" dirty="0">
                          <a:solidFill>
                            <a:schemeClr val="dk1"/>
                          </a:solidFill>
                          <a:effectLst/>
                          <a:latin typeface="+mn-lt"/>
                          <a:ea typeface="+mn-ea"/>
                          <a:cs typeface="Sultan bold" pitchFamily="2" charset="-78"/>
                        </a:rPr>
                        <a:t>المشروع </a:t>
                      </a:r>
                      <a:endParaRPr lang="en-US" sz="1600" b="0" kern="1200" dirty="0">
                        <a:solidFill>
                          <a:schemeClr val="dk1"/>
                        </a:solidFill>
                        <a:effectLst/>
                        <a:latin typeface="+mn-lt"/>
                        <a:ea typeface="+mn-ea"/>
                        <a:cs typeface="Sultan bold"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spcAft>
                          <a:spcPts val="0"/>
                        </a:spcAft>
                      </a:pPr>
                      <a:r>
                        <a:rPr lang="ar-EG" sz="1600" b="0" kern="1200" dirty="0">
                          <a:solidFill>
                            <a:schemeClr val="dk1"/>
                          </a:solidFill>
                          <a:effectLst/>
                          <a:latin typeface="+mn-lt"/>
                          <a:ea typeface="+mn-ea"/>
                          <a:cs typeface="Sultan bold" pitchFamily="2" charset="-78"/>
                        </a:rPr>
                        <a:t>التكلفة </a:t>
                      </a:r>
                      <a:r>
                        <a:rPr lang="ar-EG" sz="1600" b="0" kern="1200" dirty="0" smtClean="0">
                          <a:solidFill>
                            <a:schemeClr val="dk1"/>
                          </a:solidFill>
                          <a:effectLst/>
                          <a:latin typeface="+mn-lt"/>
                          <a:ea typeface="+mn-ea"/>
                          <a:cs typeface="Sultan bold" pitchFamily="2" charset="-78"/>
                        </a:rPr>
                        <a:t> بالمليون</a:t>
                      </a:r>
                      <a:endParaRPr lang="en-US" sz="1600" b="0" kern="1200" dirty="0">
                        <a:solidFill>
                          <a:schemeClr val="dk1"/>
                        </a:solidFill>
                        <a:effectLst/>
                        <a:latin typeface="+mn-lt"/>
                        <a:ea typeface="+mn-ea"/>
                        <a:cs typeface="Sultan bold"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191388">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1</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a:solidFill>
                            <a:schemeClr val="dk1"/>
                          </a:solidFill>
                          <a:effectLst/>
                          <a:latin typeface="+mn-lt"/>
                          <a:ea typeface="+mn-ea"/>
                          <a:cs typeface="Sultan Medium" pitchFamily="2" charset="-78"/>
                        </a:rPr>
                        <a:t>مشروع صرف صحي عزب النهضة </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35</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91388">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2</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a:solidFill>
                            <a:schemeClr val="dk1"/>
                          </a:solidFill>
                          <a:effectLst/>
                          <a:latin typeface="+mn-lt"/>
                          <a:ea typeface="+mn-ea"/>
                          <a:cs typeface="Sultan Medium" pitchFamily="2" charset="-78"/>
                        </a:rPr>
                        <a:t>مشروع صرف صحي اولاد حمام </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27</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91388">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3</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a:solidFill>
                            <a:schemeClr val="dk1"/>
                          </a:solidFill>
                          <a:effectLst/>
                          <a:latin typeface="+mn-lt"/>
                          <a:ea typeface="+mn-ea"/>
                          <a:cs typeface="Sultan Medium" pitchFamily="2" charset="-78"/>
                        </a:rPr>
                        <a:t>مشروع صرف   صحي كفر الشناوي </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22.6</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91388">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4</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a:solidFill>
                            <a:schemeClr val="dk1"/>
                          </a:solidFill>
                          <a:effectLst/>
                          <a:latin typeface="+mn-lt"/>
                          <a:ea typeface="+mn-ea"/>
                          <a:cs typeface="Sultan Medium" pitchFamily="2" charset="-78"/>
                        </a:rPr>
                        <a:t>مشروع صرف صحي كفر المنازلة </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40</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91388">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5</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a:solidFill>
                            <a:schemeClr val="dk1"/>
                          </a:solidFill>
                          <a:effectLst/>
                          <a:latin typeface="+mn-lt"/>
                          <a:ea typeface="+mn-ea"/>
                          <a:cs typeface="Sultan Medium" pitchFamily="2" charset="-78"/>
                        </a:rPr>
                        <a:t>صرف صحي كفر تقي</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12</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91388">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6</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a:solidFill>
                            <a:schemeClr val="dk1"/>
                          </a:solidFill>
                          <a:effectLst/>
                          <a:latin typeface="+mn-lt"/>
                          <a:ea typeface="+mn-ea"/>
                          <a:cs typeface="Sultan Medium" pitchFamily="2" charset="-78"/>
                        </a:rPr>
                        <a:t>صرف صحي </a:t>
                      </a:r>
                      <a:r>
                        <a:rPr lang="ar-EG" sz="1200" b="0" kern="1200" dirty="0" err="1">
                          <a:solidFill>
                            <a:schemeClr val="dk1"/>
                          </a:solidFill>
                          <a:effectLst/>
                          <a:latin typeface="+mn-lt"/>
                          <a:ea typeface="+mn-ea"/>
                          <a:cs typeface="Sultan Medium" pitchFamily="2" charset="-78"/>
                        </a:rPr>
                        <a:t>الغوابين</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12</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80960">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7</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a:solidFill>
                            <a:schemeClr val="dk1"/>
                          </a:solidFill>
                          <a:effectLst/>
                          <a:latin typeface="+mn-lt"/>
                          <a:ea typeface="+mn-ea"/>
                          <a:cs typeface="Sultan Medium" pitchFamily="2" charset="-78"/>
                        </a:rPr>
                        <a:t>صرف صحي العطوي (الرئيسية )</a:t>
                      </a:r>
                      <a:endParaRPr lang="en-US" sz="1200" b="0" kern="120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15</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91388">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8</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a:solidFill>
                            <a:schemeClr val="dk1"/>
                          </a:solidFill>
                          <a:effectLst/>
                          <a:latin typeface="+mn-lt"/>
                          <a:ea typeface="+mn-ea"/>
                          <a:cs typeface="Sultan Medium" pitchFamily="2" charset="-78"/>
                        </a:rPr>
                        <a:t>توسعات محطة معالجة الصرف الصحي براس البر</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220</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91388">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9</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a:solidFill>
                            <a:schemeClr val="dk1"/>
                          </a:solidFill>
                          <a:effectLst/>
                          <a:latin typeface="+mn-lt"/>
                          <a:ea typeface="+mn-ea"/>
                          <a:cs typeface="Sultan Medium" pitchFamily="2" charset="-78"/>
                        </a:rPr>
                        <a:t>صرف صحي البستان </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24</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91388">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10</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a:solidFill>
                            <a:schemeClr val="dk1"/>
                          </a:solidFill>
                          <a:effectLst/>
                          <a:latin typeface="+mn-lt"/>
                          <a:ea typeface="+mn-ea"/>
                          <a:cs typeface="Sultan Medium" pitchFamily="2" charset="-78"/>
                        </a:rPr>
                        <a:t>محطة معالجة الصرف الصحي الثلاثية لمدينة شطا</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35</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9138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200" b="0" kern="1200" dirty="0" smtClean="0">
                          <a:solidFill>
                            <a:schemeClr val="dk1"/>
                          </a:solidFill>
                          <a:effectLst/>
                          <a:latin typeface="+mn-lt"/>
                          <a:ea typeface="+mn-ea"/>
                          <a:cs typeface="Sultan Medium" pitchFamily="2" charset="-78"/>
                        </a:rPr>
                        <a:t>11</a:t>
                      </a:r>
                      <a:endParaRPr lang="en-US" sz="1200" b="0" kern="1200" dirty="0" smtClean="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200" b="0" kern="1200" dirty="0" smtClean="0">
                          <a:solidFill>
                            <a:schemeClr val="dk1"/>
                          </a:solidFill>
                          <a:effectLst/>
                          <a:latin typeface="+mn-lt"/>
                          <a:ea typeface="+mn-ea"/>
                          <a:cs typeface="Sultan Medium" pitchFamily="2" charset="-78"/>
                        </a:rPr>
                        <a:t>مشروع صرف صحي سيف الدين</a:t>
                      </a:r>
                      <a:endParaRPr lang="en-US" sz="1200" b="0" kern="1200" dirty="0" smtClean="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41</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9138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200" b="0" kern="1200" dirty="0" smtClean="0">
                          <a:solidFill>
                            <a:schemeClr val="dk1"/>
                          </a:solidFill>
                          <a:effectLst/>
                          <a:latin typeface="+mn-lt"/>
                          <a:ea typeface="+mn-ea"/>
                          <a:cs typeface="Sultan Medium" pitchFamily="2" charset="-78"/>
                        </a:rPr>
                        <a:t>12</a:t>
                      </a:r>
                      <a:endParaRPr lang="en-US" sz="1200" b="0" kern="1200" dirty="0" smtClean="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200" b="0" kern="1200" dirty="0" smtClean="0">
                          <a:solidFill>
                            <a:schemeClr val="dk1"/>
                          </a:solidFill>
                          <a:effectLst/>
                          <a:latin typeface="+mn-lt"/>
                          <a:ea typeface="+mn-ea"/>
                          <a:cs typeface="Sultan Medium" pitchFamily="2" charset="-78"/>
                        </a:rPr>
                        <a:t>مشروع صرف صحي اللوزي</a:t>
                      </a:r>
                      <a:endParaRPr lang="en-US" sz="1200" b="0" kern="1200" dirty="0" smtClean="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spcAft>
                          <a:spcPts val="0"/>
                        </a:spcAft>
                      </a:pPr>
                      <a:r>
                        <a:rPr lang="ar-EG" sz="1200" b="0" kern="1200" dirty="0" smtClean="0">
                          <a:solidFill>
                            <a:schemeClr val="dk1"/>
                          </a:solidFill>
                          <a:effectLst/>
                          <a:latin typeface="+mn-lt"/>
                          <a:ea typeface="+mn-ea"/>
                          <a:cs typeface="Sultan Medium" pitchFamily="2" charset="-78"/>
                        </a:rPr>
                        <a:t>21</a:t>
                      </a:r>
                      <a:endParaRPr lang="en-US" sz="1200" b="0" kern="1200" dirty="0">
                        <a:solidFill>
                          <a:schemeClr val="dk1"/>
                        </a:solidFill>
                        <a:effectLst/>
                        <a:latin typeface="+mn-lt"/>
                        <a:ea typeface="+mn-ea"/>
                        <a:cs typeface="Sultan Medium" pitchFamily="2" charset="-78"/>
                      </a:endParaRPr>
                    </a:p>
                  </a:txBody>
                  <a:tcPr marL="61518" marR="6151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82827485"/>
              </p:ext>
            </p:extLst>
          </p:nvPr>
        </p:nvGraphicFramePr>
        <p:xfrm>
          <a:off x="546092" y="5492263"/>
          <a:ext cx="5790810" cy="3742403"/>
        </p:xfrm>
        <a:graphic>
          <a:graphicData uri="http://schemas.openxmlformats.org/drawingml/2006/table">
            <a:tbl>
              <a:tblPr rtl="1" firstRow="1" firstCol="1" bandRow="1">
                <a:tableStyleId>{5C22544A-7EE6-4342-B048-85BDC9FD1C3A}</a:tableStyleId>
              </a:tblPr>
              <a:tblGrid>
                <a:gridCol w="410858"/>
                <a:gridCol w="3478804"/>
                <a:gridCol w="918438"/>
                <a:gridCol w="982710"/>
              </a:tblGrid>
              <a:tr h="324833">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bold" pitchFamily="2" charset="-78"/>
                        </a:rPr>
                        <a:t>م</a:t>
                      </a:r>
                      <a:endParaRPr lang="en-US" sz="12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bold" pitchFamily="2" charset="-78"/>
                        </a:rPr>
                        <a:t>اسم المشروع</a:t>
                      </a:r>
                      <a:endParaRPr lang="en-US" sz="12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bold" pitchFamily="2" charset="-78"/>
                        </a:rPr>
                        <a:t>التكلفة بالمليون</a:t>
                      </a:r>
                      <a:endParaRPr lang="en-US" sz="12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bold" pitchFamily="2" charset="-78"/>
                        </a:rPr>
                        <a:t>نسب التنفيذ</a:t>
                      </a:r>
                      <a:endParaRPr lang="en-US" sz="1200" b="0" kern="1200" dirty="0">
                        <a:solidFill>
                          <a:schemeClr val="dk1"/>
                        </a:solidFill>
                        <a:effectLst/>
                        <a:latin typeface="+mn-lt"/>
                        <a:ea typeface="+mn-ea"/>
                        <a:cs typeface="Sultan bold"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صرف صحي السواحل</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20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82%</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2</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صرف صحي السوالم</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25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73%</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3</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مشروع صرف صحي الكاشف الجديد</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55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a:solidFill>
                            <a:schemeClr val="dk1"/>
                          </a:solidFill>
                          <a:effectLst/>
                          <a:latin typeface="+mn-lt"/>
                          <a:ea typeface="+mn-ea"/>
                          <a:cs typeface="Sultan Medium" pitchFamily="2" charset="-78"/>
                        </a:rPr>
                        <a:t>70%</a:t>
                      </a:r>
                      <a:endParaRPr lang="en-US" sz="1200" b="0" kern="120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4</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محطة المعالجة بشطا</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481</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60%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صرف صحي الزهراء</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50%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6</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مشروع صرف صحي اولاد خلف الفرعية</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55%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7</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صرف صحي العطوي (الفرعية )</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52%</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8</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صرف صحي الركابية (محطة المعالجة )</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35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50%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115416">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9</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صرف صحي الركابية وام الرضا القديمة </a:t>
                      </a:r>
                      <a:r>
                        <a:rPr lang="ar-EG" sz="1200" b="0" kern="1200" dirty="0" err="1">
                          <a:solidFill>
                            <a:schemeClr val="dk1"/>
                          </a:solidFill>
                          <a:effectLst/>
                          <a:latin typeface="+mn-lt"/>
                          <a:ea typeface="+mn-ea"/>
                          <a:cs typeface="Sultan Medium" pitchFamily="2" charset="-78"/>
                        </a:rPr>
                        <a:t>وجمصة</a:t>
                      </a:r>
                      <a:r>
                        <a:rPr lang="ar-EG" sz="1200" b="0" kern="1200" dirty="0">
                          <a:solidFill>
                            <a:schemeClr val="dk1"/>
                          </a:solidFill>
                          <a:effectLst/>
                          <a:latin typeface="+mn-lt"/>
                          <a:ea typeface="+mn-ea"/>
                          <a:cs typeface="Sultan Medium" pitchFamily="2" charset="-78"/>
                        </a:rPr>
                        <a:t> البلد شرق</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220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40%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صرف صحي النجارين</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20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20%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11</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a:solidFill>
                            <a:schemeClr val="dk1"/>
                          </a:solidFill>
                          <a:effectLst/>
                          <a:latin typeface="+mn-lt"/>
                          <a:ea typeface="+mn-ea"/>
                          <a:cs typeface="Sultan Medium" pitchFamily="2" charset="-78"/>
                        </a:rPr>
                        <a:t>محطات رفع (شطا 1 و شطا 2)</a:t>
                      </a:r>
                      <a:endParaRPr lang="en-US" sz="1200" b="0" kern="120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70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15%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27654">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12</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تطوير وتدعيم مجاري دمياط محطة رفع شط جريبه رئيسية +فرعية</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50</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r h="214457">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13</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صرف صحي </a:t>
                      </a:r>
                      <a:r>
                        <a:rPr lang="ar-EG" sz="1200" b="0" kern="1200" dirty="0" err="1">
                          <a:solidFill>
                            <a:schemeClr val="dk1"/>
                          </a:solidFill>
                          <a:effectLst/>
                          <a:latin typeface="+mn-lt"/>
                          <a:ea typeface="+mn-ea"/>
                          <a:cs typeface="Sultan Medium" pitchFamily="2" charset="-78"/>
                        </a:rPr>
                        <a:t>شرباص</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11</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1076">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14</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a:solidFill>
                            <a:schemeClr val="dk1"/>
                          </a:solidFill>
                          <a:effectLst/>
                          <a:latin typeface="+mn-lt"/>
                          <a:ea typeface="+mn-ea"/>
                          <a:cs typeface="Sultan Medium" pitchFamily="2" charset="-78"/>
                        </a:rPr>
                        <a:t>مشروع صرف صحي الطرحة</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11</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1" eaLnBrk="1" latinLnBrk="0" hangingPunct="1">
                        <a:lnSpc>
                          <a:spcPct val="125000"/>
                        </a:lnSpc>
                        <a:spcAft>
                          <a:spcPts val="0"/>
                        </a:spcAft>
                      </a:pPr>
                      <a:r>
                        <a:rPr lang="ar-EG" sz="1200" b="0" kern="1200" dirty="0" smtClean="0">
                          <a:solidFill>
                            <a:schemeClr val="dk1"/>
                          </a:solidFill>
                          <a:effectLst/>
                          <a:latin typeface="+mn-lt"/>
                          <a:ea typeface="+mn-ea"/>
                          <a:cs typeface="Sultan Medium" pitchFamily="2" charset="-78"/>
                        </a:rPr>
                        <a:t>5%</a:t>
                      </a:r>
                      <a:endParaRPr lang="en-US" sz="1200" b="0" kern="1200" dirty="0">
                        <a:solidFill>
                          <a:schemeClr val="dk1"/>
                        </a:solidFill>
                        <a:effectLst/>
                        <a:latin typeface="+mn-lt"/>
                        <a:ea typeface="+mn-ea"/>
                        <a:cs typeface="Sultan Medium" pitchFamily="2" charset="-78"/>
                      </a:endParaRPr>
                    </a:p>
                  </a:txBody>
                  <a:tcPr marL="59151" marR="591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
        <p:nvSpPr>
          <p:cNvPr id="5" name="Rectangle 1"/>
          <p:cNvSpPr>
            <a:spLocks noChangeArrowheads="1"/>
          </p:cNvSpPr>
          <p:nvPr/>
        </p:nvSpPr>
        <p:spPr bwMode="auto">
          <a:xfrm>
            <a:off x="3909048" y="1728866"/>
            <a:ext cx="25750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69875" algn="r"/>
                <a:tab pos="358775" algn="r"/>
              </a:tabLst>
            </a:pPr>
            <a:r>
              <a:rPr lang="ar-EG" sz="2000" u="sng" dirty="0">
                <a:solidFill>
                  <a:srgbClr val="FF0000"/>
                </a:solidFill>
                <a:latin typeface="Tahoma" pitchFamily="34" charset="0"/>
                <a:ea typeface="Calibri" pitchFamily="34" charset="0"/>
                <a:cs typeface="Sultan bold" pitchFamily="2" charset="-78"/>
              </a:rPr>
              <a:t>ثانيا الصرف الصحي </a:t>
            </a:r>
            <a:r>
              <a:rPr lang="ar-SA" sz="2000" u="sng" dirty="0">
                <a:solidFill>
                  <a:srgbClr val="FF0000"/>
                </a:solidFill>
                <a:latin typeface="Tahoma" pitchFamily="34" charset="0"/>
                <a:ea typeface="Calibri" pitchFamily="34" charset="0"/>
                <a:cs typeface="Sultan bold" pitchFamily="2" charset="-78"/>
              </a:rPr>
              <a:t>:</a:t>
            </a:r>
            <a:endParaRPr lang="en-US" sz="2000" u="sng" dirty="0">
              <a:solidFill>
                <a:srgbClr val="FF0000"/>
              </a:solidFill>
              <a:latin typeface="Tahoma" pitchFamily="34" charset="0"/>
              <a:ea typeface="Calibri" pitchFamily="34" charset="0"/>
              <a:cs typeface="Sultan bol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269875" algn="r"/>
                <a:tab pos="358775" algn="r"/>
              </a:tabLst>
            </a:pPr>
            <a:r>
              <a:rPr lang="ar-SA" sz="2000" dirty="0">
                <a:solidFill>
                  <a:srgbClr val="FF0000"/>
                </a:solidFill>
                <a:latin typeface="Tahoma" pitchFamily="34" charset="0"/>
                <a:ea typeface="Calibri" pitchFamily="34" charset="0"/>
                <a:cs typeface="Sultan bold" pitchFamily="2" charset="-78"/>
              </a:rPr>
              <a:t>المشروعات </a:t>
            </a:r>
            <a:r>
              <a:rPr lang="ar-SA" sz="2000" dirty="0" smtClean="0">
                <a:solidFill>
                  <a:srgbClr val="FF0000"/>
                </a:solidFill>
                <a:latin typeface="Tahoma" pitchFamily="34" charset="0"/>
                <a:ea typeface="Calibri" pitchFamily="34" charset="0"/>
                <a:cs typeface="Sultan bold" pitchFamily="2" charset="-78"/>
              </a:rPr>
              <a:t>المنفذة</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015802" y="5087724"/>
            <a:ext cx="2361544" cy="369332"/>
          </a:xfrm>
          <a:prstGeom prst="rect">
            <a:avLst/>
          </a:prstGeom>
        </p:spPr>
        <p:txBody>
          <a:bodyPr wrap="none">
            <a:spAutoFit/>
          </a:bodyPr>
          <a:lstStyle/>
          <a:p>
            <a:pPr lvl="0" rtl="0" eaLnBrk="0" fontAlgn="base" hangingPunct="0">
              <a:spcBef>
                <a:spcPct val="0"/>
              </a:spcBef>
              <a:spcAft>
                <a:spcPct val="0"/>
              </a:spcAft>
              <a:tabLst>
                <a:tab pos="269875" algn="r"/>
                <a:tab pos="358775" algn="r"/>
              </a:tabLst>
            </a:pPr>
            <a:r>
              <a:rPr lang="ar-EG" dirty="0">
                <a:solidFill>
                  <a:srgbClr val="FF0000"/>
                </a:solidFill>
                <a:latin typeface="Tahoma" pitchFamily="34" charset="0"/>
                <a:cs typeface="Sultan Medium" pitchFamily="2" charset="-78"/>
              </a:rPr>
              <a:t>المشروعات الجاري تنفيذها :</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1938284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1982</TotalTime>
  <Words>5667</Words>
  <Application>Microsoft Office PowerPoint</Application>
  <PresentationFormat>A4 Paper (210x297 mm)</PresentationFormat>
  <Paragraphs>1459</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GaMaL</cp:lastModifiedBy>
  <cp:revision>158</cp:revision>
  <cp:lastPrinted>2020-06-15T11:06:45Z</cp:lastPrinted>
  <dcterms:created xsi:type="dcterms:W3CDTF">2020-04-11T09:38:03Z</dcterms:created>
  <dcterms:modified xsi:type="dcterms:W3CDTF">2020-06-15T11:07:50Z</dcterms:modified>
</cp:coreProperties>
</file>