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1"/>
  </p:notesMasterIdLst>
  <p:sldIdLst>
    <p:sldId id="299" r:id="rId2"/>
    <p:sldId id="282" r:id="rId3"/>
    <p:sldId id="278" r:id="rId4"/>
    <p:sldId id="277" r:id="rId5"/>
    <p:sldId id="258" r:id="rId6"/>
    <p:sldId id="259" r:id="rId7"/>
    <p:sldId id="275" r:id="rId8"/>
    <p:sldId id="280" r:id="rId9"/>
    <p:sldId id="272" r:id="rId10"/>
    <p:sldId id="279" r:id="rId11"/>
    <p:sldId id="296" r:id="rId12"/>
    <p:sldId id="269" r:id="rId13"/>
    <p:sldId id="276" r:id="rId14"/>
    <p:sldId id="283" r:id="rId15"/>
    <p:sldId id="284" r:id="rId16"/>
    <p:sldId id="285" r:id="rId17"/>
    <p:sldId id="286" r:id="rId18"/>
    <p:sldId id="289" r:id="rId19"/>
    <p:sldId id="287" r:id="rId20"/>
    <p:sldId id="281" r:id="rId21"/>
    <p:sldId id="290" r:id="rId22"/>
    <p:sldId id="262" r:id="rId23"/>
    <p:sldId id="274" r:id="rId24"/>
    <p:sldId id="288" r:id="rId25"/>
    <p:sldId id="271" r:id="rId26"/>
    <p:sldId id="291" r:id="rId27"/>
    <p:sldId id="270" r:id="rId28"/>
    <p:sldId id="273" r:id="rId29"/>
    <p:sldId id="298" r:id="rId30"/>
    <p:sldId id="297" r:id="rId31"/>
    <p:sldId id="292" r:id="rId32"/>
    <p:sldId id="260" r:id="rId33"/>
    <p:sldId id="264" r:id="rId34"/>
    <p:sldId id="263" r:id="rId35"/>
    <p:sldId id="295" r:id="rId36"/>
    <p:sldId id="265" r:id="rId37"/>
    <p:sldId id="261" r:id="rId38"/>
    <p:sldId id="266" r:id="rId39"/>
    <p:sldId id="293" r:id="rId40"/>
  </p:sldIdLst>
  <p:sldSz cx="6858000" cy="9906000" type="A4"/>
  <p:notesSz cx="7010400" cy="92964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89" d="100"/>
          <a:sy n="89" d="100"/>
        </p:scale>
        <p:origin x="-1380" y="261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0" y="0"/>
            <a:ext cx="3037840" cy="464820"/>
          </a:xfrm>
          <a:prstGeom prst="rect">
            <a:avLst/>
          </a:prstGeom>
        </p:spPr>
        <p:txBody>
          <a:bodyPr vert="horz" lIns="93177" tIns="46589" rIns="93177" bIns="46589" rtlCol="1"/>
          <a:lstStyle>
            <a:lvl1pPr algn="r">
              <a:defRPr sz="1200"/>
            </a:lvl1pPr>
          </a:lstStyle>
          <a:p>
            <a:endParaRPr lang="ar-EG"/>
          </a:p>
        </p:txBody>
      </p:sp>
      <p:sp>
        <p:nvSpPr>
          <p:cNvPr id="3" name="Date Placeholder 2"/>
          <p:cNvSpPr>
            <a:spLocks noGrp="1"/>
          </p:cNvSpPr>
          <p:nvPr>
            <p:ph type="dt" idx="1"/>
          </p:nvPr>
        </p:nvSpPr>
        <p:spPr>
          <a:xfrm>
            <a:off x="1623" y="0"/>
            <a:ext cx="3037840" cy="464820"/>
          </a:xfrm>
          <a:prstGeom prst="rect">
            <a:avLst/>
          </a:prstGeom>
        </p:spPr>
        <p:txBody>
          <a:bodyPr vert="horz" lIns="93177" tIns="46589" rIns="93177" bIns="46589" rtlCol="1"/>
          <a:lstStyle>
            <a:lvl1pPr algn="l">
              <a:defRPr sz="1200"/>
            </a:lvl1pPr>
          </a:lstStyle>
          <a:p>
            <a:fld id="{68E6BF1C-8928-4B0D-95A7-5820B2794CA4}" type="datetimeFigureOut">
              <a:rPr lang="ar-EG" smtClean="0"/>
              <a:t>24/10/1441</a:t>
            </a:fld>
            <a:endParaRPr lang="ar-EG"/>
          </a:p>
        </p:txBody>
      </p:sp>
      <p:sp>
        <p:nvSpPr>
          <p:cNvPr id="4" name="Slide Image Placeholder 3"/>
          <p:cNvSpPr>
            <a:spLocks noGrp="1" noRot="1" noChangeAspect="1"/>
          </p:cNvSpPr>
          <p:nvPr>
            <p:ph type="sldImg" idx="2"/>
          </p:nvPr>
        </p:nvSpPr>
        <p:spPr>
          <a:xfrm>
            <a:off x="2298700" y="696913"/>
            <a:ext cx="2413000" cy="3486150"/>
          </a:xfrm>
          <a:prstGeom prst="rect">
            <a:avLst/>
          </a:prstGeom>
          <a:noFill/>
          <a:ln w="12700">
            <a:solidFill>
              <a:prstClr val="black"/>
            </a:solidFill>
          </a:ln>
        </p:spPr>
        <p:txBody>
          <a:bodyPr vert="horz" lIns="93177" tIns="46589" rIns="93177" bIns="46589" rtlCol="1" anchor="ctr"/>
          <a:lstStyle/>
          <a:p>
            <a:endParaRPr lang="ar-EG"/>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972560" y="8829967"/>
            <a:ext cx="3037840" cy="464820"/>
          </a:xfrm>
          <a:prstGeom prst="rect">
            <a:avLst/>
          </a:prstGeom>
        </p:spPr>
        <p:txBody>
          <a:bodyPr vert="horz" lIns="93177" tIns="46589" rIns="93177" bIns="46589" rtlCol="1" anchor="b"/>
          <a:lstStyle>
            <a:lvl1pPr algn="r">
              <a:defRPr sz="1200"/>
            </a:lvl1pPr>
          </a:lstStyle>
          <a:p>
            <a:endParaRPr lang="ar-EG"/>
          </a:p>
        </p:txBody>
      </p:sp>
      <p:sp>
        <p:nvSpPr>
          <p:cNvPr id="7" name="Slide Number Placeholder 6"/>
          <p:cNvSpPr>
            <a:spLocks noGrp="1"/>
          </p:cNvSpPr>
          <p:nvPr>
            <p:ph type="sldNum" sz="quarter" idx="5"/>
          </p:nvPr>
        </p:nvSpPr>
        <p:spPr>
          <a:xfrm>
            <a:off x="1623" y="8829967"/>
            <a:ext cx="3037840" cy="464820"/>
          </a:xfrm>
          <a:prstGeom prst="rect">
            <a:avLst/>
          </a:prstGeom>
        </p:spPr>
        <p:txBody>
          <a:bodyPr vert="horz" lIns="93177" tIns="46589" rIns="93177" bIns="46589" rtlCol="1" anchor="b"/>
          <a:lstStyle>
            <a:lvl1pPr algn="l">
              <a:defRPr sz="1200"/>
            </a:lvl1pPr>
          </a:lstStyle>
          <a:p>
            <a:fld id="{F8A17E28-ED18-475A-B27F-2769EA75EFD9}" type="slidenum">
              <a:rPr lang="ar-EG" smtClean="0"/>
              <a:t>‹#›</a:t>
            </a:fld>
            <a:endParaRPr lang="ar-EG"/>
          </a:p>
        </p:txBody>
      </p:sp>
    </p:spTree>
    <p:extLst>
      <p:ext uri="{BB962C8B-B14F-4D97-AF65-F5344CB8AC3E}">
        <p14:creationId xmlns:p14="http://schemas.microsoft.com/office/powerpoint/2010/main" val="201242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8A17E28-ED18-475A-B27F-2769EA75EFD9}" type="slidenum">
              <a:rPr lang="ar-EG" smtClean="0"/>
              <a:t>19</a:t>
            </a:fld>
            <a:endParaRPr lang="ar-EG"/>
          </a:p>
        </p:txBody>
      </p:sp>
    </p:spTree>
    <p:extLst>
      <p:ext uri="{BB962C8B-B14F-4D97-AF65-F5344CB8AC3E}">
        <p14:creationId xmlns:p14="http://schemas.microsoft.com/office/powerpoint/2010/main" val="144278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8A17E28-ED18-475A-B27F-2769EA75EFD9}" type="slidenum">
              <a:rPr lang="ar-EG" smtClean="0"/>
              <a:t>36</a:t>
            </a:fld>
            <a:endParaRPr lang="ar-EG"/>
          </a:p>
        </p:txBody>
      </p:sp>
    </p:spTree>
    <p:extLst>
      <p:ext uri="{BB962C8B-B14F-4D97-AF65-F5344CB8AC3E}">
        <p14:creationId xmlns:p14="http://schemas.microsoft.com/office/powerpoint/2010/main" val="314408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286803" y="0"/>
            <a:ext cx="7449249" cy="9906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31071"/>
            <a:ext cx="2759337" cy="905932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486822" y="-31071"/>
            <a:ext cx="2628900" cy="3340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50024" y="3912243"/>
            <a:ext cx="2485016" cy="2458676"/>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3550024" y="6386005"/>
            <a:ext cx="2482352" cy="182090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554058" y="2190975"/>
            <a:ext cx="1600200" cy="1084750"/>
          </a:xfrm>
        </p:spPr>
        <p:txBody>
          <a:bodyPr anchor="b"/>
          <a:lstStyle>
            <a:lvl1pPr algn="l">
              <a:defRPr sz="2400"/>
            </a:lvl1pPr>
          </a:lstStyle>
          <a:p>
            <a:fld id="{5A74804A-7BFD-4543-90E0-5A845E9839D0}" type="datetimeFigureOut">
              <a:rPr lang="ar-EG" smtClean="0"/>
              <a:t>24/10/1441</a:t>
            </a:fld>
            <a:endParaRPr lang="ar-EG"/>
          </a:p>
        </p:txBody>
      </p:sp>
      <p:sp>
        <p:nvSpPr>
          <p:cNvPr id="50" name="Rectangle 49"/>
          <p:cNvSpPr/>
          <p:nvPr/>
        </p:nvSpPr>
        <p:spPr>
          <a:xfrm>
            <a:off x="3488167" y="8794188"/>
            <a:ext cx="2628900" cy="118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977640" y="8262174"/>
            <a:ext cx="2123694" cy="527403"/>
          </a:xfrm>
        </p:spPr>
        <p:txBody>
          <a:bodyPr>
            <a:normAutofit/>
          </a:bodyPr>
          <a:lstStyle>
            <a:lvl1pPr>
              <a:defRPr>
                <a:solidFill>
                  <a:schemeClr val="accent1"/>
                </a:solidFill>
              </a:defRPr>
            </a:lvl1pPr>
          </a:lstStyle>
          <a:p>
            <a:endParaRPr lang="ar-EG"/>
          </a:p>
        </p:txBody>
      </p:sp>
      <p:sp>
        <p:nvSpPr>
          <p:cNvPr id="6" name="Slide Number Placeholder 5"/>
          <p:cNvSpPr>
            <a:spLocks noGrp="1"/>
          </p:cNvSpPr>
          <p:nvPr>
            <p:ph type="sldNum" sz="quarter" idx="12"/>
          </p:nvPr>
        </p:nvSpPr>
        <p:spPr>
          <a:xfrm>
            <a:off x="3486822" y="8262174"/>
            <a:ext cx="482750" cy="527403"/>
          </a:xfrm>
        </p:spPr>
        <p:txBody>
          <a:bodyPr/>
          <a:lstStyle>
            <a:lvl1pPr>
              <a:defRPr>
                <a:solidFill>
                  <a:schemeClr val="accent1"/>
                </a:solidFill>
              </a:defRPr>
            </a:lvl1pPr>
          </a:lstStyle>
          <a:p>
            <a:fld id="{23D3CCDB-9420-4C00-A84C-476026656A39}" type="slidenum">
              <a:rPr lang="ar-EG" smtClean="0"/>
              <a:t>‹#›</a:t>
            </a:fld>
            <a:endParaRPr lang="ar-EG"/>
          </a:p>
        </p:txBody>
      </p:sp>
      <p:sp>
        <p:nvSpPr>
          <p:cNvPr id="89" name="Rectangle 88"/>
          <p:cNvSpPr/>
          <p:nvPr/>
        </p:nvSpPr>
        <p:spPr>
          <a:xfrm>
            <a:off x="3488167" y="8794188"/>
            <a:ext cx="2628900" cy="118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4804A-7BFD-4543-90E0-5A845E9839D0}" type="datetimeFigureOut">
              <a:rPr lang="ar-EG" smtClean="0"/>
              <a:t>24/10/1441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487990"/>
            <a:ext cx="1113340" cy="6904941"/>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789972" y="1487990"/>
            <a:ext cx="4067778" cy="69049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4804A-7BFD-4543-90E0-5A845E9839D0}" type="datetimeFigureOut">
              <a:rPr lang="ar-EG" smtClean="0"/>
              <a:t>24/10/1441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4804A-7BFD-4543-90E0-5A845E9839D0}" type="datetimeFigureOut">
              <a:rPr lang="ar-EG" smtClean="0"/>
              <a:t>24/10/1441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3984" y="4190087"/>
            <a:ext cx="4978101" cy="1967442"/>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43984" y="6163734"/>
            <a:ext cx="4978100" cy="2196152"/>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4804A-7BFD-4543-90E0-5A845E9839D0}" type="datetimeFigureOut">
              <a:rPr lang="ar-EG" smtClean="0"/>
              <a:t>24/10/1441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A74804A-7BFD-4543-90E0-5A845E9839D0}" type="datetimeFigureOut">
              <a:rPr lang="ar-EG" smtClean="0"/>
              <a:t>24/10/1441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3D3CCDB-9420-4C00-A84C-476026656A39}" type="slidenum">
              <a:rPr lang="ar-EG" smtClean="0"/>
              <a:t>‹#›</a:t>
            </a:fld>
            <a:endParaRPr lang="ar-EG"/>
          </a:p>
        </p:txBody>
      </p:sp>
      <p:sp>
        <p:nvSpPr>
          <p:cNvPr id="9" name="Content Placeholder 8"/>
          <p:cNvSpPr>
            <a:spLocks noGrp="1"/>
          </p:cNvSpPr>
          <p:nvPr>
            <p:ph sz="quarter" idx="13"/>
          </p:nvPr>
        </p:nvSpPr>
        <p:spPr>
          <a:xfrm>
            <a:off x="781812" y="3341624"/>
            <a:ext cx="2564892" cy="5045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3483864" y="3341623"/>
            <a:ext cx="2564892" cy="5045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9083" y="3345346"/>
            <a:ext cx="2292861" cy="92410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81291" y="4296781"/>
            <a:ext cx="2564892" cy="4096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758878" y="3345348"/>
            <a:ext cx="2291788" cy="92410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864" y="4296781"/>
            <a:ext cx="2564892" cy="4096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74804A-7BFD-4543-90E0-5A845E9839D0}" type="datetimeFigureOut">
              <a:rPr lang="ar-EG" smtClean="0"/>
              <a:t>24/10/1441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4804A-7BFD-4543-90E0-5A845E9839D0}" type="datetimeFigureOut">
              <a:rPr lang="ar-EG" smtClean="0"/>
              <a:t>24/10/1441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4804A-7BFD-4543-90E0-5A845E9839D0}" type="datetimeFigureOut">
              <a:rPr lang="ar-EG" smtClean="0"/>
              <a:t>24/10/1441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286803" y="0"/>
            <a:ext cx="7449249" cy="9906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31071"/>
            <a:ext cx="2759337" cy="905932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486822" y="-31070"/>
            <a:ext cx="2628900" cy="901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A74804A-7BFD-4543-90E0-5A845E9839D0}" type="datetimeFigureOut">
              <a:rPr lang="ar-EG" smtClean="0"/>
              <a:t>24/10/1441</a:t>
            </a:fld>
            <a:endParaRPr lang="ar-EG"/>
          </a:p>
        </p:txBody>
      </p:sp>
      <p:sp>
        <p:nvSpPr>
          <p:cNvPr id="7" name="Slide Number Placeholder 6"/>
          <p:cNvSpPr>
            <a:spLocks noGrp="1"/>
          </p:cNvSpPr>
          <p:nvPr>
            <p:ph type="sldNum" sz="quarter" idx="12"/>
          </p:nvPr>
        </p:nvSpPr>
        <p:spPr/>
        <p:txBody>
          <a:bodyPr/>
          <a:lstStyle/>
          <a:p>
            <a:fld id="{23D3CCDB-9420-4C00-A84C-476026656A39}" type="slidenum">
              <a:rPr lang="ar-EG" smtClean="0"/>
              <a:t>‹#›</a:t>
            </a:fld>
            <a:endParaRPr lang="ar-EG"/>
          </a:p>
        </p:txBody>
      </p:sp>
      <p:sp>
        <p:nvSpPr>
          <p:cNvPr id="58" name="Rectangle 57"/>
          <p:cNvSpPr/>
          <p:nvPr/>
        </p:nvSpPr>
        <p:spPr>
          <a:xfrm>
            <a:off x="679179" y="869387"/>
            <a:ext cx="2671693" cy="81588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59421" y="1237206"/>
            <a:ext cx="2317830" cy="7439949"/>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3488167" y="8794188"/>
            <a:ext cx="2628900" cy="118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481086" y="8269207"/>
            <a:ext cx="2620248" cy="527403"/>
          </a:xfrm>
        </p:spPr>
        <p:txBody>
          <a:bodyPr>
            <a:normAutofit/>
          </a:bodyPr>
          <a:lstStyle/>
          <a:p>
            <a:endParaRPr lang="ar-EG"/>
          </a:p>
        </p:txBody>
      </p:sp>
      <p:sp>
        <p:nvSpPr>
          <p:cNvPr id="2" name="Title 1"/>
          <p:cNvSpPr>
            <a:spLocks noGrp="1"/>
          </p:cNvSpPr>
          <p:nvPr>
            <p:ph type="title"/>
          </p:nvPr>
        </p:nvSpPr>
        <p:spPr>
          <a:xfrm>
            <a:off x="3554875" y="3838517"/>
            <a:ext cx="2478429" cy="211344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3552444" y="5975658"/>
            <a:ext cx="2474088" cy="21925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286803" y="0"/>
            <a:ext cx="7449249" cy="9906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3420932" y="-31071"/>
            <a:ext cx="2759337" cy="905932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486822" y="-31070"/>
            <a:ext cx="2628900" cy="901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79179" y="869387"/>
            <a:ext cx="2671693" cy="815886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488167" y="8794188"/>
            <a:ext cx="2628900" cy="118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0818" y="3843528"/>
            <a:ext cx="2475738" cy="211328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753907" y="1002148"/>
            <a:ext cx="2519717" cy="78983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550973" y="5970017"/>
            <a:ext cx="2475430" cy="219492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4804A-7BFD-4543-90E0-5A845E9839D0}" type="datetimeFigureOut">
              <a:rPr lang="ar-EG" smtClean="0"/>
              <a:t>24/10/1441</a:t>
            </a:fld>
            <a:endParaRPr lang="ar-EG"/>
          </a:p>
        </p:txBody>
      </p:sp>
      <p:sp>
        <p:nvSpPr>
          <p:cNvPr id="6" name="Footer Placeholder 5"/>
          <p:cNvSpPr>
            <a:spLocks noGrp="1"/>
          </p:cNvSpPr>
          <p:nvPr>
            <p:ph type="ftr" sz="quarter" idx="11"/>
          </p:nvPr>
        </p:nvSpPr>
        <p:spPr>
          <a:xfrm>
            <a:off x="3481086" y="8269207"/>
            <a:ext cx="2620248" cy="527403"/>
          </a:xfrm>
        </p:spPr>
        <p:txBody>
          <a:bodyPr>
            <a:normAutofit/>
          </a:bodyPr>
          <a:lstStyle/>
          <a:p>
            <a:endParaRPr lang="ar-EG"/>
          </a:p>
        </p:txBody>
      </p:sp>
      <p:sp>
        <p:nvSpPr>
          <p:cNvPr id="7" name="Slide Number Placeholder 6"/>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228600" y="0"/>
            <a:ext cx="7449249" cy="9906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342900" y="481704"/>
            <a:ext cx="6172200" cy="893482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420932" y="-31071"/>
            <a:ext cx="2759337" cy="1010019"/>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486822" y="-31070"/>
            <a:ext cx="2628900" cy="901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82618" y="1484404"/>
            <a:ext cx="5268558" cy="1651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82619" y="3356387"/>
            <a:ext cx="5082988" cy="50685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498041" y="324267"/>
            <a:ext cx="1600200" cy="527403"/>
          </a:xfrm>
          <a:prstGeom prst="rect">
            <a:avLst/>
          </a:prstGeom>
        </p:spPr>
        <p:txBody>
          <a:bodyPr vert="horz" lIns="91440" tIns="45720" rIns="91440" bIns="45720" rtlCol="0" anchor="ctr"/>
          <a:lstStyle>
            <a:lvl1pPr algn="r">
              <a:defRPr sz="1200">
                <a:solidFill>
                  <a:srgbClr val="FEFEFE"/>
                </a:solidFill>
              </a:defRPr>
            </a:lvl1pPr>
          </a:lstStyle>
          <a:p>
            <a:fld id="{5A74804A-7BFD-4543-90E0-5A845E9839D0}" type="datetimeFigureOut">
              <a:rPr lang="ar-EG" smtClean="0"/>
              <a:t>24/10/1441</a:t>
            </a:fld>
            <a:endParaRPr lang="ar-EG"/>
          </a:p>
        </p:txBody>
      </p:sp>
      <p:sp>
        <p:nvSpPr>
          <p:cNvPr id="5" name="Footer Placeholder 4"/>
          <p:cNvSpPr>
            <a:spLocks noGrp="1"/>
          </p:cNvSpPr>
          <p:nvPr>
            <p:ph type="ftr" sz="quarter" idx="3"/>
          </p:nvPr>
        </p:nvSpPr>
        <p:spPr>
          <a:xfrm>
            <a:off x="3481086" y="8453121"/>
            <a:ext cx="2626614" cy="527403"/>
          </a:xfrm>
          <a:prstGeom prst="rect">
            <a:avLst/>
          </a:prstGeom>
        </p:spPr>
        <p:txBody>
          <a:bodyPr vert="horz" lIns="91440" tIns="45720" rIns="91440" bIns="45720" rtlCol="0" anchor="ctr"/>
          <a:lstStyle>
            <a:lvl1pPr algn="r">
              <a:defRPr sz="1200">
                <a:solidFill>
                  <a:schemeClr val="accent1"/>
                </a:solidFill>
              </a:defRPr>
            </a:lvl1pPr>
          </a:lstStyle>
          <a:p>
            <a:endParaRPr lang="ar-EG"/>
          </a:p>
        </p:txBody>
      </p:sp>
      <p:sp>
        <p:nvSpPr>
          <p:cNvPr id="6" name="Slide Number Placeholder 5"/>
          <p:cNvSpPr>
            <a:spLocks noGrp="1"/>
          </p:cNvSpPr>
          <p:nvPr>
            <p:ph type="sldNum" sz="quarter" idx="4"/>
          </p:nvPr>
        </p:nvSpPr>
        <p:spPr>
          <a:xfrm>
            <a:off x="3486822" y="324265"/>
            <a:ext cx="999117" cy="527403"/>
          </a:xfrm>
          <a:prstGeom prst="rect">
            <a:avLst/>
          </a:prstGeom>
        </p:spPr>
        <p:txBody>
          <a:bodyPr vert="horz" lIns="91440" tIns="45720" rIns="91440" bIns="45720" rtlCol="0" anchor="ctr"/>
          <a:lstStyle>
            <a:lvl1pPr algn="l">
              <a:defRPr sz="1200">
                <a:solidFill>
                  <a:srgbClr val="FEFEFE"/>
                </a:solidFill>
              </a:defRPr>
            </a:lvl1pPr>
          </a:lstStyle>
          <a:p>
            <a:fld id="{23D3CCDB-9420-4C00-A84C-476026656A39}"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https://scontent-cai1-1.xx.fbcdn.net/v/t1.0-9/45015605_1711305318978233_8304379701300822016_n.jpg?_nc_cat=107&amp;_nc_ht=scontent-cai1-1.xx&amp;oh=c27675cfc4f2b5b4626e2d3c95e5f0a8&amp;oe=5C7550FE" TargetMode="External"/><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9.jpg"/><Relationship Id="rId4" Type="http://schemas.openxmlformats.org/officeDocument/2006/relationships/image" Target="https://scontent-cai1-1.xx.fbcdn.net/v/t1.0-9/45331766_1037300459764751_8853210374938296320_o.jpg?_nc_cat=110&amp;_nc_ht=scontent-cai1-1.xx&amp;oh=80ff353eb616436d6684260a393dc2d1&amp;oe=5C460F1B" TargetMode="External"/><Relationship Id="rId9"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36.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3.png"/><Relationship Id="rId7" Type="http://schemas.openxmlformats.org/officeDocument/2006/relationships/image" Target="../media/image4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 Id="rId9" Type="http://schemas.openxmlformats.org/officeDocument/2006/relationships/image" Target="../media/image51.jpg"/></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3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3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440832"/>
            <a:ext cx="2736304" cy="3277820"/>
          </a:xfrm>
          <a:prstGeom prst="rect">
            <a:avLst/>
          </a:prstGeom>
          <a:noFill/>
        </p:spPr>
        <p:txBody>
          <a:bodyPr wrap="square" rtlCol="1">
            <a:spAutoFit/>
          </a:bodyPr>
          <a:lstStyle/>
          <a:p>
            <a:pPr algn="ctr">
              <a:lnSpc>
                <a:spcPct val="200000"/>
              </a:lnSpc>
            </a:pPr>
            <a:r>
              <a:rPr lang="ar-EG" sz="3600" dirty="0" smtClean="0">
                <a:cs typeface="Sultan bold" pitchFamily="2" charset="-78"/>
              </a:rPr>
              <a:t>البيانات المتغيرة عن شهر </a:t>
            </a:r>
            <a:r>
              <a:rPr lang="ar-EG" sz="3600" dirty="0" smtClean="0">
                <a:cs typeface="Sultan bold" pitchFamily="2" charset="-78"/>
              </a:rPr>
              <a:t>أبريل</a:t>
            </a:r>
            <a:endParaRPr lang="ar-EG" sz="3600" dirty="0" smtClean="0">
              <a:cs typeface="Sultan bold" pitchFamily="2" charset="-78"/>
            </a:endParaRPr>
          </a:p>
          <a:p>
            <a:pPr algn="ctr">
              <a:lnSpc>
                <a:spcPct val="200000"/>
              </a:lnSpc>
            </a:pPr>
            <a:r>
              <a:rPr lang="ar-EG" sz="3600" dirty="0" smtClean="0">
                <a:cs typeface="Sultan bold" pitchFamily="2" charset="-78"/>
              </a:rPr>
              <a:t>2020</a:t>
            </a:r>
            <a:endParaRPr lang="ar-EG" sz="3600" dirty="0">
              <a:cs typeface="Sultan bold"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6718" y="200472"/>
            <a:ext cx="2240868" cy="15121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p:cNvSpPr txBox="1"/>
          <p:nvPr/>
        </p:nvSpPr>
        <p:spPr>
          <a:xfrm>
            <a:off x="3573016" y="2072680"/>
            <a:ext cx="2448272" cy="646331"/>
          </a:xfrm>
          <a:prstGeom prst="rect">
            <a:avLst/>
          </a:prstGeom>
          <a:noFill/>
        </p:spPr>
        <p:txBody>
          <a:bodyPr wrap="square" rtlCol="1">
            <a:spAutoFit/>
          </a:bodyPr>
          <a:lstStyle/>
          <a:p>
            <a:pPr algn="ctr"/>
            <a:r>
              <a:rPr lang="ar-EG" sz="3600" dirty="0">
                <a:solidFill>
                  <a:srgbClr val="FFC000"/>
                </a:solidFill>
                <a:cs typeface="Sultan bold" pitchFamily="2" charset="-78"/>
              </a:rPr>
              <a:t>محافظة دمياط</a:t>
            </a:r>
          </a:p>
        </p:txBody>
      </p:sp>
    </p:spTree>
    <p:extLst>
      <p:ext uri="{BB962C8B-B14F-4D97-AF65-F5344CB8AC3E}">
        <p14:creationId xmlns:p14="http://schemas.microsoft.com/office/powerpoint/2010/main" val="143735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smtClean="0">
                <a:cs typeface="Sultan bold" pitchFamily="2" charset="-78"/>
              </a:rPr>
              <a:t>الكهرباء </a:t>
            </a:r>
            <a:r>
              <a:rPr lang="ar-EG" sz="2800" u="sng" dirty="0" smtClean="0">
                <a:cs typeface="Sultan bold" pitchFamily="2" charset="-78"/>
              </a:rPr>
              <a:t>:</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140333791"/>
              </p:ext>
            </p:extLst>
          </p:nvPr>
        </p:nvGraphicFramePr>
        <p:xfrm>
          <a:off x="548680" y="1728866"/>
          <a:ext cx="5814216" cy="7924373"/>
        </p:xfrm>
        <a:graphic>
          <a:graphicData uri="http://schemas.openxmlformats.org/drawingml/2006/table">
            <a:tbl>
              <a:tblPr rtl="1" firstRow="1" firstCol="1" bandRow="1">
                <a:tableStyleId>{5C22544A-7EE6-4342-B048-85BDC9FD1C3A}</a:tableStyleId>
              </a:tblPr>
              <a:tblGrid>
                <a:gridCol w="1075630"/>
                <a:gridCol w="3654744"/>
                <a:gridCol w="1083842"/>
              </a:tblGrid>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الهندسة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اسم العملية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التكلفة </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SA" sz="1200" b="1" kern="1200" dirty="0">
                          <a:solidFill>
                            <a:schemeClr val="dk1"/>
                          </a:solidFill>
                          <a:effectLst/>
                          <a:latin typeface="+mn-lt"/>
                          <a:ea typeface="+mn-ea"/>
                          <a:cs typeface="Sultan Medium" pitchFamily="2" charset="-78"/>
                        </a:rPr>
                        <a:t>الروضة</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محول الجبانة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94132.62</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الروضة</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شبكة المنخفض لمحول الرزقة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106431.61</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الروضة</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شبكة الجهد المنخفض عدد 2 محول حافظ 1 و 2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22567.16</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الزرقا</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احلال منخفض لمحول علي الدين 1</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297840.52</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الزرقا</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شبكة الجهد المنخفض محول عطا الله 1</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72279.45</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الزرقا</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احلال منخفض لمحول علي الدين 2</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398868.10</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الزرقا</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احلال منخفض لمحول علي الدين 3</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309075.97</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الزرقا</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شبكة الجهد المنخفض لمحولات كفر تقي 1</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216248.48</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الزرقا</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a:t>
                      </a:r>
                      <a:r>
                        <a:rPr lang="ar-EG" sz="1200" b="1" kern="1200" baseline="0" dirty="0" smtClean="0">
                          <a:solidFill>
                            <a:schemeClr val="dk1"/>
                          </a:solidFill>
                          <a:effectLst/>
                          <a:latin typeface="+mn-lt"/>
                          <a:ea typeface="+mn-ea"/>
                          <a:cs typeface="Sultan Medium" pitchFamily="2" charset="-78"/>
                        </a:rPr>
                        <a:t> شبكة الجهد المنخفض لمحول كفر تقي 2</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144404.97</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الزرقا</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سلاسل رفع قدرات</a:t>
                      </a:r>
                      <a:r>
                        <a:rPr lang="ar-EG" sz="1200" b="1" kern="1200" baseline="0" dirty="0" smtClean="0">
                          <a:solidFill>
                            <a:schemeClr val="dk1"/>
                          </a:solidFill>
                          <a:effectLst/>
                          <a:latin typeface="+mn-lt"/>
                          <a:ea typeface="+mn-ea"/>
                          <a:cs typeface="Sultan Medium" pitchFamily="2" charset="-78"/>
                        </a:rPr>
                        <a:t> لمحول الاصلاح سيف الدين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288251.51</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الزرقا</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كابل بداية مغذي الثانوية</a:t>
                      </a:r>
                      <a:r>
                        <a:rPr lang="ar-EG" sz="1200" b="1" kern="1200" baseline="0" dirty="0" smtClean="0">
                          <a:solidFill>
                            <a:schemeClr val="dk1"/>
                          </a:solidFill>
                          <a:effectLst/>
                          <a:latin typeface="+mn-lt"/>
                          <a:ea typeface="+mn-ea"/>
                          <a:cs typeface="Sultan Medium" pitchFamily="2" charset="-78"/>
                        </a:rPr>
                        <a:t> من لوحة توزيع السرو الي كشك الثانوية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61751.80</a:t>
                      </a:r>
                      <a:endParaRPr lang="en-US" sz="1200" b="1" kern="1200" dirty="0">
                        <a:solidFill>
                          <a:schemeClr val="dk1"/>
                        </a:solidFill>
                        <a:effectLst/>
                        <a:latin typeface="+mn-lt"/>
                        <a:ea typeface="+mn-ea"/>
                        <a:cs typeface="Sultan Medium" pitchFamily="2" charset="-78"/>
                      </a:endParaRPr>
                    </a:p>
                  </a:txBody>
                  <a:tcPr marL="68580" marR="68580" marT="0" marB="0" anchor="ctr"/>
                </a:tc>
              </a:tr>
              <a:tr h="26153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الزرقا</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كابل بين كشك زبادي البحر ومحول كشك رافع المياه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177243</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الشعراء</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عمل ربط حلقي لمحول الجنايني علي مغذي خروج رقم 4 ربط حلقي</a:t>
                      </a:r>
                      <a:r>
                        <a:rPr lang="ar-EG" sz="1200" b="1" kern="1200" baseline="0" dirty="0" smtClean="0">
                          <a:solidFill>
                            <a:schemeClr val="dk1"/>
                          </a:solidFill>
                          <a:effectLst/>
                          <a:latin typeface="+mn-lt"/>
                          <a:ea typeface="+mn-ea"/>
                          <a:cs typeface="Sultan Medium" pitchFamily="2" charset="-78"/>
                        </a:rPr>
                        <a:t> لمحول غيط عيسي علي مغذي الخروج 3</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302603.57</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kern="1200" dirty="0" smtClean="0">
                          <a:solidFill>
                            <a:schemeClr val="dk1"/>
                          </a:solidFill>
                          <a:effectLst/>
                          <a:latin typeface="+mn-lt"/>
                          <a:ea typeface="+mn-ea"/>
                          <a:cs typeface="Sultan Medium" pitchFamily="2" charset="-78"/>
                        </a:rPr>
                        <a:t>الشعراء</a:t>
                      </a:r>
                      <a:endParaRPr lang="en-US" sz="1200"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اكشاك متهالكة  (كوبري الضهرة – الحديدي – الاربعين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152870.71</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الشعراء</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اعمدة ايلة للسقوط لخط عزب النهضة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102681</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راس البر</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كابل احمر علي مغذي الخروج 4/101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1536728.87</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راس البر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كابل احمر من كشك سكاكين الردار وحجرة التسمين علي مغذي 1 لوحة 101</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497007.30</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شمال دمياط</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احلال وتجديد فوارغ</a:t>
                      </a:r>
                      <a:r>
                        <a:rPr lang="ar-EG" sz="1200" b="1" kern="1200" baseline="0" dirty="0" smtClean="0">
                          <a:solidFill>
                            <a:schemeClr val="dk1"/>
                          </a:solidFill>
                          <a:effectLst/>
                          <a:latin typeface="+mn-lt"/>
                          <a:ea typeface="+mn-ea"/>
                          <a:cs typeface="Sultan Medium" pitchFamily="2" charset="-78"/>
                        </a:rPr>
                        <a:t> اكشاك متهالكة – مرحلة اولي</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420252.70</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شمال دمياط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تغيير كابل احمر علي مغذي السنانية  الجديد من راس البر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944802.32</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شمال دمياط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ربط نقطة تحسين جهد ضيف 1 بالحلقة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772196.01</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دمياط الجديدة</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احلال</a:t>
                      </a:r>
                      <a:r>
                        <a:rPr lang="ar-EG" sz="1200" b="1" kern="1200" baseline="0" dirty="0" smtClean="0">
                          <a:solidFill>
                            <a:schemeClr val="dk1"/>
                          </a:solidFill>
                          <a:effectLst/>
                          <a:latin typeface="+mn-lt"/>
                          <a:ea typeface="+mn-ea"/>
                          <a:cs typeface="Sultan Medium" pitchFamily="2" charset="-78"/>
                        </a:rPr>
                        <a:t> وتجديد كابلات احمر اسباني لعدد 4 موزعات</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1773003.81</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عزبة البرج</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سلسة رفع قدرة محول العمدة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373264.10</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عزبة البرج</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انشاء كابل ربط بين مغذي الشيخ زكريا ومغذي قباء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808138.91</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عزبة البرج</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سلسلة رفع قدرات محول الاستاد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smtClean="0">
                          <a:solidFill>
                            <a:schemeClr val="dk1"/>
                          </a:solidFill>
                          <a:effectLst/>
                          <a:latin typeface="+mn-lt"/>
                          <a:ea typeface="+mn-ea"/>
                          <a:cs typeface="Sultan Medium" pitchFamily="2" charset="-78"/>
                        </a:rPr>
                        <a:t>464180</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عزبة البرج</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تغيير كابلات متوسط علي عمق اكثر من 2 متر لدائرة عزبة البرج 3- مرحلة اولي</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2530290</a:t>
                      </a:r>
                      <a:endParaRPr lang="en-US" sz="1200" b="1" kern="1200" dirty="0">
                        <a:solidFill>
                          <a:schemeClr val="dk1"/>
                        </a:solidFill>
                        <a:effectLst/>
                        <a:latin typeface="+mn-lt"/>
                        <a:ea typeface="+mn-ea"/>
                        <a:cs typeface="Sultan Medium" pitchFamily="2" charset="-78"/>
                      </a:endParaRPr>
                    </a:p>
                  </a:txBody>
                  <a:tcPr marL="68580" marR="68580" marT="0" marB="0" anchor="ctr"/>
                </a:tc>
              </a:tr>
              <a:tr h="126191">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عزبة البرج</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EG" sz="1200" b="1" kern="1200" dirty="0" smtClean="0">
                          <a:solidFill>
                            <a:schemeClr val="dk1"/>
                          </a:solidFill>
                          <a:effectLst/>
                          <a:latin typeface="+mn-lt"/>
                          <a:ea typeface="+mn-ea"/>
                          <a:cs typeface="Sultan Medium" pitchFamily="2" charset="-78"/>
                        </a:rPr>
                        <a:t>تغيير كابلات متوسط علي عمق اكثر من 2 متر لدائرة عزبة البرج - مرحلة اولي</a:t>
                      </a:r>
                      <a:endParaRPr lang="en-US" sz="1200" b="1" kern="1200" dirty="0" smtClean="0">
                        <a:solidFill>
                          <a:schemeClr val="dk1"/>
                        </a:solidFill>
                        <a:effectLst/>
                        <a:latin typeface="+mn-lt"/>
                        <a:ea typeface="+mn-ea"/>
                        <a:cs typeface="Sultan Medium" pitchFamily="2" charset="-78"/>
                      </a:endParaRPr>
                    </a:p>
                    <a:p>
                      <a:pPr algn="ctr" rtl="1">
                        <a:lnSpc>
                          <a:spcPct val="115000"/>
                        </a:lnSpc>
                        <a:spcAft>
                          <a:spcPts val="0"/>
                        </a:spcAft>
                      </a:pP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200" b="1" kern="1200" dirty="0" smtClean="0">
                          <a:solidFill>
                            <a:schemeClr val="dk1"/>
                          </a:solidFill>
                          <a:effectLst/>
                          <a:latin typeface="+mn-lt"/>
                          <a:ea typeface="+mn-ea"/>
                          <a:cs typeface="Sultan Medium" pitchFamily="2" charset="-78"/>
                        </a:rPr>
                        <a:t>5516764.52</a:t>
                      </a:r>
                      <a:endParaRPr lang="en-US" sz="1200" b="1" kern="1200" dirty="0">
                        <a:solidFill>
                          <a:schemeClr val="dk1"/>
                        </a:solidFill>
                        <a:effectLst/>
                        <a:latin typeface="+mn-lt"/>
                        <a:ea typeface="+mn-ea"/>
                        <a:cs typeface="Sultan Medium" pitchFamily="2" charset="-78"/>
                      </a:endParaRPr>
                    </a:p>
                  </a:txBody>
                  <a:tcPr marL="68580" marR="68580" marT="0" marB="0" anchor="ctr"/>
                </a:tc>
              </a:tr>
            </a:tbl>
          </a:graphicData>
        </a:graphic>
      </p:graphicFrame>
    </p:spTree>
    <p:extLst>
      <p:ext uri="{BB962C8B-B14F-4D97-AF65-F5344CB8AC3E}">
        <p14:creationId xmlns:p14="http://schemas.microsoft.com/office/powerpoint/2010/main" val="403551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826466" y="-109468"/>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29000" y="272480"/>
            <a:ext cx="2850029" cy="523220"/>
          </a:xfrm>
          <a:prstGeom prst="rect">
            <a:avLst/>
          </a:prstGeom>
        </p:spPr>
        <p:txBody>
          <a:bodyPr wrap="square">
            <a:spAutoFit/>
          </a:bodyPr>
          <a:lstStyle/>
          <a:p>
            <a:r>
              <a:rPr lang="ar-EG" sz="2800" dirty="0" smtClean="0">
                <a:cs typeface="Sultan bold" pitchFamily="2" charset="-78"/>
              </a:rPr>
              <a:t>الكهرباء </a:t>
            </a:r>
            <a:r>
              <a:rPr lang="ar-EG" sz="2800" u="sng" dirty="0" smtClean="0">
                <a:cs typeface="Sultan bold" pitchFamily="2" charset="-78"/>
              </a:rPr>
              <a:t>:</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52684811"/>
              </p:ext>
            </p:extLst>
          </p:nvPr>
        </p:nvGraphicFramePr>
        <p:xfrm>
          <a:off x="116632" y="1064569"/>
          <a:ext cx="6480721" cy="8841432"/>
        </p:xfrm>
        <a:graphic>
          <a:graphicData uri="http://schemas.openxmlformats.org/drawingml/2006/table">
            <a:tbl>
              <a:tblPr rtl="1" firstRow="1" firstCol="1" bandRow="1">
                <a:tableStyleId>{5C22544A-7EE6-4342-B048-85BDC9FD1C3A}</a:tableStyleId>
              </a:tblPr>
              <a:tblGrid>
                <a:gridCol w="1198933"/>
                <a:gridCol w="4073700"/>
                <a:gridCol w="1208088"/>
              </a:tblGrid>
              <a:tr h="224855">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الهندسة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اسم العملية </a:t>
                      </a:r>
                      <a:endParaRPr lang="en-US" sz="12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200" b="1" kern="1200" dirty="0" smtClean="0">
                          <a:solidFill>
                            <a:schemeClr val="dk1"/>
                          </a:solidFill>
                          <a:effectLst/>
                          <a:latin typeface="+mn-lt"/>
                          <a:ea typeface="+mn-ea"/>
                          <a:cs typeface="Sultan Medium" pitchFamily="2" charset="-78"/>
                        </a:rPr>
                        <a:t>التكلفة </a:t>
                      </a:r>
                      <a:endParaRPr lang="en-US" sz="1200" b="1" kern="1200" dirty="0">
                        <a:solidFill>
                          <a:schemeClr val="dk1"/>
                        </a:solidFill>
                        <a:effectLst/>
                        <a:latin typeface="+mn-lt"/>
                        <a:ea typeface="+mn-ea"/>
                        <a:cs typeface="Sultan Medium" pitchFamily="2" charset="-78"/>
                      </a:endParaRPr>
                    </a:p>
                  </a:txBody>
                  <a:tcPr marL="68580" marR="68580" marT="0" marB="0" anchor="ctr"/>
                </a:tc>
              </a:tr>
              <a:tr h="403401">
                <a:tc>
                  <a:txBody>
                    <a:bodyPr/>
                    <a:lstStyle/>
                    <a:p>
                      <a:pPr algn="ctr"/>
                      <a:r>
                        <a:rPr lang="ar-EG" sz="1100" b="1" kern="1200" dirty="0" smtClean="0">
                          <a:solidFill>
                            <a:schemeClr val="dk1"/>
                          </a:solidFill>
                          <a:effectLst/>
                          <a:latin typeface="+mn-lt"/>
                          <a:ea typeface="+mn-ea"/>
                          <a:cs typeface="Sultan Medium" pitchFamily="2" charset="-78"/>
                        </a:rPr>
                        <a:t>عزبة البرج</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تغيير كابلات متوسط علي عمق اكثر من 2 متر لدائرة عزبة البرج 3 – مرحلة ثانية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1237140.39</a:t>
                      </a:r>
                      <a:endParaRPr lang="en-US" sz="1100" b="1" kern="1200" dirty="0">
                        <a:solidFill>
                          <a:schemeClr val="dk1"/>
                        </a:solidFill>
                        <a:effectLst/>
                        <a:latin typeface="+mn-lt"/>
                        <a:ea typeface="+mn-ea"/>
                        <a:cs typeface="Sultan Medium" pitchFamily="2" charset="-78"/>
                      </a:endParaRPr>
                    </a:p>
                  </a:txBody>
                  <a:tcPr marL="68580" marR="68580" marT="0" marB="0" anchor="ctr"/>
                </a:tc>
              </a:tr>
              <a:tr h="403401">
                <a:tc>
                  <a:txBody>
                    <a:bodyPr/>
                    <a:lstStyle/>
                    <a:p>
                      <a:pPr marL="0" algn="ctr" defTabSz="914400" rtl="1" eaLnBrk="1" latinLnBrk="0" hangingPunct="1"/>
                      <a:r>
                        <a:rPr lang="ar-EG" sz="1100" b="1" kern="1200" dirty="0" smtClean="0">
                          <a:solidFill>
                            <a:schemeClr val="dk1"/>
                          </a:solidFill>
                          <a:effectLst/>
                          <a:latin typeface="+mn-lt"/>
                          <a:ea typeface="+mn-ea"/>
                          <a:cs typeface="Sultan Medium" pitchFamily="2" charset="-78"/>
                        </a:rPr>
                        <a:t>عزبة البرج</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تغيير كابلات جهد متوسط علي عمق اكثر من 2 متر لدائرة عزبة البرج 4 مرحلة ثانية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1237138.65</a:t>
                      </a:r>
                      <a:endParaRPr lang="en-US" sz="1100" b="1" kern="1200" dirty="0">
                        <a:solidFill>
                          <a:schemeClr val="dk1"/>
                        </a:solidFill>
                        <a:effectLst/>
                        <a:latin typeface="+mn-lt"/>
                        <a:ea typeface="+mn-ea"/>
                        <a:cs typeface="Sultan Medium" pitchFamily="2" charset="-78"/>
                      </a:endParaRPr>
                    </a:p>
                  </a:txBody>
                  <a:tcPr marL="68580" marR="68580" marT="0" marB="0" anchor="ctr"/>
                </a:tc>
              </a:tr>
              <a:tr h="224855">
                <a:tc>
                  <a:txBody>
                    <a:bodyPr/>
                    <a:lstStyle/>
                    <a:p>
                      <a:pPr marL="0" algn="ctr" defTabSz="914400" rtl="1" eaLnBrk="1" latinLnBrk="0" hangingPunct="1"/>
                      <a:r>
                        <a:rPr lang="ar-EG" sz="1100" b="1" kern="1200" dirty="0" smtClean="0">
                          <a:solidFill>
                            <a:schemeClr val="dk1"/>
                          </a:solidFill>
                          <a:effectLst/>
                          <a:latin typeface="+mn-lt"/>
                          <a:ea typeface="+mn-ea"/>
                          <a:cs typeface="Sultan Medium" pitchFamily="2" charset="-78"/>
                        </a:rPr>
                        <a:t>كفر البطيخ</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تكبير مقاطع</a:t>
                      </a:r>
                      <a:r>
                        <a:rPr lang="ar-EG" sz="1100" b="1" kern="1200" baseline="0" dirty="0" smtClean="0">
                          <a:solidFill>
                            <a:schemeClr val="dk1"/>
                          </a:solidFill>
                          <a:effectLst/>
                          <a:latin typeface="+mn-lt"/>
                          <a:ea typeface="+mn-ea"/>
                          <a:cs typeface="Sultan Medium" pitchFamily="2" charset="-78"/>
                        </a:rPr>
                        <a:t> كابلات خروج لوحة كفر البطيخ</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887627.58</a:t>
                      </a:r>
                      <a:endParaRPr lang="en-US" sz="1100" b="1" kern="1200" dirty="0">
                        <a:solidFill>
                          <a:schemeClr val="dk1"/>
                        </a:solidFill>
                        <a:effectLst/>
                        <a:latin typeface="+mn-lt"/>
                        <a:ea typeface="+mn-ea"/>
                        <a:cs typeface="Sultan Medium" pitchFamily="2" charset="-78"/>
                      </a:endParaRPr>
                    </a:p>
                  </a:txBody>
                  <a:tcPr marL="68580" marR="68580" marT="0" marB="0" anchor="ctr"/>
                </a:tc>
              </a:tr>
              <a:tr h="224855">
                <a:tc>
                  <a:txBody>
                    <a:bodyPr/>
                    <a:lstStyle/>
                    <a:p>
                      <a:pPr marL="0" algn="ctr" defTabSz="914400" rtl="1" eaLnBrk="1" latinLnBrk="0" hangingPunct="1"/>
                      <a:r>
                        <a:rPr lang="ar-EG" sz="1100" b="1" kern="1200" dirty="0" smtClean="0">
                          <a:solidFill>
                            <a:schemeClr val="dk1"/>
                          </a:solidFill>
                          <a:effectLst/>
                          <a:latin typeface="+mn-lt"/>
                          <a:ea typeface="+mn-ea"/>
                          <a:cs typeface="Sultan Medium" pitchFamily="2" charset="-78"/>
                        </a:rPr>
                        <a:t>كفر البطيخ </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تغيير فارغة اكشاك محولات (محول قوات الامن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123029.89</a:t>
                      </a:r>
                      <a:endParaRPr lang="en-US" sz="1100" b="1" kern="1200" dirty="0">
                        <a:solidFill>
                          <a:schemeClr val="dk1"/>
                        </a:solidFill>
                        <a:effectLst/>
                        <a:latin typeface="+mn-lt"/>
                        <a:ea typeface="+mn-ea"/>
                        <a:cs typeface="Sultan Medium" pitchFamily="2" charset="-78"/>
                      </a:endParaRPr>
                    </a:p>
                  </a:txBody>
                  <a:tcPr marL="68580" marR="68580" marT="0" marB="0" anchor="ctr"/>
                </a:tc>
              </a:tr>
              <a:tr h="224855">
                <a:tc>
                  <a:txBody>
                    <a:bodyPr/>
                    <a:lstStyle/>
                    <a:p>
                      <a:pPr marL="0" algn="ctr" defTabSz="914400" rtl="1" eaLnBrk="1" latinLnBrk="0" hangingPunct="1"/>
                      <a:r>
                        <a:rPr lang="ar-EG" sz="1100" b="1" kern="1200" dirty="0" smtClean="0">
                          <a:solidFill>
                            <a:schemeClr val="dk1"/>
                          </a:solidFill>
                          <a:effectLst/>
                          <a:latin typeface="+mn-lt"/>
                          <a:ea typeface="+mn-ea"/>
                          <a:cs typeface="Sultan Medium" pitchFamily="2" charset="-78"/>
                        </a:rPr>
                        <a:t>كفر البطيخ</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خط المطار بمنطقة الرياض – مرحلة اولي</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240766.92</a:t>
                      </a:r>
                      <a:endParaRPr lang="en-US" sz="1100" b="1" kern="1200" dirty="0">
                        <a:solidFill>
                          <a:schemeClr val="dk1"/>
                        </a:solidFill>
                        <a:effectLst/>
                        <a:latin typeface="+mn-lt"/>
                        <a:ea typeface="+mn-ea"/>
                        <a:cs typeface="Sultan Medium" pitchFamily="2" charset="-78"/>
                      </a:endParaRPr>
                    </a:p>
                  </a:txBody>
                  <a:tcPr marL="68580" marR="68580" marT="0" marB="0" anchor="ctr"/>
                </a:tc>
              </a:tr>
              <a:tr h="224855">
                <a:tc>
                  <a:txBody>
                    <a:bodyPr/>
                    <a:lstStyle/>
                    <a:p>
                      <a:pPr marL="0" algn="ctr" defTabSz="914400" rtl="1" eaLnBrk="1" latinLnBrk="0" hangingPunct="1"/>
                      <a:r>
                        <a:rPr lang="ar-EG" sz="1100" b="1" kern="1200" dirty="0" smtClean="0">
                          <a:solidFill>
                            <a:schemeClr val="dk1"/>
                          </a:solidFill>
                          <a:effectLst/>
                          <a:latin typeface="+mn-lt"/>
                          <a:ea typeface="+mn-ea"/>
                          <a:cs typeface="Sultan Medium" pitchFamily="2" charset="-78"/>
                        </a:rPr>
                        <a:t>كفر البطيخ </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سلسلة رفع محول المفارق</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368496.67</a:t>
                      </a:r>
                      <a:endParaRPr lang="en-US" sz="1100" b="1" kern="1200" dirty="0">
                        <a:solidFill>
                          <a:schemeClr val="dk1"/>
                        </a:solidFill>
                        <a:effectLst/>
                        <a:latin typeface="+mn-lt"/>
                        <a:ea typeface="+mn-ea"/>
                        <a:cs typeface="Sultan Medium" pitchFamily="2" charset="-78"/>
                      </a:endParaRPr>
                    </a:p>
                  </a:txBody>
                  <a:tcPr marL="68580" marR="68580" marT="0" marB="0" anchor="ctr"/>
                </a:tc>
              </a:tr>
              <a:tr h="224855">
                <a:tc>
                  <a:txBody>
                    <a:bodyPr/>
                    <a:lstStyle/>
                    <a:p>
                      <a:pPr marL="0" algn="ctr" defTabSz="914400" rtl="1" eaLnBrk="1" latinLnBrk="0" hangingPunct="1"/>
                      <a:r>
                        <a:rPr lang="ar-EG" sz="1100" b="1" kern="1200" dirty="0" smtClean="0">
                          <a:solidFill>
                            <a:schemeClr val="dk1"/>
                          </a:solidFill>
                          <a:effectLst/>
                          <a:latin typeface="+mn-lt"/>
                          <a:ea typeface="+mn-ea"/>
                          <a:cs typeface="Sultan Medium" pitchFamily="2" charset="-78"/>
                        </a:rPr>
                        <a:t>كفر البطيخ </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تحسين جهد منطقة عزبة عبد الحي شتا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742764</a:t>
                      </a:r>
                      <a:endParaRPr lang="en-US" sz="1100" b="1" kern="1200" dirty="0">
                        <a:solidFill>
                          <a:schemeClr val="dk1"/>
                        </a:solidFill>
                        <a:effectLst/>
                        <a:latin typeface="+mn-lt"/>
                        <a:ea typeface="+mn-ea"/>
                        <a:cs typeface="Sultan Medium" pitchFamily="2" charset="-78"/>
                      </a:endParaRPr>
                    </a:p>
                  </a:txBody>
                  <a:tcPr marL="68580" marR="68580" marT="0" marB="0" anchor="ctr"/>
                </a:tc>
              </a:tr>
              <a:tr h="403401">
                <a:tc>
                  <a:txBody>
                    <a:bodyPr/>
                    <a:lstStyle/>
                    <a:p>
                      <a:pPr marL="0" algn="ctr" defTabSz="914400" rtl="1" eaLnBrk="1" latinLnBrk="0" hangingPunct="1"/>
                      <a:r>
                        <a:rPr lang="ar-EG" sz="1100" b="1" kern="1200" dirty="0" smtClean="0">
                          <a:solidFill>
                            <a:schemeClr val="dk1"/>
                          </a:solidFill>
                          <a:effectLst/>
                          <a:latin typeface="+mn-lt"/>
                          <a:ea typeface="+mn-ea"/>
                          <a:cs typeface="Sultan Medium" pitchFamily="2" charset="-78"/>
                        </a:rPr>
                        <a:t>كفر سعد</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شبكة الجهد المنخفض لمحول المقابر الجديد بكفر سعد البلد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155921.26</a:t>
                      </a:r>
                      <a:endParaRPr lang="en-US" sz="1100" b="1" kern="1200" dirty="0">
                        <a:solidFill>
                          <a:schemeClr val="dk1"/>
                        </a:solidFill>
                        <a:effectLst/>
                        <a:latin typeface="+mn-lt"/>
                        <a:ea typeface="+mn-ea"/>
                        <a:cs typeface="Sultan Medium" pitchFamily="2" charset="-78"/>
                      </a:endParaRPr>
                    </a:p>
                  </a:txBody>
                  <a:tcPr marL="68580" marR="68580" marT="0" marB="0" anchor="ctr"/>
                </a:tc>
              </a:tr>
              <a:tr h="224855">
                <a:tc>
                  <a:txBody>
                    <a:bodyPr/>
                    <a:lstStyle/>
                    <a:p>
                      <a:pPr marL="0" algn="ctr" defTabSz="914400" rtl="1" eaLnBrk="1" latinLnBrk="0" hangingPunct="1"/>
                      <a:r>
                        <a:rPr lang="ar-EG" sz="1100" b="1" kern="1200" dirty="0" smtClean="0">
                          <a:solidFill>
                            <a:schemeClr val="dk1"/>
                          </a:solidFill>
                          <a:effectLst/>
                          <a:latin typeface="+mn-lt"/>
                          <a:ea typeface="+mn-ea"/>
                          <a:cs typeface="Sultan Medium" pitchFamily="2" charset="-78"/>
                        </a:rPr>
                        <a:t>كفر سعد</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شبكة الجهد المنخفض لمحول النجار بكفر شحاته</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82333.70</a:t>
                      </a:r>
                      <a:endParaRPr lang="en-US" sz="1100" b="1" kern="1200" dirty="0">
                        <a:solidFill>
                          <a:schemeClr val="dk1"/>
                        </a:solidFill>
                        <a:effectLst/>
                        <a:latin typeface="+mn-lt"/>
                        <a:ea typeface="+mn-ea"/>
                        <a:cs typeface="Sultan Medium" pitchFamily="2" charset="-78"/>
                      </a:endParaRPr>
                    </a:p>
                  </a:txBody>
                  <a:tcPr marL="68580" marR="68580" marT="0" marB="0" anchor="ctr"/>
                </a:tc>
              </a:tr>
              <a:tr h="403401">
                <a:tc>
                  <a:txBody>
                    <a:bodyPr/>
                    <a:lstStyle/>
                    <a:p>
                      <a:pPr marL="0" algn="ctr" defTabSz="914400" rtl="1" eaLnBrk="1" latinLnBrk="0" hangingPunct="1"/>
                      <a:r>
                        <a:rPr lang="ar-EG" sz="1100" b="1" kern="1200" dirty="0" smtClean="0">
                          <a:solidFill>
                            <a:schemeClr val="dk1"/>
                          </a:solidFill>
                          <a:effectLst/>
                          <a:latin typeface="+mn-lt"/>
                          <a:ea typeface="+mn-ea"/>
                          <a:cs typeface="Sultan Medium" pitchFamily="2" charset="-78"/>
                        </a:rPr>
                        <a:t>كفر سعد</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شبكة الجهد المنخفض لمحول الالفي / مغذي كفر شحاته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52695.38</a:t>
                      </a:r>
                      <a:endParaRPr lang="en-US" sz="1100" b="1" kern="1200" dirty="0">
                        <a:solidFill>
                          <a:schemeClr val="dk1"/>
                        </a:solidFill>
                        <a:effectLst/>
                        <a:latin typeface="+mn-lt"/>
                        <a:ea typeface="+mn-ea"/>
                        <a:cs typeface="Sultan Medium" pitchFamily="2" charset="-78"/>
                      </a:endParaRPr>
                    </a:p>
                  </a:txBody>
                  <a:tcPr marL="68580" marR="68580" marT="0" marB="0" anchor="ctr"/>
                </a:tc>
              </a:tr>
              <a:tr h="36163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algn="ct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شبكة الجهد المنخفض لمحول قاسم 2 مغذي الوسطاني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70479.19</a:t>
                      </a:r>
                      <a:endParaRPr lang="en-US" sz="1100" b="1" kern="1200" dirty="0">
                        <a:solidFill>
                          <a:schemeClr val="dk1"/>
                        </a:solidFill>
                        <a:effectLst/>
                        <a:latin typeface="+mn-lt"/>
                        <a:ea typeface="+mn-ea"/>
                        <a:cs typeface="Sultan Medium" pitchFamily="2" charset="-78"/>
                      </a:endParaRPr>
                    </a:p>
                  </a:txBody>
                  <a:tcPr marL="68580" marR="68580" marT="0" marB="0" anchor="ctr"/>
                </a:tc>
              </a:tr>
              <a:tr h="361631">
                <a:tc>
                  <a:txBody>
                    <a:bodyPr/>
                    <a:lstStyle/>
                    <a:p>
                      <a:pPr algn="ctr"/>
                      <a:r>
                        <a:rPr lang="ar-EG" sz="1100" b="1" kern="1200" dirty="0" smtClean="0">
                          <a:solidFill>
                            <a:schemeClr val="dk1"/>
                          </a:solidFill>
                          <a:effectLst/>
                          <a:latin typeface="+mn-lt"/>
                          <a:ea typeface="+mn-ea"/>
                          <a:cs typeface="Sultan Medium" pitchFamily="2" charset="-78"/>
                        </a:rPr>
                        <a:t>كفر سعد</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شبكة الجهد المنخفض لمحول ابو عدوي / مغذي ام الرزق</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264090.41</a:t>
                      </a:r>
                      <a:endParaRPr lang="en-US" sz="1100" b="1" kern="1200" dirty="0">
                        <a:solidFill>
                          <a:schemeClr val="dk1"/>
                        </a:solidFill>
                        <a:effectLst/>
                        <a:latin typeface="+mn-lt"/>
                        <a:ea typeface="+mn-ea"/>
                        <a:cs typeface="Sultan Medium" pitchFamily="2" charset="-78"/>
                      </a:endParaRPr>
                    </a:p>
                  </a:txBody>
                  <a:tcPr marL="68580" marR="68580" marT="0" marB="0" anchor="ctr"/>
                </a:tc>
              </a:tr>
              <a:tr h="201700">
                <a:tc>
                  <a:txBody>
                    <a:bodyPr/>
                    <a:lstStyle/>
                    <a:p>
                      <a:pPr algn="ctr"/>
                      <a:r>
                        <a:rPr lang="ar-EG" sz="1100" b="1" kern="1200" dirty="0" smtClean="0">
                          <a:solidFill>
                            <a:schemeClr val="dk1"/>
                          </a:solidFill>
                          <a:effectLst/>
                          <a:latin typeface="+mn-lt"/>
                          <a:ea typeface="+mn-ea"/>
                          <a:cs typeface="Sultan Medium" pitchFamily="2" charset="-78"/>
                        </a:rPr>
                        <a:t>كفر سعد</a:t>
                      </a:r>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شبكة الجهد المنخفض لمحول الوحدة بسعد البلد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EG" sz="1100" b="1" kern="1200" dirty="0" smtClean="0">
                          <a:solidFill>
                            <a:schemeClr val="dk1"/>
                          </a:solidFill>
                          <a:effectLst/>
                          <a:latin typeface="+mn-lt"/>
                          <a:ea typeface="+mn-ea"/>
                          <a:cs typeface="Sultan Medium" pitchFamily="2" charset="-78"/>
                        </a:rPr>
                        <a:t>160129,50</a:t>
                      </a:r>
                      <a:endParaRPr lang="en-US" sz="1100" b="1" kern="1200" dirty="0">
                        <a:solidFill>
                          <a:schemeClr val="dk1"/>
                        </a:solidFill>
                        <a:effectLst/>
                        <a:latin typeface="+mn-lt"/>
                        <a:ea typeface="+mn-ea"/>
                        <a:cs typeface="Sultan Medium" pitchFamily="2" charset="-78"/>
                      </a:endParaRPr>
                    </a:p>
                  </a:txBody>
                  <a:tcPr marL="68580" marR="68580" marT="0" marB="0" anchor="ctr"/>
                </a:tc>
              </a:tr>
              <a:tr h="3507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تحسين جهد علي محولات السعدية البحرية رقم 1 سورتيه بدران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435242.74</a:t>
                      </a:r>
                      <a:endParaRPr lang="en-US" sz="1100" b="1" kern="1200" dirty="0">
                        <a:solidFill>
                          <a:schemeClr val="dk1"/>
                        </a:solidFill>
                        <a:effectLst/>
                        <a:latin typeface="+mn-lt"/>
                        <a:ea typeface="+mn-ea"/>
                        <a:cs typeface="Sultan Medium" pitchFamily="2" charset="-78"/>
                      </a:endParaRPr>
                    </a:p>
                  </a:txBody>
                  <a:tcPr marL="68580" marR="68580" marT="0" marB="0" anchor="ctr"/>
                </a:tc>
              </a:tr>
              <a:tr h="36163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احلال لوحات فصل تحت الحمل متهالكة ابو ريه المدرسة بميت ابو غالب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90459</a:t>
                      </a:r>
                      <a:endParaRPr lang="en-US" sz="1100" b="1" kern="1200" dirty="0">
                        <a:solidFill>
                          <a:schemeClr val="dk1"/>
                        </a:solidFill>
                        <a:effectLst/>
                        <a:latin typeface="+mn-lt"/>
                        <a:ea typeface="+mn-ea"/>
                        <a:cs typeface="Sultan Medium" pitchFamily="2" charset="-78"/>
                      </a:endParaRPr>
                    </a:p>
                  </a:txBody>
                  <a:tcPr marL="68580" marR="68580" marT="0" marB="0" anchor="ctr"/>
                </a:tc>
              </a:tr>
              <a:tr h="40340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الكابل الاحمر بين محول الشونة ومعالجة الصرف الصحي علي خط الوسطاني</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135890.92</a:t>
                      </a:r>
                      <a:endParaRPr lang="en-US" sz="1100" b="1" kern="1200" dirty="0">
                        <a:solidFill>
                          <a:schemeClr val="dk1"/>
                        </a:solidFill>
                        <a:effectLst/>
                        <a:latin typeface="+mn-lt"/>
                        <a:ea typeface="+mn-ea"/>
                        <a:cs typeface="Sultan Medium" pitchFamily="2" charset="-78"/>
                      </a:endParaRPr>
                    </a:p>
                  </a:txBody>
                  <a:tcPr marL="68580" marR="68580" marT="0" marB="0" anchor="ctr"/>
                </a:tc>
              </a:tr>
              <a:tr h="40340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الكابل الاحمر بين محول الشونة ومحول ري ابو راشد علي خط الوسطاني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119694.31</a:t>
                      </a:r>
                      <a:endParaRPr lang="en-US" sz="1100" b="1" kern="1200" dirty="0">
                        <a:solidFill>
                          <a:schemeClr val="dk1"/>
                        </a:solidFill>
                        <a:effectLst/>
                        <a:latin typeface="+mn-lt"/>
                        <a:ea typeface="+mn-ea"/>
                        <a:cs typeface="Sultan Medium" pitchFamily="2" charset="-78"/>
                      </a:endParaRPr>
                    </a:p>
                  </a:txBody>
                  <a:tcPr marL="68580" marR="68580" marT="0" marB="0" anchor="ctr"/>
                </a:tc>
              </a:tr>
              <a:tr h="3507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انشاء نقطة تحسين جهد علي محول عرب الجمعية / خط ام الرزق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571364.59</a:t>
                      </a:r>
                      <a:endParaRPr lang="en-US" sz="1100" b="1" kern="1200" dirty="0">
                        <a:solidFill>
                          <a:schemeClr val="dk1"/>
                        </a:solidFill>
                        <a:effectLst/>
                        <a:latin typeface="+mn-lt"/>
                        <a:ea typeface="+mn-ea"/>
                        <a:cs typeface="Sultan Medium" pitchFamily="2" charset="-78"/>
                      </a:endParaRPr>
                    </a:p>
                  </a:txBody>
                  <a:tcPr marL="68580" marR="68580" marT="0" marB="0" anchor="ctr"/>
                </a:tc>
              </a:tr>
              <a:tr h="3507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تقسيم</a:t>
                      </a:r>
                      <a:r>
                        <a:rPr lang="ar-EG" sz="1100" b="1" kern="1200" baseline="0" dirty="0" smtClean="0">
                          <a:solidFill>
                            <a:schemeClr val="dk1"/>
                          </a:solidFill>
                          <a:effectLst/>
                          <a:latin typeface="+mn-lt"/>
                          <a:ea typeface="+mn-ea"/>
                          <a:cs typeface="Sultan Medium" pitchFamily="2" charset="-78"/>
                        </a:rPr>
                        <a:t> خط ام الرزق مرحلة ثانية واخيرة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147355.53</a:t>
                      </a:r>
                      <a:endParaRPr lang="en-US" sz="1100" b="1" kern="1200" dirty="0">
                        <a:solidFill>
                          <a:schemeClr val="dk1"/>
                        </a:solidFill>
                        <a:effectLst/>
                        <a:latin typeface="+mn-lt"/>
                        <a:ea typeface="+mn-ea"/>
                        <a:cs typeface="Sultan Medium" pitchFamily="2" charset="-78"/>
                      </a:endParaRPr>
                    </a:p>
                  </a:txBody>
                  <a:tcPr marL="68580" marR="68580" marT="0" marB="0" anchor="ctr"/>
                </a:tc>
              </a:tr>
              <a:tr h="3507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احلال</a:t>
                      </a:r>
                      <a:r>
                        <a:rPr lang="ar-EG" sz="1100" b="1" kern="1200" baseline="0" dirty="0" smtClean="0">
                          <a:solidFill>
                            <a:schemeClr val="dk1"/>
                          </a:solidFill>
                          <a:effectLst/>
                          <a:latin typeface="+mn-lt"/>
                          <a:ea typeface="+mn-ea"/>
                          <a:cs typeface="Sultan Medium" pitchFamily="2" charset="-78"/>
                        </a:rPr>
                        <a:t> وتجديد شبكة الجهد المنخفض لمحو حيزه / مغذي ام الرزق</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129670.75</a:t>
                      </a:r>
                      <a:endParaRPr lang="en-US" sz="1100" b="1" kern="1200" dirty="0">
                        <a:solidFill>
                          <a:schemeClr val="dk1"/>
                        </a:solidFill>
                        <a:effectLst/>
                        <a:latin typeface="+mn-lt"/>
                        <a:ea typeface="+mn-ea"/>
                        <a:cs typeface="Sultan Medium" pitchFamily="2" charset="-78"/>
                      </a:endParaRPr>
                    </a:p>
                  </a:txBody>
                  <a:tcPr marL="68580" marR="68580" marT="0" marB="0" anchor="ctr"/>
                </a:tc>
              </a:tr>
              <a:tr h="3507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شبكة الجهد المنخفض لمحول الفاروقية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64891.02</a:t>
                      </a:r>
                      <a:endParaRPr lang="en-US" sz="1100" b="1" kern="1200" dirty="0">
                        <a:solidFill>
                          <a:schemeClr val="dk1"/>
                        </a:solidFill>
                        <a:effectLst/>
                        <a:latin typeface="+mn-lt"/>
                        <a:ea typeface="+mn-ea"/>
                        <a:cs typeface="Sultan Medium" pitchFamily="2" charset="-78"/>
                      </a:endParaRPr>
                    </a:p>
                  </a:txBody>
                  <a:tcPr marL="68580" marR="68580" marT="0" marB="0" anchor="ctr"/>
                </a:tc>
              </a:tr>
              <a:tr h="3507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احلال</a:t>
                      </a:r>
                      <a:r>
                        <a:rPr lang="ar-EG" sz="1100" b="1" kern="1200" baseline="0" dirty="0" smtClean="0">
                          <a:solidFill>
                            <a:schemeClr val="dk1"/>
                          </a:solidFill>
                          <a:effectLst/>
                          <a:latin typeface="+mn-lt"/>
                          <a:ea typeface="+mn-ea"/>
                          <a:cs typeface="Sultan Medium" pitchFamily="2" charset="-78"/>
                        </a:rPr>
                        <a:t> وتجديد شبكة الجهد المنخفض امحول البرجين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261494</a:t>
                      </a:r>
                      <a:endParaRPr lang="en-US" sz="1100" b="1" kern="1200" dirty="0">
                        <a:solidFill>
                          <a:schemeClr val="dk1"/>
                        </a:solidFill>
                        <a:effectLst/>
                        <a:latin typeface="+mn-lt"/>
                        <a:ea typeface="+mn-ea"/>
                        <a:cs typeface="Sultan Medium" pitchFamily="2" charset="-78"/>
                      </a:endParaRPr>
                    </a:p>
                  </a:txBody>
                  <a:tcPr marL="68580" marR="68580" marT="0" marB="0" anchor="ctr"/>
                </a:tc>
              </a:tr>
              <a:tr h="3507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شبكة الجهد المنخفض لمحول البنك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194117.59</a:t>
                      </a:r>
                      <a:endParaRPr lang="en-US" sz="1100" b="1" kern="1200" dirty="0">
                        <a:solidFill>
                          <a:schemeClr val="dk1"/>
                        </a:solidFill>
                        <a:effectLst/>
                        <a:latin typeface="+mn-lt"/>
                        <a:ea typeface="+mn-ea"/>
                        <a:cs typeface="Sultan Medium" pitchFamily="2" charset="-78"/>
                      </a:endParaRPr>
                    </a:p>
                  </a:txBody>
                  <a:tcPr marL="68580" marR="68580" marT="0" marB="0" anchor="ctr"/>
                </a:tc>
              </a:tr>
              <a:tr h="3507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a:t>
                      </a:r>
                      <a:r>
                        <a:rPr lang="ar-EG" sz="1100" b="1" kern="1200" baseline="0" dirty="0" smtClean="0">
                          <a:solidFill>
                            <a:schemeClr val="dk1"/>
                          </a:solidFill>
                          <a:effectLst/>
                          <a:latin typeface="+mn-lt"/>
                          <a:ea typeface="+mn-ea"/>
                          <a:cs typeface="Sultan Medium" pitchFamily="2" charset="-78"/>
                        </a:rPr>
                        <a:t> شبكة الجهد المنخفض لمحول السعادة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102969</a:t>
                      </a:r>
                      <a:endParaRPr lang="en-US" sz="1100" b="1" kern="1200" dirty="0">
                        <a:solidFill>
                          <a:schemeClr val="dk1"/>
                        </a:solidFill>
                        <a:effectLst/>
                        <a:latin typeface="+mn-lt"/>
                        <a:ea typeface="+mn-ea"/>
                        <a:cs typeface="Sultan Medium" pitchFamily="2" charset="-78"/>
                      </a:endParaRPr>
                    </a:p>
                  </a:txBody>
                  <a:tcPr marL="68580" marR="68580" marT="0" marB="0" anchor="ctr"/>
                </a:tc>
              </a:tr>
              <a:tr h="3507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شبكة الجهد المنخفض لمحول عرب الجمعية </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87672</a:t>
                      </a:r>
                      <a:endParaRPr lang="en-US" sz="1100" b="1" kern="1200" dirty="0">
                        <a:solidFill>
                          <a:schemeClr val="dk1"/>
                        </a:solidFill>
                        <a:effectLst/>
                        <a:latin typeface="+mn-lt"/>
                        <a:ea typeface="+mn-ea"/>
                        <a:cs typeface="Sultan Medium" pitchFamily="2" charset="-78"/>
                      </a:endParaRPr>
                    </a:p>
                  </a:txBody>
                  <a:tcPr marL="68580" marR="68580" marT="0" marB="0" anchor="ctr"/>
                </a:tc>
              </a:tr>
              <a:tr h="40340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1" kern="1200" dirty="0" smtClean="0">
                          <a:solidFill>
                            <a:schemeClr val="dk1"/>
                          </a:solidFill>
                          <a:effectLst/>
                          <a:latin typeface="+mn-lt"/>
                          <a:ea typeface="+mn-ea"/>
                          <a:cs typeface="Sultan Medium" pitchFamily="2" charset="-78"/>
                        </a:rPr>
                        <a:t>كفر سعد</a:t>
                      </a:r>
                    </a:p>
                    <a:p>
                      <a:pPr marL="0" algn="ctr" defTabSz="914400" rtl="1" eaLnBrk="1" latinLnBrk="0" hangingPunct="1"/>
                      <a:endParaRPr lang="ar-EG"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احلال وتجديد شبكة الجهد المنخفض لمحول كوستا الكبري / كفر شحاته</a:t>
                      </a:r>
                      <a:endParaRPr lang="en-US" sz="1100" b="1" kern="1200" dirty="0">
                        <a:solidFill>
                          <a:schemeClr val="dk1"/>
                        </a:solidFill>
                        <a:effectLst/>
                        <a:latin typeface="+mn-lt"/>
                        <a:ea typeface="+mn-ea"/>
                        <a:cs typeface="Sultan Medium" pitchFamily="2" charset="-78"/>
                      </a:endParaRPr>
                    </a:p>
                  </a:txBody>
                  <a:tcPr marL="68580" marR="68580" marT="0" marB="0" anchor="ctr"/>
                </a:tc>
                <a:tc>
                  <a:txBody>
                    <a:bodyPr/>
                    <a:lstStyle/>
                    <a:p>
                      <a:pPr algn="ctr" rtl="1">
                        <a:lnSpc>
                          <a:spcPct val="115000"/>
                        </a:lnSpc>
                        <a:spcAft>
                          <a:spcPts val="0"/>
                        </a:spcAft>
                      </a:pPr>
                      <a:r>
                        <a:rPr lang="ar-EG" sz="1100" b="1" kern="1200" dirty="0" smtClean="0">
                          <a:solidFill>
                            <a:schemeClr val="dk1"/>
                          </a:solidFill>
                          <a:effectLst/>
                          <a:latin typeface="+mn-lt"/>
                          <a:ea typeface="+mn-ea"/>
                          <a:cs typeface="Sultan Medium" pitchFamily="2" charset="-78"/>
                        </a:rPr>
                        <a:t>112797</a:t>
                      </a:r>
                      <a:endParaRPr lang="en-US" sz="1100" b="1" kern="1200" dirty="0">
                        <a:solidFill>
                          <a:schemeClr val="dk1"/>
                        </a:solidFill>
                        <a:effectLst/>
                        <a:latin typeface="+mn-lt"/>
                        <a:ea typeface="+mn-ea"/>
                        <a:cs typeface="Sultan Medium" pitchFamily="2" charset="-78"/>
                      </a:endParaRPr>
                    </a:p>
                  </a:txBody>
                  <a:tcPr marL="68580" marR="68580" marT="0" marB="0" anchor="ctr"/>
                </a:tc>
              </a:tr>
            </a:tbl>
          </a:graphicData>
        </a:graphic>
      </p:graphicFrame>
    </p:spTree>
    <p:extLst>
      <p:ext uri="{BB962C8B-B14F-4D97-AF65-F5344CB8AC3E}">
        <p14:creationId xmlns:p14="http://schemas.microsoft.com/office/powerpoint/2010/main" val="332563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smtClean="0">
                <a:cs typeface="Sultan bold" pitchFamily="2" charset="-78"/>
              </a:rPr>
              <a:t>الكهرباء </a:t>
            </a:r>
            <a:r>
              <a:rPr lang="ar-EG" sz="2800" u="sng" dirty="0" smtClean="0">
                <a:cs typeface="Sultan bold" pitchFamily="2" charset="-78"/>
              </a:rPr>
              <a:t>:</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476672" y="2074709"/>
            <a:ext cx="5904656" cy="2708434"/>
          </a:xfrm>
          <a:prstGeom prst="rect">
            <a:avLst/>
          </a:prstGeom>
        </p:spPr>
        <p:txBody>
          <a:bodyPr wrap="square">
            <a:spAutoFit/>
          </a:bodyPr>
          <a:lstStyle/>
          <a:p>
            <a:r>
              <a:rPr lang="ar-SA" sz="1600" b="1" dirty="0">
                <a:solidFill>
                  <a:srgbClr val="FF0000"/>
                </a:solidFill>
                <a:latin typeface="Helvetica"/>
                <a:ea typeface="Times New Roman" pitchFamily="18" charset="0"/>
                <a:cs typeface="Sultan Medium" pitchFamily="2" charset="-78"/>
              </a:rPr>
              <a:t>تم افتتاح عدد 30 مركز رئيسي وفرعي لشحن العداد مسبوق الدفع :</a:t>
            </a:r>
            <a:endParaRPr lang="en-US" sz="1600" b="1" dirty="0">
              <a:solidFill>
                <a:srgbClr val="FF0000"/>
              </a:solidFill>
              <a:latin typeface="Helvetica"/>
              <a:ea typeface="Times New Roman" pitchFamily="18" charset="0"/>
              <a:cs typeface="Sultan Medium" pitchFamily="2" charset="-78"/>
            </a:endParaRPr>
          </a:p>
          <a:p>
            <a:pPr lvl="0"/>
            <a:r>
              <a:rPr lang="ar-SA" sz="1400" b="1" dirty="0">
                <a:solidFill>
                  <a:srgbClr val="1D2129"/>
                </a:solidFill>
                <a:latin typeface="Helvetica"/>
                <a:ea typeface="Times New Roman" pitchFamily="18" charset="0"/>
                <a:cs typeface="Sultan Medium" pitchFamily="2" charset="-78"/>
              </a:rPr>
              <a:t>14مراكز بمركز دمياط </a:t>
            </a:r>
            <a:endParaRPr lang="en-US" sz="1400" b="1" dirty="0">
              <a:solidFill>
                <a:srgbClr val="1D2129"/>
              </a:solidFill>
              <a:latin typeface="Helvetica"/>
              <a:ea typeface="Times New Roman" pitchFamily="18" charset="0"/>
              <a:cs typeface="Sultan Medium" pitchFamily="2" charset="-78"/>
            </a:endParaRPr>
          </a:p>
          <a:p>
            <a:pPr lvl="0"/>
            <a:r>
              <a:rPr lang="ar-SA" sz="1400" b="1" dirty="0">
                <a:solidFill>
                  <a:srgbClr val="1D2129"/>
                </a:solidFill>
                <a:latin typeface="Helvetica"/>
                <a:ea typeface="Times New Roman" pitchFamily="18" charset="0"/>
                <a:cs typeface="Sultan Medium" pitchFamily="2" charset="-78"/>
              </a:rPr>
              <a:t>3 مراكز بمركز كفر سعد </a:t>
            </a:r>
            <a:endParaRPr lang="en-US" sz="1400" b="1" dirty="0">
              <a:solidFill>
                <a:srgbClr val="1D2129"/>
              </a:solidFill>
              <a:latin typeface="Helvetica"/>
              <a:ea typeface="Times New Roman" pitchFamily="18" charset="0"/>
              <a:cs typeface="Sultan Medium" pitchFamily="2" charset="-78"/>
            </a:endParaRPr>
          </a:p>
          <a:p>
            <a:pPr lvl="0"/>
            <a:r>
              <a:rPr lang="ar-SA" sz="1400" b="1" dirty="0">
                <a:solidFill>
                  <a:srgbClr val="1D2129"/>
                </a:solidFill>
                <a:latin typeface="Helvetica"/>
                <a:ea typeface="Times New Roman" pitchFamily="18" charset="0"/>
                <a:cs typeface="Sultan Medium" pitchFamily="2" charset="-78"/>
              </a:rPr>
              <a:t>3 مراكز بمركز كفر البطيخ </a:t>
            </a:r>
            <a:endParaRPr lang="en-US" sz="1400" b="1" dirty="0">
              <a:solidFill>
                <a:srgbClr val="1D2129"/>
              </a:solidFill>
              <a:latin typeface="Helvetica"/>
              <a:ea typeface="Times New Roman" pitchFamily="18" charset="0"/>
              <a:cs typeface="Sultan Medium" pitchFamily="2" charset="-78"/>
            </a:endParaRPr>
          </a:p>
          <a:p>
            <a:pPr lvl="0"/>
            <a:r>
              <a:rPr lang="ar-SA" sz="1400" b="1" dirty="0">
                <a:solidFill>
                  <a:srgbClr val="1D2129"/>
                </a:solidFill>
                <a:latin typeface="Helvetica"/>
                <a:ea typeface="Times New Roman" pitchFamily="18" charset="0"/>
                <a:cs typeface="Sultan Medium" pitchFamily="2" charset="-78"/>
              </a:rPr>
              <a:t>3 مراكز بدمياط الجديدة </a:t>
            </a:r>
            <a:endParaRPr lang="en-US" sz="1400" b="1" dirty="0">
              <a:solidFill>
                <a:srgbClr val="1D2129"/>
              </a:solidFill>
              <a:latin typeface="Helvetica"/>
              <a:ea typeface="Times New Roman" pitchFamily="18" charset="0"/>
              <a:cs typeface="Sultan Medium" pitchFamily="2" charset="-78"/>
            </a:endParaRPr>
          </a:p>
          <a:p>
            <a:pPr lvl="0"/>
            <a:r>
              <a:rPr lang="ar-SA" sz="1400" b="1" dirty="0">
                <a:solidFill>
                  <a:srgbClr val="1D2129"/>
                </a:solidFill>
                <a:latin typeface="Helvetica"/>
                <a:ea typeface="Times New Roman" pitchFamily="18" charset="0"/>
                <a:cs typeface="Sultan Medium" pitchFamily="2" charset="-78"/>
              </a:rPr>
              <a:t>3 مراكز بمركز الزرقا </a:t>
            </a:r>
            <a:endParaRPr lang="en-US" sz="1400" b="1" dirty="0">
              <a:solidFill>
                <a:srgbClr val="1D2129"/>
              </a:solidFill>
              <a:latin typeface="Helvetica"/>
              <a:ea typeface="Times New Roman" pitchFamily="18" charset="0"/>
              <a:cs typeface="Sultan Medium" pitchFamily="2" charset="-78"/>
            </a:endParaRPr>
          </a:p>
          <a:p>
            <a:pPr lvl="0"/>
            <a:r>
              <a:rPr lang="en-US" sz="1400" b="1" dirty="0">
                <a:solidFill>
                  <a:srgbClr val="1D2129"/>
                </a:solidFill>
                <a:latin typeface="Helvetica"/>
                <a:ea typeface="Times New Roman" pitchFamily="18" charset="0"/>
                <a:cs typeface="Sultan Medium" pitchFamily="2" charset="-78"/>
              </a:rPr>
              <a:t>4 </a:t>
            </a:r>
            <a:r>
              <a:rPr lang="ar-EG" sz="1400" b="1" dirty="0">
                <a:solidFill>
                  <a:srgbClr val="1D2129"/>
                </a:solidFill>
                <a:latin typeface="Helvetica"/>
                <a:ea typeface="Times New Roman" pitchFamily="18" charset="0"/>
                <a:cs typeface="Sultan Medium" pitchFamily="2" charset="-78"/>
              </a:rPr>
              <a:t> مراكز بمركز فارسكور </a:t>
            </a:r>
            <a:endParaRPr lang="en-US" sz="1400" b="1" dirty="0">
              <a:solidFill>
                <a:srgbClr val="1D2129"/>
              </a:solidFill>
              <a:latin typeface="Helvetica"/>
              <a:ea typeface="Times New Roman" pitchFamily="18" charset="0"/>
              <a:cs typeface="Sultan Medium" pitchFamily="2" charset="-78"/>
            </a:endParaRPr>
          </a:p>
          <a:p>
            <a:pPr lvl="0"/>
            <a:r>
              <a:rPr lang="ar-SA" sz="1400" b="1" dirty="0">
                <a:solidFill>
                  <a:srgbClr val="1D2129"/>
                </a:solidFill>
                <a:latin typeface="Helvetica"/>
                <a:ea typeface="Times New Roman" pitchFamily="18" charset="0"/>
                <a:cs typeface="Sultan Medium" pitchFamily="2" charset="-78"/>
              </a:rPr>
              <a:t>جاري تجهيز عدد 13 مركز لشحن العداد مسبوق الدفع ( 3 بمركز كفر سعد – 2 بمركز كفر البطيخ و 2 بمدينة الروضة – و 2 بمركز الزرقا – و 3 بمركز فارسكور و مركز واحد بمركز دمياط )</a:t>
            </a:r>
            <a:endParaRPr lang="en-US" sz="1400" b="1" dirty="0">
              <a:solidFill>
                <a:srgbClr val="1D2129"/>
              </a:solidFill>
              <a:latin typeface="Helvetica"/>
              <a:ea typeface="Times New Roman" pitchFamily="18" charset="0"/>
              <a:cs typeface="Sultan Medium" pitchFamily="2" charset="-78"/>
            </a:endParaRPr>
          </a:p>
          <a:p>
            <a:pPr lvl="0"/>
            <a:r>
              <a:rPr lang="ar-SA" sz="1400" b="1" dirty="0">
                <a:solidFill>
                  <a:srgbClr val="1D2129"/>
                </a:solidFill>
                <a:latin typeface="Helvetica"/>
                <a:ea typeface="Times New Roman" pitchFamily="18" charset="0"/>
                <a:cs typeface="Sultan Medium" pitchFamily="2" charset="-78"/>
              </a:rPr>
              <a:t>عدد المراكز المقترح افتتاحها في الفترة المقبلة  7 مراكز موزعة كالاتي : 6 مراكز بمركز دمياط ومركز واحد بمركز كفر سعد )</a:t>
            </a:r>
            <a:endParaRPr lang="en-US" sz="1400" b="1" dirty="0">
              <a:solidFill>
                <a:srgbClr val="1D2129"/>
              </a:solidFill>
              <a:latin typeface="Helvetica"/>
              <a:ea typeface="Times New Roman" pitchFamily="18" charset="0"/>
              <a:cs typeface="Sultan Medium"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3879062894"/>
              </p:ext>
            </p:extLst>
          </p:nvPr>
        </p:nvGraphicFramePr>
        <p:xfrm>
          <a:off x="764704" y="5169024"/>
          <a:ext cx="5616624" cy="1997328"/>
        </p:xfrm>
        <a:graphic>
          <a:graphicData uri="http://schemas.openxmlformats.org/drawingml/2006/table">
            <a:tbl>
              <a:tblPr rtl="1" firstRow="1" bandRow="1">
                <a:tableStyleId>{5C22544A-7EE6-4342-B048-85BDC9FD1C3A}</a:tableStyleId>
              </a:tblPr>
              <a:tblGrid>
                <a:gridCol w="3965470"/>
                <a:gridCol w="1651154"/>
              </a:tblGrid>
              <a:tr h="384710">
                <a:tc>
                  <a:txBody>
                    <a:bodyPr/>
                    <a:lstStyle/>
                    <a:p>
                      <a:pPr algn="ctr" rtl="1"/>
                      <a:r>
                        <a:rPr lang="ar-EG" dirty="0" smtClean="0">
                          <a:cs typeface="Sultan Medium" pitchFamily="2" charset="-78"/>
                        </a:rPr>
                        <a:t>المشروع </a:t>
                      </a:r>
                      <a:endParaRPr lang="ar-EG" dirty="0">
                        <a:cs typeface="Sultan Medium" pitchFamily="2" charset="-78"/>
                      </a:endParaRPr>
                    </a:p>
                  </a:txBody>
                  <a:tcPr/>
                </a:tc>
                <a:tc>
                  <a:txBody>
                    <a:bodyPr/>
                    <a:lstStyle/>
                    <a:p>
                      <a:pPr algn="ctr" rtl="1"/>
                      <a:r>
                        <a:rPr lang="ar-EG" dirty="0" smtClean="0">
                          <a:cs typeface="Sultan Medium" pitchFamily="2" charset="-78"/>
                        </a:rPr>
                        <a:t>نسب التنفيذ </a:t>
                      </a:r>
                      <a:endParaRPr lang="ar-EG" dirty="0">
                        <a:cs typeface="Sultan Medium" pitchFamily="2" charset="-78"/>
                      </a:endParaRPr>
                    </a:p>
                  </a:txBody>
                  <a:tcPr/>
                </a:tc>
              </a:tr>
              <a:tr h="664019">
                <a:tc>
                  <a:txBody>
                    <a:bodyPr/>
                    <a:lstStyle/>
                    <a:p>
                      <a:pPr algn="ctr" rtl="1"/>
                      <a:r>
                        <a:rPr lang="ar-EG" dirty="0" smtClean="0">
                          <a:cs typeface="Sultan Medium" pitchFamily="2" charset="-78"/>
                        </a:rPr>
                        <a:t>محطة محولات غرب دمياط جهد 220 /500 ك .ف (حزمة 2)</a:t>
                      </a:r>
                      <a:endParaRPr lang="ar-EG" dirty="0">
                        <a:cs typeface="Sultan Medium" pitchFamily="2" charset="-78"/>
                      </a:endParaRPr>
                    </a:p>
                  </a:txBody>
                  <a:tcPr/>
                </a:tc>
                <a:tc>
                  <a:txBody>
                    <a:bodyPr/>
                    <a:lstStyle/>
                    <a:p>
                      <a:pPr algn="ctr" rtl="1"/>
                      <a:r>
                        <a:rPr lang="ar-EG" dirty="0" smtClean="0">
                          <a:cs typeface="Sultan Medium" pitchFamily="2" charset="-78"/>
                        </a:rPr>
                        <a:t>50%</a:t>
                      </a:r>
                      <a:endParaRPr lang="ar-EG" dirty="0">
                        <a:cs typeface="Sultan Medium" pitchFamily="2" charset="-78"/>
                      </a:endParaRPr>
                    </a:p>
                  </a:txBody>
                  <a:tcPr/>
                </a:tc>
              </a:tr>
              <a:tr h="94859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dirty="0" smtClean="0">
                          <a:cs typeface="Sultan Medium" pitchFamily="2" charset="-78"/>
                        </a:rPr>
                        <a:t>محطة محولات غرب دمياط جهد 220 /500 ك .ف (حزمة 1)</a:t>
                      </a:r>
                    </a:p>
                    <a:p>
                      <a:pPr algn="ctr" rtl="1"/>
                      <a:endParaRPr lang="ar-EG" dirty="0">
                        <a:cs typeface="Sultan Medium" pitchFamily="2" charset="-78"/>
                      </a:endParaRPr>
                    </a:p>
                  </a:txBody>
                  <a:tcPr/>
                </a:tc>
                <a:tc>
                  <a:txBody>
                    <a:bodyPr/>
                    <a:lstStyle/>
                    <a:p>
                      <a:pPr algn="ctr" rtl="1"/>
                      <a:r>
                        <a:rPr lang="ar-EG" dirty="0" smtClean="0">
                          <a:cs typeface="Sultan Medium" pitchFamily="2" charset="-78"/>
                        </a:rPr>
                        <a:t>25%</a:t>
                      </a:r>
                      <a:endParaRPr lang="ar-EG" dirty="0">
                        <a:cs typeface="Sultan Medium" pitchFamily="2" charset="-78"/>
                      </a:endParaRPr>
                    </a:p>
                  </a:txBody>
                  <a:tcPr/>
                </a:tc>
              </a:tr>
            </a:tbl>
          </a:graphicData>
        </a:graphic>
      </p:graphicFrame>
      <p:sp>
        <p:nvSpPr>
          <p:cNvPr id="11" name="TextBox 10"/>
          <p:cNvSpPr txBox="1"/>
          <p:nvPr/>
        </p:nvSpPr>
        <p:spPr>
          <a:xfrm>
            <a:off x="2060848" y="4736976"/>
            <a:ext cx="3240360" cy="338554"/>
          </a:xfrm>
          <a:prstGeom prst="rect">
            <a:avLst/>
          </a:prstGeom>
          <a:noFill/>
        </p:spPr>
        <p:txBody>
          <a:bodyPr wrap="square" rtlCol="1">
            <a:spAutoFit/>
          </a:bodyPr>
          <a:lstStyle/>
          <a:p>
            <a:pPr algn="ctr"/>
            <a:r>
              <a:rPr lang="ar-EG" sz="1600" b="1" dirty="0">
                <a:solidFill>
                  <a:srgbClr val="FF0000"/>
                </a:solidFill>
                <a:latin typeface="Helvetica"/>
                <a:ea typeface="Times New Roman" pitchFamily="18" charset="0"/>
                <a:cs typeface="Sultan Medium" pitchFamily="2" charset="-78"/>
              </a:rPr>
              <a:t>المشروعات الجاري تنفيذها </a:t>
            </a:r>
          </a:p>
        </p:txBody>
      </p:sp>
    </p:spTree>
    <p:extLst>
      <p:ext uri="{BB962C8B-B14F-4D97-AF65-F5344CB8AC3E}">
        <p14:creationId xmlns:p14="http://schemas.microsoft.com/office/powerpoint/2010/main" val="139471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smtClean="0">
                <a:cs typeface="Sultan bold" pitchFamily="2" charset="-78"/>
              </a:rPr>
              <a:t>الطرق</a:t>
            </a:r>
            <a:r>
              <a:rPr lang="ar-EG" sz="2800" u="sng" dirty="0" smtClean="0">
                <a:cs typeface="Sultan bold" pitchFamily="2" charset="-78"/>
              </a:rPr>
              <a:t>:</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620688" y="1728866"/>
            <a:ext cx="5760640" cy="3847207"/>
          </a:xfrm>
          <a:prstGeom prst="rect">
            <a:avLst/>
          </a:prstGeom>
          <a:noFill/>
        </p:spPr>
        <p:txBody>
          <a:bodyPr wrap="square" rtlCol="1">
            <a:spAutoFit/>
          </a:bodyPr>
          <a:lstStyle/>
          <a:p>
            <a:r>
              <a:rPr lang="ar-EG" dirty="0" smtClean="0">
                <a:solidFill>
                  <a:srgbClr val="FF0000"/>
                </a:solidFill>
                <a:cs typeface="Sultan Medium" pitchFamily="2" charset="-78"/>
              </a:rPr>
              <a:t>اولا الاعمال التي قامت بها مديرية الطرق :</a:t>
            </a:r>
          </a:p>
          <a:p>
            <a:pPr marL="285750" indent="-285750">
              <a:buFont typeface="Arial" pitchFamily="34" charset="0"/>
              <a:buChar char="•"/>
            </a:pPr>
            <a:r>
              <a:rPr lang="ar-EG" sz="1600" dirty="0" smtClean="0">
                <a:cs typeface="Sultan Medium" pitchFamily="2" charset="-78"/>
              </a:rPr>
              <a:t>تم رصف بعض الشوارع بتقسيم زينب شلبي بدمياط </a:t>
            </a:r>
          </a:p>
          <a:p>
            <a:pPr marL="285750" indent="-285750">
              <a:buFont typeface="Arial" pitchFamily="34" charset="0"/>
              <a:buChar char="•"/>
            </a:pPr>
            <a:r>
              <a:rPr lang="ar-EG" sz="1600" dirty="0" smtClean="0">
                <a:cs typeface="Sultan Medium" pitchFamily="2" charset="-78"/>
              </a:rPr>
              <a:t>تم رصف اجزاء بمنطقة بندر دمياط </a:t>
            </a:r>
          </a:p>
          <a:p>
            <a:pPr marL="285750" indent="-285750">
              <a:buFont typeface="Arial" pitchFamily="34" charset="0"/>
              <a:buChar char="•"/>
            </a:pPr>
            <a:r>
              <a:rPr lang="ar-EG" sz="1600" dirty="0" smtClean="0">
                <a:cs typeface="Sultan Medium" pitchFamily="2" charset="-78"/>
              </a:rPr>
              <a:t>تم رصف منطقة  الخضري بدمياط </a:t>
            </a:r>
          </a:p>
          <a:p>
            <a:pPr marL="285750" indent="-285750">
              <a:buFont typeface="Arial" pitchFamily="34" charset="0"/>
              <a:buChar char="•"/>
            </a:pPr>
            <a:r>
              <a:rPr lang="ar-EG" sz="1600" dirty="0" smtClean="0">
                <a:cs typeface="Sultan Medium" pitchFamily="2" charset="-78"/>
              </a:rPr>
              <a:t>جاري تشغيل اعمال ترميم طبقة الاساس بكلا من : من طريق طرا النيل كفر العرب – طريق عزبة العمدة الناصرية طريق من كوبري الدرنج باتجاه حجاجة 850 م طريق 191 بفارسكور </a:t>
            </a:r>
          </a:p>
          <a:p>
            <a:pPr marL="285750" indent="-285750">
              <a:buFont typeface="Arial" pitchFamily="34" charset="0"/>
              <a:buChar char="•"/>
            </a:pPr>
            <a:r>
              <a:rPr lang="ar-EG" sz="1600" dirty="0" smtClean="0">
                <a:cs typeface="Sultan Medium" pitchFamily="2" charset="-78"/>
              </a:rPr>
              <a:t>تم الانتهاء من اعمال طبقة الاساس بطريق الحصار الغربي وتم رفع وخفض المضائق بجميع الشوارع بالروضة </a:t>
            </a:r>
          </a:p>
          <a:p>
            <a:pPr marL="285750" indent="-285750">
              <a:buFont typeface="Arial" pitchFamily="34" charset="0"/>
              <a:buChar char="•"/>
            </a:pPr>
            <a:r>
              <a:rPr lang="ar-EG" sz="1600" dirty="0" smtClean="0">
                <a:cs typeface="Sultan Medium" pitchFamily="2" charset="-78"/>
              </a:rPr>
              <a:t>تم عمل قطاعات تكاسي السعيدية والعباسية بكفر سعد </a:t>
            </a:r>
          </a:p>
          <a:p>
            <a:pPr marL="285750" indent="-285750">
              <a:buFont typeface="Arial" pitchFamily="34" charset="0"/>
              <a:buChar char="•"/>
            </a:pPr>
            <a:r>
              <a:rPr lang="ar-EG" sz="1600" dirty="0" smtClean="0">
                <a:cs typeface="Sultan Medium" pitchFamily="2" charset="-78"/>
              </a:rPr>
              <a:t>تم قشط اجزاء من شارع الثورة وشارع احمد عرابي</a:t>
            </a:r>
          </a:p>
          <a:p>
            <a:pPr marL="285750" indent="-285750">
              <a:buFont typeface="Arial" pitchFamily="34" charset="0"/>
              <a:buChar char="•"/>
            </a:pPr>
            <a:endParaRPr lang="ar-EG" sz="1600" dirty="0" smtClean="0">
              <a:cs typeface="Sultan Medium" pitchFamily="2" charset="-78"/>
            </a:endParaRPr>
          </a:p>
          <a:p>
            <a:pPr marL="285750" indent="-285750">
              <a:buFont typeface="Arial" pitchFamily="34" charset="0"/>
              <a:buChar char="•"/>
            </a:pPr>
            <a:endParaRPr lang="ar-EG" sz="1600" dirty="0" smtClean="0">
              <a:cs typeface="Sultan Medium" pitchFamily="2" charset="-78"/>
            </a:endParaRPr>
          </a:p>
          <a:p>
            <a:pPr marL="285750" indent="-285750">
              <a:buFont typeface="Arial" pitchFamily="34" charset="0"/>
              <a:buChar char="•"/>
            </a:pPr>
            <a:endParaRPr lang="ar-EG" sz="1600" dirty="0" smtClean="0">
              <a:cs typeface="Sultan Medium" pitchFamily="2" charset="-78"/>
            </a:endParaRPr>
          </a:p>
          <a:p>
            <a:endParaRPr lang="ar-EG" dirty="0"/>
          </a:p>
        </p:txBody>
      </p:sp>
      <p:graphicFrame>
        <p:nvGraphicFramePr>
          <p:cNvPr id="11" name="Table 10"/>
          <p:cNvGraphicFramePr>
            <a:graphicFrameLocks noGrp="1"/>
          </p:cNvGraphicFramePr>
          <p:nvPr>
            <p:extLst>
              <p:ext uri="{D42A27DB-BD31-4B8C-83A1-F6EECF244321}">
                <p14:modId xmlns:p14="http://schemas.microsoft.com/office/powerpoint/2010/main" val="2554450038"/>
              </p:ext>
            </p:extLst>
          </p:nvPr>
        </p:nvGraphicFramePr>
        <p:xfrm>
          <a:off x="939164" y="7833320"/>
          <a:ext cx="5083175" cy="1440160"/>
        </p:xfrm>
        <a:graphic>
          <a:graphicData uri="http://schemas.openxmlformats.org/drawingml/2006/table">
            <a:tbl>
              <a:tblPr rtl="1" firstRow="1" firstCol="1" bandRow="1">
                <a:tableStyleId>{5C22544A-7EE6-4342-B048-85BDC9FD1C3A}</a:tableStyleId>
              </a:tblPr>
              <a:tblGrid>
                <a:gridCol w="3514571"/>
                <a:gridCol w="1568604"/>
              </a:tblGrid>
              <a:tr h="288032">
                <a:tc>
                  <a:txBody>
                    <a:bodyPr/>
                    <a:lstStyle/>
                    <a:p>
                      <a:pPr algn="ctr" rtl="1">
                        <a:lnSpc>
                          <a:spcPct val="115000"/>
                        </a:lnSpc>
                        <a:spcAft>
                          <a:spcPts val="1000"/>
                        </a:spcAft>
                        <a:tabLst>
                          <a:tab pos="905510" algn="l"/>
                        </a:tabLst>
                      </a:pPr>
                      <a:r>
                        <a:rPr lang="ar-SA" sz="1200" b="1" kern="1200" dirty="0">
                          <a:solidFill>
                            <a:schemeClr val="dk1"/>
                          </a:solidFill>
                          <a:effectLst/>
                          <a:latin typeface="+mn-lt"/>
                          <a:ea typeface="+mn-ea"/>
                          <a:cs typeface="Sultan Medium" pitchFamily="2" charset="-78"/>
                        </a:rPr>
                        <a:t>المشروع</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1000"/>
                        </a:spcAft>
                        <a:tabLst>
                          <a:tab pos="905510" algn="l"/>
                        </a:tabLst>
                      </a:pPr>
                      <a:r>
                        <a:rPr lang="ar-SA" sz="1200" b="1" kern="1200">
                          <a:solidFill>
                            <a:schemeClr val="dk1"/>
                          </a:solidFill>
                          <a:effectLst/>
                          <a:latin typeface="+mn-lt"/>
                          <a:ea typeface="+mn-ea"/>
                          <a:cs typeface="Sultan Medium" pitchFamily="2" charset="-78"/>
                        </a:rPr>
                        <a:t>نسبة التنفيذ</a:t>
                      </a:r>
                      <a:endParaRPr lang="en-US" sz="1200" b="1" kern="120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SA" sz="1200" b="1" kern="1200" dirty="0">
                          <a:solidFill>
                            <a:schemeClr val="dk1"/>
                          </a:solidFill>
                          <a:effectLst/>
                          <a:latin typeface="+mn-lt"/>
                          <a:ea typeface="+mn-ea"/>
                          <a:cs typeface="Sultan Medium" pitchFamily="2" charset="-78"/>
                        </a:rPr>
                        <a:t>رفع كفاءة الكوبري المعدني</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1000"/>
                        </a:spcAft>
                        <a:tabLst>
                          <a:tab pos="905510" algn="l"/>
                        </a:tabLst>
                      </a:pPr>
                      <a:r>
                        <a:rPr lang="ar-SA" sz="1200" b="1" kern="1200" dirty="0">
                          <a:solidFill>
                            <a:schemeClr val="dk1"/>
                          </a:solidFill>
                          <a:effectLst/>
                          <a:latin typeface="+mn-lt"/>
                          <a:ea typeface="+mn-ea"/>
                          <a:cs typeface="Sultan Medium" pitchFamily="2" charset="-78"/>
                        </a:rPr>
                        <a:t>90%</a:t>
                      </a:r>
                      <a:endParaRPr lang="en-US" sz="1200" b="1" kern="1200" dirty="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SA" sz="1200" b="1" kern="1200">
                          <a:solidFill>
                            <a:schemeClr val="dk1"/>
                          </a:solidFill>
                          <a:effectLst/>
                          <a:latin typeface="+mn-lt"/>
                          <a:ea typeface="+mn-ea"/>
                          <a:cs typeface="Sultan Medium" pitchFamily="2" charset="-78"/>
                        </a:rPr>
                        <a:t>انشاء بوابة تحصيل الرسوم بالدولي الساحلي (البغدادي)</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86</a:t>
                      </a:r>
                      <a:r>
                        <a:rPr lang="ar-SA" sz="1200" b="1" kern="1200" dirty="0" smtClean="0">
                          <a:solidFill>
                            <a:schemeClr val="dk1"/>
                          </a:solidFill>
                          <a:effectLst/>
                          <a:latin typeface="+mn-lt"/>
                          <a:ea typeface="+mn-ea"/>
                          <a:cs typeface="Sultan Medium" pitchFamily="2" charset="-78"/>
                        </a:rPr>
                        <a:t>%</a:t>
                      </a:r>
                      <a:endParaRPr lang="en-US" sz="1200" b="1" kern="1200" dirty="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SA" sz="1200" b="1" kern="1200" dirty="0">
                          <a:solidFill>
                            <a:schemeClr val="dk1"/>
                          </a:solidFill>
                          <a:effectLst/>
                          <a:latin typeface="+mn-lt"/>
                          <a:ea typeface="+mn-ea"/>
                          <a:cs typeface="Sultan Medium" pitchFamily="2" charset="-78"/>
                        </a:rPr>
                        <a:t>رفع كفاءة  كوبري دمياط العلوي (السنانية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1000"/>
                        </a:spcAft>
                        <a:tabLst>
                          <a:tab pos="905510" algn="l"/>
                        </a:tabLst>
                      </a:pPr>
                      <a:r>
                        <a:rPr lang="ar-SA" sz="1200" b="1" kern="1200">
                          <a:solidFill>
                            <a:schemeClr val="dk1"/>
                          </a:solidFill>
                          <a:effectLst/>
                          <a:latin typeface="+mn-lt"/>
                          <a:ea typeface="+mn-ea"/>
                          <a:cs typeface="Sultan Medium" pitchFamily="2" charset="-78"/>
                        </a:rPr>
                        <a:t>40%</a:t>
                      </a:r>
                      <a:endParaRPr lang="en-US" sz="1200" b="1" kern="120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SA" sz="1200" b="1" kern="1200" dirty="0">
                          <a:solidFill>
                            <a:schemeClr val="dk1"/>
                          </a:solidFill>
                          <a:effectLst/>
                          <a:latin typeface="+mn-lt"/>
                          <a:ea typeface="+mn-ea"/>
                          <a:cs typeface="Sultan Medium" pitchFamily="2" charset="-78"/>
                        </a:rPr>
                        <a:t>رفع كفاءة الطريق الدولي الساحلي قطاع (3 ) مرحلة اولي</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35,5</a:t>
                      </a:r>
                      <a:r>
                        <a:rPr lang="ar-SA" sz="1200" b="1" kern="1200" dirty="0" smtClean="0">
                          <a:solidFill>
                            <a:schemeClr val="dk1"/>
                          </a:solidFill>
                          <a:effectLst/>
                          <a:latin typeface="+mn-lt"/>
                          <a:ea typeface="+mn-ea"/>
                          <a:cs typeface="Sultan Medium" pitchFamily="2" charset="-78"/>
                        </a:rPr>
                        <a:t>%</a:t>
                      </a:r>
                      <a:endParaRPr lang="en-US" sz="1200" b="1" kern="1200" dirty="0">
                        <a:solidFill>
                          <a:schemeClr val="dk1"/>
                        </a:solidFill>
                        <a:effectLst/>
                        <a:latin typeface="+mn-lt"/>
                        <a:ea typeface="+mn-ea"/>
                        <a:cs typeface="Sultan Medium" pitchFamily="2" charset="-78"/>
                      </a:endParaRPr>
                    </a:p>
                  </a:txBody>
                  <a:tcPr marL="59151" marR="59151" marT="0" marB="0"/>
                </a:tc>
              </a:tr>
            </a:tbl>
          </a:graphicData>
        </a:graphic>
      </p:graphicFrame>
      <p:sp>
        <p:nvSpPr>
          <p:cNvPr id="12" name="Rectangle 1"/>
          <p:cNvSpPr>
            <a:spLocks noChangeArrowheads="1"/>
          </p:cNvSpPr>
          <p:nvPr/>
        </p:nvSpPr>
        <p:spPr bwMode="auto">
          <a:xfrm>
            <a:off x="2276872" y="4568104"/>
            <a:ext cx="417646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904875" algn="l"/>
              </a:tabLst>
            </a:pPr>
            <a:r>
              <a:rPr kumimoji="0" lang="ar-EG" sz="1500" b="0" i="0" u="sng" strike="noStrike" cap="none" normalizeH="0" baseline="0" dirty="0" smtClean="0">
                <a:ln>
                  <a:noFill/>
                </a:ln>
                <a:solidFill>
                  <a:srgbClr val="FF0000"/>
                </a:solidFill>
                <a:effectLst/>
                <a:latin typeface="Arial" pitchFamily="34" charset="0"/>
                <a:ea typeface="Calibri" pitchFamily="34" charset="0"/>
                <a:cs typeface="Sultan bold" pitchFamily="2" charset="-78"/>
              </a:rPr>
              <a:t>اعمال هيئة الطرق والكباري بدمياط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904875" algn="l"/>
              </a:tabLst>
            </a:pPr>
            <a:r>
              <a:rPr kumimoji="0" lang="ar-EG" sz="1400" b="0" i="0" u="none" strike="noStrike" cap="none" normalizeH="0" baseline="0" dirty="0" smtClean="0">
                <a:ln>
                  <a:noFill/>
                </a:ln>
                <a:solidFill>
                  <a:schemeClr val="tx1"/>
                </a:solidFill>
                <a:effectLst/>
                <a:latin typeface="Tahoma" pitchFamily="34" charset="0"/>
                <a:ea typeface="Calibri" pitchFamily="34" charset="0"/>
                <a:cs typeface="Sultan Medium" pitchFamily="2" charset="-78"/>
              </a:rPr>
              <a:t>المشروعات التي تم الانتهاء منها </a:t>
            </a:r>
            <a:endParaRPr lang="en-US" sz="1200" b="1" dirty="0">
              <a:solidFill>
                <a:schemeClr val="dk1"/>
              </a:solidFill>
              <a:cs typeface="Sultan Medium"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2890510004"/>
              </p:ext>
            </p:extLst>
          </p:nvPr>
        </p:nvGraphicFramePr>
        <p:xfrm>
          <a:off x="877888" y="5106713"/>
          <a:ext cx="5083175" cy="2592288"/>
        </p:xfrm>
        <a:graphic>
          <a:graphicData uri="http://schemas.openxmlformats.org/drawingml/2006/table">
            <a:tbl>
              <a:tblPr rtl="1" firstRow="1" firstCol="1" bandRow="1">
                <a:tableStyleId>{5C22544A-7EE6-4342-B048-85BDC9FD1C3A}</a:tableStyleId>
              </a:tblPr>
              <a:tblGrid>
                <a:gridCol w="3514571"/>
                <a:gridCol w="1568604"/>
              </a:tblGrid>
              <a:tr h="288032">
                <a:tc>
                  <a:txBody>
                    <a:bodyPr/>
                    <a:lstStyle/>
                    <a:p>
                      <a:pPr algn="ctr" rtl="1">
                        <a:lnSpc>
                          <a:spcPct val="115000"/>
                        </a:lnSpc>
                        <a:spcAft>
                          <a:spcPts val="1000"/>
                        </a:spcAft>
                        <a:tabLst>
                          <a:tab pos="905510" algn="l"/>
                        </a:tabLst>
                      </a:pPr>
                      <a:r>
                        <a:rPr lang="ar-SA" sz="1200" b="1" kern="1200" dirty="0">
                          <a:solidFill>
                            <a:schemeClr val="dk1"/>
                          </a:solidFill>
                          <a:effectLst/>
                          <a:latin typeface="+mn-lt"/>
                          <a:ea typeface="+mn-ea"/>
                          <a:cs typeface="Sultan Medium" pitchFamily="2" charset="-78"/>
                        </a:rPr>
                        <a:t>المشروع</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1000"/>
                        </a:spcAft>
                        <a:tabLst>
                          <a:tab pos="905510" algn="l"/>
                        </a:tabLst>
                      </a:pPr>
                      <a:r>
                        <a:rPr lang="ar-SA" sz="1200" b="1" kern="1200">
                          <a:solidFill>
                            <a:schemeClr val="dk1"/>
                          </a:solidFill>
                          <a:effectLst/>
                          <a:latin typeface="+mn-lt"/>
                          <a:ea typeface="+mn-ea"/>
                          <a:cs typeface="Sultan Medium" pitchFamily="2" charset="-78"/>
                        </a:rPr>
                        <a:t>نسبة التنفيذ</a:t>
                      </a:r>
                      <a:endParaRPr lang="en-US" sz="1200" b="1" kern="120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رفع كفاءة طريق الميناء دمياط / كفر البطيخ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100%</a:t>
                      </a:r>
                      <a:endParaRPr lang="en-US" sz="1200" b="1" kern="1200" dirty="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صيانة واعادة رصف طريق دمياط</a:t>
                      </a:r>
                      <a:r>
                        <a:rPr lang="ar-EG" sz="1200" b="1" kern="1200" baseline="0" dirty="0" smtClean="0">
                          <a:solidFill>
                            <a:schemeClr val="dk1"/>
                          </a:solidFill>
                          <a:effectLst/>
                          <a:latin typeface="+mn-lt"/>
                          <a:ea typeface="+mn-ea"/>
                          <a:cs typeface="Sultan Medium" pitchFamily="2" charset="-78"/>
                        </a:rPr>
                        <a:t> / عزبة البرج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100%</a:t>
                      </a:r>
                      <a:endParaRPr lang="en-US" sz="1200" b="1" kern="1200" dirty="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ازدواج طريق دمياط / راس البر الهاويس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100%</a:t>
                      </a:r>
                      <a:endParaRPr lang="en-US" sz="1200" b="1" kern="1200" dirty="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كوبري المطار الدولي الساحلي</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100%</a:t>
                      </a:r>
                      <a:endParaRPr lang="en-US" sz="1200" b="1" kern="1200" dirty="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كوبري العدوي الدولي الساحلي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marR="0" indent="0" algn="ctr" defTabSz="914400" rtl="1" eaLnBrk="1" fontAlgn="auto" latinLnBrk="0" hangingPunct="1">
                        <a:lnSpc>
                          <a:spcPct val="115000"/>
                        </a:lnSpc>
                        <a:spcBef>
                          <a:spcPts val="0"/>
                        </a:spcBef>
                        <a:spcAft>
                          <a:spcPts val="1000"/>
                        </a:spcAft>
                        <a:buClrTx/>
                        <a:buSzTx/>
                        <a:buFontTx/>
                        <a:buNone/>
                        <a:tabLst>
                          <a:tab pos="905510" algn="l"/>
                        </a:tabLst>
                        <a:defRPr/>
                      </a:pPr>
                      <a:r>
                        <a:rPr lang="ar-EG" sz="1200" b="1" kern="1200" dirty="0" smtClean="0">
                          <a:solidFill>
                            <a:schemeClr val="dk1"/>
                          </a:solidFill>
                          <a:effectLst/>
                          <a:latin typeface="+mn-lt"/>
                          <a:ea typeface="+mn-ea"/>
                          <a:cs typeface="Sultan Medium" pitchFamily="2" charset="-78"/>
                        </a:rPr>
                        <a:t>100%</a:t>
                      </a:r>
                      <a:endParaRPr lang="en-US" sz="1200" b="1" kern="1200" dirty="0" smtClean="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كوبري البستان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marR="0" indent="0" algn="ctr" defTabSz="914400" rtl="1" eaLnBrk="1" fontAlgn="auto" latinLnBrk="0" hangingPunct="1">
                        <a:lnSpc>
                          <a:spcPct val="115000"/>
                        </a:lnSpc>
                        <a:spcBef>
                          <a:spcPts val="0"/>
                        </a:spcBef>
                        <a:spcAft>
                          <a:spcPts val="1000"/>
                        </a:spcAft>
                        <a:buClrTx/>
                        <a:buSzTx/>
                        <a:buFontTx/>
                        <a:buNone/>
                        <a:tabLst>
                          <a:tab pos="905510" algn="l"/>
                        </a:tabLst>
                        <a:defRPr/>
                      </a:pPr>
                      <a:r>
                        <a:rPr lang="ar-EG" sz="1200" b="1" kern="1200" dirty="0" smtClean="0">
                          <a:solidFill>
                            <a:schemeClr val="dk1"/>
                          </a:solidFill>
                          <a:effectLst/>
                          <a:latin typeface="+mn-lt"/>
                          <a:ea typeface="+mn-ea"/>
                          <a:cs typeface="Sultan Medium" pitchFamily="2" charset="-78"/>
                        </a:rPr>
                        <a:t>100%</a:t>
                      </a:r>
                      <a:endParaRPr lang="en-US" sz="1200" b="1" kern="1200" dirty="0" smtClean="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كوبري كفر البطيخ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marR="0" indent="0" algn="ctr" defTabSz="914400" rtl="1" eaLnBrk="1" fontAlgn="auto" latinLnBrk="0" hangingPunct="1">
                        <a:lnSpc>
                          <a:spcPct val="115000"/>
                        </a:lnSpc>
                        <a:spcBef>
                          <a:spcPts val="0"/>
                        </a:spcBef>
                        <a:spcAft>
                          <a:spcPts val="1000"/>
                        </a:spcAft>
                        <a:buClrTx/>
                        <a:buSzTx/>
                        <a:buFontTx/>
                        <a:buNone/>
                        <a:tabLst>
                          <a:tab pos="905510" algn="l"/>
                        </a:tabLst>
                        <a:defRPr/>
                      </a:pPr>
                      <a:r>
                        <a:rPr lang="ar-EG" sz="1200" b="1" kern="1200" dirty="0" smtClean="0">
                          <a:solidFill>
                            <a:schemeClr val="dk1"/>
                          </a:solidFill>
                          <a:effectLst/>
                          <a:latin typeface="+mn-lt"/>
                          <a:ea typeface="+mn-ea"/>
                          <a:cs typeface="Sultan Medium" pitchFamily="2" charset="-78"/>
                        </a:rPr>
                        <a:t>100%</a:t>
                      </a:r>
                      <a:endParaRPr lang="en-US" sz="1200" b="1" kern="1200" dirty="0" smtClean="0">
                        <a:solidFill>
                          <a:schemeClr val="dk1"/>
                        </a:solidFill>
                        <a:effectLst/>
                        <a:latin typeface="+mn-lt"/>
                        <a:ea typeface="+mn-ea"/>
                        <a:cs typeface="Sultan Medium" pitchFamily="2" charset="-78"/>
                      </a:endParaRPr>
                    </a:p>
                  </a:txBody>
                  <a:tcPr marL="59151" marR="59151" marT="0" marB="0"/>
                </a:tc>
              </a:tr>
              <a:tr h="288032">
                <a:tc>
                  <a:txBody>
                    <a:bodyPr/>
                    <a:lstStyle/>
                    <a:p>
                      <a:pPr algn="ctr" rtl="1">
                        <a:lnSpc>
                          <a:spcPct val="115000"/>
                        </a:lnSpc>
                        <a:spcAft>
                          <a:spcPts val="1000"/>
                        </a:spcAft>
                        <a:tabLst>
                          <a:tab pos="905510" algn="l"/>
                        </a:tabLst>
                      </a:pPr>
                      <a:r>
                        <a:rPr lang="ar-EG" sz="1200" b="1" kern="1200" dirty="0" smtClean="0">
                          <a:solidFill>
                            <a:schemeClr val="dk1"/>
                          </a:solidFill>
                          <a:effectLst/>
                          <a:latin typeface="+mn-lt"/>
                          <a:ea typeface="+mn-ea"/>
                          <a:cs typeface="Sultan Medium" pitchFamily="2" charset="-78"/>
                        </a:rPr>
                        <a:t>كوبري العنانية الدولي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marR="0" indent="0" algn="ctr" defTabSz="914400" rtl="1" eaLnBrk="1" fontAlgn="auto" latinLnBrk="0" hangingPunct="1">
                        <a:lnSpc>
                          <a:spcPct val="115000"/>
                        </a:lnSpc>
                        <a:spcBef>
                          <a:spcPts val="0"/>
                        </a:spcBef>
                        <a:spcAft>
                          <a:spcPts val="1000"/>
                        </a:spcAft>
                        <a:buClrTx/>
                        <a:buSzTx/>
                        <a:buFontTx/>
                        <a:buNone/>
                        <a:tabLst>
                          <a:tab pos="905510" algn="l"/>
                        </a:tabLst>
                        <a:defRPr/>
                      </a:pPr>
                      <a:r>
                        <a:rPr lang="ar-EG" sz="1200" b="1" kern="1200" dirty="0" smtClean="0">
                          <a:solidFill>
                            <a:schemeClr val="dk1"/>
                          </a:solidFill>
                          <a:effectLst/>
                          <a:latin typeface="+mn-lt"/>
                          <a:ea typeface="+mn-ea"/>
                          <a:cs typeface="Sultan Medium" pitchFamily="2" charset="-78"/>
                        </a:rPr>
                        <a:t>100%</a:t>
                      </a:r>
                      <a:endParaRPr lang="en-US" sz="1200" b="1" kern="1200" dirty="0" smtClean="0">
                        <a:solidFill>
                          <a:schemeClr val="dk1"/>
                        </a:solidFill>
                        <a:effectLst/>
                        <a:latin typeface="+mn-lt"/>
                        <a:ea typeface="+mn-ea"/>
                        <a:cs typeface="Sultan Medium" pitchFamily="2" charset="-78"/>
                      </a:endParaRPr>
                    </a:p>
                  </a:txBody>
                  <a:tcPr marL="59151" marR="59151" marT="0" marB="0"/>
                </a:tc>
              </a:tr>
            </a:tbl>
          </a:graphicData>
        </a:graphic>
      </p:graphicFrame>
      <p:sp>
        <p:nvSpPr>
          <p:cNvPr id="10" name="Rectangle 1"/>
          <p:cNvSpPr>
            <a:spLocks noChangeArrowheads="1"/>
          </p:cNvSpPr>
          <p:nvPr/>
        </p:nvSpPr>
        <p:spPr bwMode="auto">
          <a:xfrm>
            <a:off x="2515543" y="7588696"/>
            <a:ext cx="4176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tab pos="904875" algn="l"/>
              </a:tabLst>
            </a:pPr>
            <a:r>
              <a:rPr kumimoji="0" lang="ar-EG" sz="1400" b="0" i="0" u="none" strike="noStrike" cap="none" normalizeH="0" baseline="0" dirty="0" smtClean="0">
                <a:ln>
                  <a:noFill/>
                </a:ln>
                <a:solidFill>
                  <a:schemeClr val="tx1"/>
                </a:solidFill>
                <a:effectLst/>
                <a:latin typeface="Tahoma" pitchFamily="34" charset="0"/>
                <a:ea typeface="Calibri" pitchFamily="34" charset="0"/>
                <a:cs typeface="Sultan Medium" pitchFamily="2" charset="-78"/>
              </a:rPr>
              <a:t>المشروعات الجاري تنفيذها </a:t>
            </a:r>
            <a:endParaRPr lang="en-US" sz="1200" b="1" dirty="0">
              <a:solidFill>
                <a:schemeClr val="dk1"/>
              </a:solidFill>
              <a:cs typeface="Sultan Medium" pitchFamily="2" charset="-78"/>
            </a:endParaRPr>
          </a:p>
        </p:txBody>
      </p:sp>
    </p:spTree>
    <p:extLst>
      <p:ext uri="{BB962C8B-B14F-4D97-AF65-F5344CB8AC3E}">
        <p14:creationId xmlns:p14="http://schemas.microsoft.com/office/powerpoint/2010/main" val="122742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smtClean="0">
                <a:cs typeface="Sultan bold" pitchFamily="2" charset="-78"/>
              </a:rPr>
              <a:t>الطرق</a:t>
            </a:r>
            <a:r>
              <a:rPr lang="ar-EG" sz="2800" u="sng" dirty="0" smtClean="0">
                <a:cs typeface="Sultan bold" pitchFamily="2" charset="-78"/>
              </a:rPr>
              <a:t>:</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2996952" y="164063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EG" sz="1600" b="0" i="0" u="sng" strike="noStrike" cap="none" normalizeH="0" baseline="0" dirty="0" smtClean="0">
                <a:ln>
                  <a:noFill/>
                </a:ln>
                <a:solidFill>
                  <a:schemeClr val="tx1"/>
                </a:solidFill>
                <a:effectLst/>
                <a:latin typeface="Arial" pitchFamily="34" charset="0"/>
                <a:ea typeface="Calibri" pitchFamily="34" charset="0"/>
                <a:cs typeface="Sultan bold" pitchFamily="2" charset="-78"/>
              </a:rPr>
              <a:t>الخطة الاستثمارية 2019/2020</a:t>
            </a:r>
            <a:r>
              <a:rPr kumimoji="0" lang="ar-SA" sz="1400" b="0" i="0" u="none" strike="noStrike" cap="none" normalizeH="0" baseline="0" dirty="0" smtClean="0">
                <a:ln>
                  <a:noFill/>
                </a:ln>
                <a:solidFill>
                  <a:schemeClr val="tx1"/>
                </a:solidFill>
                <a:effectLst/>
                <a:latin typeface="Arial" pitchFamily="34" charset="0"/>
                <a:ea typeface="Calibri" pitchFamily="34" charset="0"/>
                <a:cs typeface="Sultan Medium" pitchFamily="2" charset="-78"/>
              </a:rPr>
              <a:t>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08648098"/>
              </p:ext>
            </p:extLst>
          </p:nvPr>
        </p:nvGraphicFramePr>
        <p:xfrm>
          <a:off x="188640" y="1568623"/>
          <a:ext cx="6237312" cy="8287016"/>
        </p:xfrm>
        <a:graphic>
          <a:graphicData uri="http://schemas.openxmlformats.org/drawingml/2006/table">
            <a:tbl>
              <a:tblPr rtl="1" firstRow="1" firstCol="1" bandRow="1">
                <a:tableStyleId>{5C22544A-7EE6-4342-B048-85BDC9FD1C3A}</a:tableStyleId>
              </a:tblPr>
              <a:tblGrid>
                <a:gridCol w="1078370"/>
                <a:gridCol w="717569"/>
                <a:gridCol w="2465043"/>
                <a:gridCol w="779492"/>
                <a:gridCol w="1196838"/>
              </a:tblGrid>
              <a:tr h="605110">
                <a:tc>
                  <a:txBody>
                    <a:bodyPr/>
                    <a:lstStyle/>
                    <a:p>
                      <a:pPr algn="ctr" rtl="1">
                        <a:lnSpc>
                          <a:spcPct val="115000"/>
                        </a:lnSpc>
                        <a:spcAft>
                          <a:spcPts val="0"/>
                        </a:spcAft>
                      </a:pPr>
                      <a:r>
                        <a:rPr kumimoji="0" lang="ar-SA"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مركز/ مدينة/ حي</a:t>
                      </a:r>
                      <a:endParaRPr kumimoji="0" lang="en-US"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a:txBody>
                    <a:bodyPr/>
                    <a:lstStyle/>
                    <a:p>
                      <a:pPr algn="ctr" rtl="1">
                        <a:lnSpc>
                          <a:spcPct val="115000"/>
                        </a:lnSpc>
                        <a:spcAft>
                          <a:spcPts val="0"/>
                        </a:spcAft>
                      </a:pPr>
                      <a:r>
                        <a:rPr kumimoji="0" lang="ar-SA"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نوع الرصف</a:t>
                      </a:r>
                      <a:endParaRPr kumimoji="0" lang="en-US"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a:txBody>
                    <a:bodyPr/>
                    <a:lstStyle/>
                    <a:p>
                      <a:pPr algn="ctr" rtl="1">
                        <a:lnSpc>
                          <a:spcPct val="115000"/>
                        </a:lnSpc>
                        <a:spcAft>
                          <a:spcPts val="0"/>
                        </a:spcAft>
                      </a:pPr>
                      <a:r>
                        <a:rPr kumimoji="0" lang="ar-SA"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أسم المشروع (طرق / كبارى)</a:t>
                      </a:r>
                      <a:endParaRPr kumimoji="0" lang="en-US"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a:txBody>
                    <a:bodyPr/>
                    <a:lstStyle/>
                    <a:p>
                      <a:pPr algn="ctr" rtl="1">
                        <a:lnSpc>
                          <a:spcPct val="115000"/>
                        </a:lnSpc>
                        <a:spcAft>
                          <a:spcPts val="0"/>
                        </a:spcAft>
                      </a:pPr>
                      <a:r>
                        <a:rPr kumimoji="0" lang="ar-SA"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طول الطريق </a:t>
                      </a:r>
                      <a:br>
                        <a:rPr kumimoji="0" lang="ar-SA"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br>
                      <a:r>
                        <a:rPr kumimoji="0" lang="ar-SA"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(كم)</a:t>
                      </a:r>
                      <a:endParaRPr kumimoji="0" lang="en-US"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a:txBody>
                    <a:bodyPr/>
                    <a:lstStyle/>
                    <a:p>
                      <a:pPr algn="ctr" rtl="1">
                        <a:lnSpc>
                          <a:spcPct val="115000"/>
                        </a:lnSpc>
                        <a:spcAft>
                          <a:spcPts val="0"/>
                        </a:spcAft>
                      </a:pPr>
                      <a:r>
                        <a:rPr kumimoji="0" lang="ar-SA"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إجمالي الاعتمادات المالية المخصصة</a:t>
                      </a:r>
                      <a:br>
                        <a:rPr kumimoji="0" lang="ar-SA"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br>
                      <a:r>
                        <a:rPr kumimoji="0" lang="ar-SA"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(بالمليون جنيه)</a:t>
                      </a:r>
                      <a:endParaRPr kumimoji="0" lang="en-US" sz="12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r>
              <a:tr h="369790">
                <a:tc rowSpan="28">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الوحدة المحلية لمركز ومدينة دمياط </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rowSpan="12">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اسفلت قطاع جنوب</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طريق صلاح سالم بداية من شارع الشيخ خضر حتى الاستاد</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rowSpan="28">
                  <a:txBody>
                    <a:bodyPr/>
                    <a:lstStyle/>
                    <a:p>
                      <a:pPr algn="ctr" rtl="1">
                        <a:lnSpc>
                          <a:spcPct val="115000"/>
                        </a:lnSpc>
                        <a:spcAft>
                          <a:spcPts val="0"/>
                        </a:spcAft>
                      </a:pPr>
                      <a:r>
                        <a:rPr kumimoji="0" lang="ar-SA" sz="11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18,460</a:t>
                      </a:r>
                      <a:endParaRPr kumimoji="0" lang="en-US" sz="11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rowSpan="12">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11,000</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المسجد الكبير بالشعراء</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36979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البندر بدمياط من الترعة الشرقاوية وحتى مطعم المصري وفرعته</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العشرين بالمنية</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منطقة تقسيم رضوان والعزب والعيشى</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300901">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شوارع بأرض بنك التسليف متفرع من وزير</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شوارع تقسيم الجمل</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31912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بعض شوارع بمحيط مدرسة تامياتس بدمياط</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شوارع منطقة العلايلي</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الشيخ البواب بمنية دمياط</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36979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عشرة بمنية دمياط لربطه بالترعة الشرقاوية وشارع العشرين</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36979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الشونة متفرع من ميدان مشرفة بجوار برج بلازا</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rowSpan="9">
                  <a:txBody>
                    <a:bodyPr/>
                    <a:lstStyle/>
                    <a:p>
                      <a:pPr algn="ctr" rtl="1">
                        <a:lnSpc>
                          <a:spcPct val="115000"/>
                        </a:lnSpc>
                        <a:spcAft>
                          <a:spcPts val="0"/>
                        </a:spcAft>
                      </a:pPr>
                      <a:r>
                        <a:rPr kumimoji="0" lang="ar-SA" sz="11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اسفلت (قطاع شمال )</a:t>
                      </a:r>
                      <a:endParaRPr kumimoji="0" lang="en-US" sz="11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العيشى بمنطقة مدرسة 6 أكتوبر</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rowSpan="9">
                  <a:txBody>
                    <a:bodyPr/>
                    <a:lstStyle/>
                    <a:p>
                      <a:pPr algn="ctr" rtl="1">
                        <a:lnSpc>
                          <a:spcPct val="115000"/>
                        </a:lnSpc>
                        <a:spcAft>
                          <a:spcPts val="0"/>
                        </a:spcAft>
                      </a:pPr>
                      <a:r>
                        <a:rPr kumimoji="0" lang="ar-SA" sz="11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13,000</a:t>
                      </a:r>
                      <a:endParaRPr kumimoji="0" lang="en-US" sz="11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الجويلى</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36979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تقسيم زينب شلبى بدمياط أما المستشفى التخصصى</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36979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بعض شوارع بأرض العتر بالسنانية خلف مستشفى الصفا</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36979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الطريق الدائرى (المحور) من طريق دمياط/ بورسعيد حتى وصلة السيالة</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36979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التعاون بداية من نهاية الجهاز الهضمى وحتى الدوران قبل حزة</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صلاح الدين</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المنشية متفرع من صلاح الدين</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36979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جزء من الحارة أمام المنازل على ترعة البلامون (أمام موقف رأس البر بالسنانية)</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rowSpan="7">
                  <a:txBody>
                    <a:bodyPr/>
                    <a:lstStyle/>
                    <a:p>
                      <a:pPr algn="ctr" rtl="1">
                        <a:lnSpc>
                          <a:spcPct val="115000"/>
                        </a:lnSpc>
                        <a:spcAft>
                          <a:spcPts val="0"/>
                        </a:spcAft>
                      </a:pPr>
                      <a:r>
                        <a:rPr kumimoji="0" lang="ar-SA" sz="11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بلاطات</a:t>
                      </a:r>
                      <a:br>
                        <a:rPr kumimoji="0" lang="ar-SA" sz="1100" b="0" i="0" u="none" strike="noStrike" kern="1200" cap="none" normalizeH="0" baseline="0">
                          <a:ln>
                            <a:noFill/>
                          </a:ln>
                          <a:solidFill>
                            <a:schemeClr val="tx1"/>
                          </a:solidFill>
                          <a:effectLst/>
                          <a:latin typeface="Tahoma" pitchFamily="34" charset="0"/>
                          <a:ea typeface="Calibri" pitchFamily="34" charset="0"/>
                          <a:cs typeface="Sultan Medium" pitchFamily="2" charset="-78"/>
                        </a:rPr>
                      </a:br>
                      <a:r>
                        <a:rPr kumimoji="0" lang="ar-SA" sz="11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خرسانية </a:t>
                      </a:r>
                      <a:endParaRPr kumimoji="0" lang="en-US" sz="11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أمام مدرسة النيل</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rowSpan="7">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4,500</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استكمال رصف أرض الجلاد</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استكمال رصف منطقة وهدان</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رصف أرض عيد</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أرض الخضري بالأعصر</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18489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أرض الطناوي بناحية مسجد المتبولي</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r h="481331">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منطقة مسجد المعينى وكنيسة الروم ومدرسة الجلاء وعمر مكرم ومنطقة الجمال</a:t>
                      </a:r>
                      <a:endParaRPr kumimoji="0" lang="en-US" sz="11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tc>
                <a:tc vMerge="1">
                  <a:txBody>
                    <a:bodyPr/>
                    <a:lstStyle/>
                    <a:p>
                      <a:pPr rtl="1"/>
                      <a:endParaRPr lang="ar-EG"/>
                    </a:p>
                  </a:txBody>
                  <a:tcPr/>
                </a:tc>
                <a:tc vMerge="1">
                  <a:txBody>
                    <a:bodyPr/>
                    <a:lstStyle/>
                    <a:p>
                      <a:pPr rtl="1"/>
                      <a:endParaRPr lang="ar-EG"/>
                    </a:p>
                  </a:txBody>
                  <a:tcPr/>
                </a:tc>
              </a:tr>
            </a:tbl>
          </a:graphicData>
        </a:graphic>
      </p:graphicFrame>
    </p:spTree>
    <p:extLst>
      <p:ext uri="{BB962C8B-B14F-4D97-AF65-F5344CB8AC3E}">
        <p14:creationId xmlns:p14="http://schemas.microsoft.com/office/powerpoint/2010/main" val="68202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738195303"/>
              </p:ext>
            </p:extLst>
          </p:nvPr>
        </p:nvGraphicFramePr>
        <p:xfrm>
          <a:off x="332656" y="272480"/>
          <a:ext cx="6165305" cy="9488549"/>
        </p:xfrm>
        <a:graphic>
          <a:graphicData uri="http://schemas.openxmlformats.org/drawingml/2006/table">
            <a:tbl>
              <a:tblPr rtl="1" firstRow="1" firstCol="1" bandRow="1">
                <a:tableStyleId>{5C22544A-7EE6-4342-B048-85BDC9FD1C3A}</a:tableStyleId>
              </a:tblPr>
              <a:tblGrid>
                <a:gridCol w="1065919"/>
                <a:gridCol w="709284"/>
                <a:gridCol w="2436579"/>
                <a:gridCol w="770497"/>
                <a:gridCol w="1183026"/>
              </a:tblGrid>
              <a:tr h="445740">
                <a:tc>
                  <a:txBody>
                    <a:bodyPr/>
                    <a:lstStyle/>
                    <a:p>
                      <a:pPr algn="ctr" rtl="1">
                        <a:lnSpc>
                          <a:spcPct val="115000"/>
                        </a:lnSpc>
                        <a:spcAft>
                          <a:spcPts val="0"/>
                        </a:spcAft>
                      </a:pPr>
                      <a:r>
                        <a:rPr lang="ar-SA" sz="1050" dirty="0">
                          <a:effectLst/>
                          <a:cs typeface="Sultan Medium" pitchFamily="2" charset="-78"/>
                        </a:rPr>
                        <a:t>مركز/ مدينة/ حي</a:t>
                      </a:r>
                      <a:endParaRPr lang="en-US" sz="1050" dirty="0">
                        <a:effectLst/>
                        <a:latin typeface="Calibri"/>
                        <a:ea typeface="Calibri"/>
                        <a:cs typeface="Sultan Medium" pitchFamily="2" charset="-78"/>
                      </a:endParaRPr>
                    </a:p>
                  </a:txBody>
                  <a:tcPr marL="20657" marR="20657" marT="0" marB="0" anchor="ctr"/>
                </a:tc>
                <a:tc>
                  <a:txBody>
                    <a:bodyPr/>
                    <a:lstStyle/>
                    <a:p>
                      <a:pPr algn="ctr" rtl="1">
                        <a:lnSpc>
                          <a:spcPct val="115000"/>
                        </a:lnSpc>
                        <a:spcAft>
                          <a:spcPts val="0"/>
                        </a:spcAft>
                      </a:pPr>
                      <a:r>
                        <a:rPr lang="ar-SA" sz="1050" dirty="0">
                          <a:effectLst/>
                          <a:cs typeface="Sultan Medium" pitchFamily="2" charset="-78"/>
                        </a:rPr>
                        <a:t>نوع الرصف</a:t>
                      </a:r>
                      <a:endParaRPr lang="en-US" sz="1050" dirty="0">
                        <a:effectLst/>
                        <a:latin typeface="Calibri"/>
                        <a:ea typeface="Calibri"/>
                        <a:cs typeface="Sultan Medium" pitchFamily="2" charset="-78"/>
                      </a:endParaRPr>
                    </a:p>
                  </a:txBody>
                  <a:tcPr marL="20657" marR="20657" marT="0" marB="0" anchor="ctr"/>
                </a:tc>
                <a:tc>
                  <a:txBody>
                    <a:bodyPr/>
                    <a:lstStyle/>
                    <a:p>
                      <a:pPr algn="ctr" rtl="1">
                        <a:lnSpc>
                          <a:spcPct val="115000"/>
                        </a:lnSpc>
                        <a:spcAft>
                          <a:spcPts val="0"/>
                        </a:spcAft>
                      </a:pPr>
                      <a:r>
                        <a:rPr lang="ar-SA" sz="1050" dirty="0">
                          <a:effectLst/>
                          <a:cs typeface="Sultan Medium" pitchFamily="2" charset="-78"/>
                        </a:rPr>
                        <a:t>أسم المشروع (طرق / كبارى)</a:t>
                      </a:r>
                      <a:endParaRPr lang="en-US" sz="1050" dirty="0">
                        <a:effectLst/>
                        <a:latin typeface="Calibri"/>
                        <a:ea typeface="Calibri"/>
                        <a:cs typeface="Sultan Medium" pitchFamily="2" charset="-78"/>
                      </a:endParaRPr>
                    </a:p>
                  </a:txBody>
                  <a:tcPr marL="20657" marR="20657" marT="0" marB="0" anchor="ctr"/>
                </a:tc>
                <a:tc>
                  <a:txBody>
                    <a:bodyPr/>
                    <a:lstStyle/>
                    <a:p>
                      <a:pPr algn="ctr" rtl="1">
                        <a:lnSpc>
                          <a:spcPct val="115000"/>
                        </a:lnSpc>
                        <a:spcAft>
                          <a:spcPts val="0"/>
                        </a:spcAft>
                      </a:pPr>
                      <a:r>
                        <a:rPr lang="ar-SA" sz="1050">
                          <a:effectLst/>
                          <a:cs typeface="Sultan Medium" pitchFamily="2" charset="-78"/>
                        </a:rPr>
                        <a:t>طول الطريق </a:t>
                      </a:r>
                      <a:br>
                        <a:rPr lang="ar-SA" sz="1050">
                          <a:effectLst/>
                          <a:cs typeface="Sultan Medium" pitchFamily="2" charset="-78"/>
                        </a:rPr>
                      </a:br>
                      <a:r>
                        <a:rPr lang="ar-SA" sz="1050">
                          <a:effectLst/>
                          <a:cs typeface="Sultan Medium" pitchFamily="2" charset="-78"/>
                        </a:rPr>
                        <a:t>(كم)</a:t>
                      </a:r>
                      <a:endParaRPr lang="en-US" sz="1050">
                        <a:effectLst/>
                        <a:latin typeface="Calibri"/>
                        <a:ea typeface="Calibri"/>
                        <a:cs typeface="Sultan Medium" pitchFamily="2" charset="-78"/>
                      </a:endParaRPr>
                    </a:p>
                  </a:txBody>
                  <a:tcPr marL="20657" marR="20657" marT="0" marB="0" anchor="ctr"/>
                </a:tc>
                <a:tc>
                  <a:txBody>
                    <a:bodyPr/>
                    <a:lstStyle/>
                    <a:p>
                      <a:pPr algn="ctr" rtl="1">
                        <a:lnSpc>
                          <a:spcPct val="115000"/>
                        </a:lnSpc>
                        <a:spcAft>
                          <a:spcPts val="0"/>
                        </a:spcAft>
                      </a:pPr>
                      <a:r>
                        <a:rPr lang="ar-SA" sz="1050">
                          <a:effectLst/>
                          <a:cs typeface="Sultan Medium" pitchFamily="2" charset="-78"/>
                        </a:rPr>
                        <a:t>إجمالي الاعتمادات المالية المخصصة</a:t>
                      </a:r>
                      <a:br>
                        <a:rPr lang="ar-SA" sz="1050">
                          <a:effectLst/>
                          <a:cs typeface="Sultan Medium" pitchFamily="2" charset="-78"/>
                        </a:rPr>
                      </a:br>
                      <a:r>
                        <a:rPr lang="ar-SA" sz="1050">
                          <a:effectLst/>
                          <a:cs typeface="Sultan Medium" pitchFamily="2" charset="-78"/>
                        </a:rPr>
                        <a:t>(بالمليون جنيه)</a:t>
                      </a:r>
                      <a:endParaRPr lang="en-US" sz="1050">
                        <a:effectLst/>
                        <a:latin typeface="Calibri"/>
                        <a:ea typeface="Calibri"/>
                        <a:cs typeface="Sultan Medium" pitchFamily="2" charset="-78"/>
                      </a:endParaRPr>
                    </a:p>
                  </a:txBody>
                  <a:tcPr marL="20657" marR="20657" marT="0" marB="0" anchor="ctr"/>
                </a:tc>
              </a:tr>
              <a:tr h="297160">
                <a:tc rowSpan="25">
                  <a:txBody>
                    <a:bodyPr/>
                    <a:lstStyle/>
                    <a:p>
                      <a:pPr algn="ctr" rtl="1">
                        <a:lnSpc>
                          <a:spcPct val="115000"/>
                        </a:lnSpc>
                        <a:spcAft>
                          <a:spcPts val="0"/>
                        </a:spcAft>
                      </a:pPr>
                      <a:r>
                        <a:rPr lang="ar-SA" sz="800" dirty="0">
                          <a:effectLst/>
                          <a:cs typeface="Sultan Medium" pitchFamily="2" charset="-78"/>
                        </a:rPr>
                        <a:t>الوحدة المحلية لمركز ومدينة فارسكور </a:t>
                      </a:r>
                      <a:endParaRPr lang="en-US" sz="800" dirty="0">
                        <a:effectLst/>
                        <a:latin typeface="Calibri"/>
                        <a:ea typeface="Calibri"/>
                        <a:cs typeface="Sultan Medium" pitchFamily="2" charset="-78"/>
                      </a:endParaRPr>
                    </a:p>
                  </a:txBody>
                  <a:tcPr marL="20657" marR="20657" marT="0" marB="0" anchor="ctr"/>
                </a:tc>
                <a:tc rowSpan="8">
                  <a:txBody>
                    <a:bodyPr/>
                    <a:lstStyle/>
                    <a:p>
                      <a:pPr algn="ctr" rtl="1">
                        <a:lnSpc>
                          <a:spcPct val="115000"/>
                        </a:lnSpc>
                        <a:spcAft>
                          <a:spcPts val="0"/>
                        </a:spcAft>
                      </a:pPr>
                      <a:r>
                        <a:rPr lang="ar-SA" sz="900" dirty="0">
                          <a:effectLst/>
                          <a:cs typeface="Sultan Medium" pitchFamily="2" charset="-78"/>
                        </a:rPr>
                        <a:t>اسفلت</a:t>
                      </a:r>
                      <a:endParaRPr lang="en-US" sz="900" dirty="0">
                        <a:effectLst/>
                        <a:latin typeface="Calibri"/>
                        <a:ea typeface="Calibri"/>
                        <a:cs typeface="Sultan Medium" pitchFamily="2" charset="-78"/>
                      </a:endParaRPr>
                    </a:p>
                  </a:txBody>
                  <a:tcPr marL="20657" marR="20657" marT="0" marB="0" anchor="ctr"/>
                </a:tc>
                <a:tc>
                  <a:txBody>
                    <a:bodyPr/>
                    <a:lstStyle/>
                    <a:p>
                      <a:pPr algn="ctr" rtl="1">
                        <a:lnSpc>
                          <a:spcPct val="115000"/>
                        </a:lnSpc>
                        <a:spcAft>
                          <a:spcPts val="0"/>
                        </a:spcAft>
                      </a:pPr>
                      <a:r>
                        <a:rPr lang="ar-SA" sz="1050" dirty="0">
                          <a:effectLst/>
                          <a:cs typeface="Sultan Medium" pitchFamily="2" charset="-78"/>
                        </a:rPr>
                        <a:t>استكمال رفع كفاءة قطاع من طريق الهرنة بطول 1000م</a:t>
                      </a:r>
                      <a:endParaRPr lang="en-US" sz="1050" dirty="0">
                        <a:effectLst/>
                        <a:latin typeface="Calibri"/>
                        <a:ea typeface="Calibri"/>
                        <a:cs typeface="Sultan Medium" pitchFamily="2" charset="-78"/>
                      </a:endParaRPr>
                    </a:p>
                  </a:txBody>
                  <a:tcPr marL="20657" marR="20657" marT="0" marB="0" anchor="ctr"/>
                </a:tc>
                <a:tc rowSpan="25">
                  <a:txBody>
                    <a:bodyPr/>
                    <a:lstStyle/>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ar-SA" sz="800" dirty="0">
                          <a:effectLst/>
                          <a:cs typeface="Sultan Medium" pitchFamily="2" charset="-78"/>
                        </a:rPr>
                        <a:t>5,010</a:t>
                      </a:r>
                      <a:endParaRPr lang="en-US" sz="800" dirty="0">
                        <a:effectLst/>
                        <a:cs typeface="Sultan Medium" pitchFamily="2" charset="-78"/>
                      </a:endParaRP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en-US" sz="800" dirty="0">
                          <a:effectLst/>
                          <a:cs typeface="Sultan Medium" pitchFamily="2" charset="-78"/>
                        </a:rPr>
                        <a:t> </a:t>
                      </a:r>
                    </a:p>
                    <a:p>
                      <a:pPr algn="ctr" rtl="1">
                        <a:lnSpc>
                          <a:spcPct val="115000"/>
                        </a:lnSpc>
                        <a:spcAft>
                          <a:spcPts val="0"/>
                        </a:spcAft>
                      </a:pPr>
                      <a:r>
                        <a:rPr lang="ar-SA" sz="800" dirty="0">
                          <a:effectLst/>
                          <a:cs typeface="Sultan Medium" pitchFamily="2" charset="-78"/>
                        </a:rPr>
                        <a:t>5,010</a:t>
                      </a:r>
                      <a:endParaRPr lang="en-US" sz="800" dirty="0">
                        <a:effectLst/>
                        <a:latin typeface="Calibri"/>
                        <a:ea typeface="Calibri"/>
                        <a:cs typeface="Sultan Medium" pitchFamily="2" charset="-78"/>
                      </a:endParaRPr>
                    </a:p>
                  </a:txBody>
                  <a:tcPr marL="20657" marR="20657" marT="0" marB="0" anchor="ctr"/>
                </a:tc>
                <a:tc rowSpan="8">
                  <a:txBody>
                    <a:bodyPr/>
                    <a:lstStyle/>
                    <a:p>
                      <a:pPr algn="ctr" rtl="1">
                        <a:lnSpc>
                          <a:spcPct val="115000"/>
                        </a:lnSpc>
                        <a:spcAft>
                          <a:spcPts val="0"/>
                        </a:spcAft>
                      </a:pPr>
                      <a:r>
                        <a:rPr lang="ar-SA" sz="900" dirty="0">
                          <a:effectLst/>
                          <a:cs typeface="Sultan Medium" pitchFamily="2" charset="-78"/>
                        </a:rPr>
                        <a:t>7,000</a:t>
                      </a:r>
                      <a:endParaRPr lang="en-US" sz="900" dirty="0">
                        <a:effectLst/>
                        <a:latin typeface="Calibri"/>
                        <a:ea typeface="Calibri"/>
                        <a:cs typeface="Sultan Medium" pitchFamily="2" charset="-78"/>
                      </a:endParaRPr>
                    </a:p>
                  </a:txBody>
                  <a:tcPr marL="20657" marR="20657" marT="0" marB="0" anchor="ctr"/>
                </a:tc>
              </a:tr>
              <a:tr h="44574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استكمال رفع كفاءة قطاع من طريق طراد النيل بداية من الرصف الجديد وباتجاة كفر العرب بطول 1كم</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استكمال رفع كفاءة قطاع من طريق كرم ورزوق بطول 500م</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320443">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استكمال رفع كفاءة قطاع من طريق عزب العرب بداية من كوبري الدرنج وبطول 1.5 كم</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اعادة رصف قطاع من مدخل الغنيمية أمام الكتلة السكنية بطول 500 م</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14858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تكاسي لقطاعات منهارة بطرق المركز</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44574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رفع كفاءة قطاع من طريق 191 بداية من البنك الزراعي بالرحامنة وباتجاه كوبري الدرنج بحجاجة بطول 500م</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طريق مدخل الناصرية بداية من طريق الهرنة وباتجاه عزبة العمدة بطول 1000م</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445740">
                <a:tc vMerge="1">
                  <a:txBody>
                    <a:bodyPr/>
                    <a:lstStyle/>
                    <a:p>
                      <a:pPr rtl="1"/>
                      <a:endParaRPr lang="ar-EG"/>
                    </a:p>
                  </a:txBody>
                  <a:tcPr/>
                </a:tc>
                <a:tc rowSpan="17">
                  <a:txBody>
                    <a:bodyPr/>
                    <a:lstStyle/>
                    <a:p>
                      <a:pPr algn="ctr" rtl="1">
                        <a:lnSpc>
                          <a:spcPct val="115000"/>
                        </a:lnSpc>
                        <a:spcAft>
                          <a:spcPts val="0"/>
                        </a:spcAft>
                      </a:pPr>
                      <a:r>
                        <a:rPr lang="ar-SA" sz="900">
                          <a:effectLst/>
                          <a:cs typeface="Sultan Medium" pitchFamily="2" charset="-78"/>
                        </a:rPr>
                        <a:t>بلاطات</a:t>
                      </a:r>
                      <a:br>
                        <a:rPr lang="ar-SA" sz="900">
                          <a:effectLst/>
                          <a:cs typeface="Sultan Medium" pitchFamily="2" charset="-78"/>
                        </a:rPr>
                      </a:br>
                      <a:r>
                        <a:rPr lang="ar-SA" sz="900">
                          <a:effectLst/>
                          <a:cs typeface="Sultan Medium" pitchFamily="2" charset="-78"/>
                        </a:rPr>
                        <a:t>خرسانية </a:t>
                      </a:r>
                      <a:endParaRPr lang="en-US" sz="900">
                        <a:effectLst/>
                        <a:latin typeface="Calibri"/>
                        <a:ea typeface="Calibri"/>
                        <a:cs typeface="Sultan Medium" pitchFamily="2" charset="-78"/>
                      </a:endParaRPr>
                    </a:p>
                  </a:txBody>
                  <a:tcPr marL="20657" marR="20657" marT="0" marB="0" anchor="ctr"/>
                </a:tc>
                <a:tc>
                  <a:txBody>
                    <a:bodyPr/>
                    <a:lstStyle/>
                    <a:p>
                      <a:pPr algn="ctr" rtl="1">
                        <a:lnSpc>
                          <a:spcPct val="115000"/>
                        </a:lnSpc>
                        <a:spcAft>
                          <a:spcPts val="0"/>
                        </a:spcAft>
                      </a:pPr>
                      <a:r>
                        <a:rPr lang="ar-SA" sz="900" dirty="0">
                          <a:effectLst/>
                          <a:cs typeface="Sultan Medium" pitchFamily="2" charset="-78"/>
                        </a:rPr>
                        <a:t>شارع أحمد محمدين بداية من طريق السكة الحديد حتي نهاية الشارع (الشارع العرضي الثاني ) بميت الشيوخ</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rowSpan="17">
                  <a:txBody>
                    <a:bodyPr/>
                    <a:lstStyle/>
                    <a:p>
                      <a:pPr algn="ctr" rtl="1">
                        <a:lnSpc>
                          <a:spcPct val="115000"/>
                        </a:lnSpc>
                        <a:spcAft>
                          <a:spcPts val="0"/>
                        </a:spcAft>
                      </a:pPr>
                      <a:r>
                        <a:rPr lang="ar-SA" sz="1000" dirty="0">
                          <a:effectLst/>
                          <a:cs typeface="Sultan Medium" pitchFamily="2" charset="-78"/>
                        </a:rPr>
                        <a:t>1,000</a:t>
                      </a:r>
                      <a:endParaRPr lang="en-US" sz="1000" dirty="0">
                        <a:effectLst/>
                        <a:latin typeface="Calibri"/>
                        <a:ea typeface="Calibri"/>
                        <a:cs typeface="Sultan Medium" pitchFamily="2" charset="-78"/>
                      </a:endParaRPr>
                    </a:p>
                  </a:txBody>
                  <a:tcPr marL="20657" marR="20657" marT="0" marB="0" anchor="ctr"/>
                </a:tc>
              </a:tr>
              <a:tr h="44574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شارع محمد العربي بداية من طريق السكة الحديد حتي نهاية الشارع (الشارع العرضي الثاني ) بميت الشيوخ</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44574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شارع طه جلال بداية من طريق السكة الحديد حتي نهاية الشارع (الشارع العرضي الثاني ) بميت الشيوخ</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59432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شارع محمد سويلم بداية من منزل محمد سويلم حتي شارع الوحدة الصحية لنقل الحركة المرورية من شاره هلالي حتي شارع الوحدة الصحية بميت الشيوخ</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59432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شارع ساجد أبو المعاطي بداية من منزل ورثة ساجد أبو المعاطي حتي شارع الوحدة الصحية لنقل الحركة المرورية من شاره هلالي حتي شارع الوحدة الصحية بميت الشيوخ</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شارع محمد تقي من السكة الحديد حتي مركز الشباب بالحوراني</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شارع مرزوق العيسوي من السكة الحديد حتي مركز الشباب بالحوراني</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a:effectLst/>
                          <a:cs typeface="Sultan Medium" pitchFamily="2" charset="-78"/>
                        </a:rPr>
                        <a:t>شارع السيد القواس من السكة الحديد حتي مركز الشباب بالحوراني</a:t>
                      </a:r>
                      <a:endParaRPr lang="en-US" sz="90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a:effectLst/>
                          <a:cs typeface="Sultan Medium" pitchFamily="2" charset="-78"/>
                        </a:rPr>
                        <a:t>شارع أبو العنين من السكة الحديد حتي مركز الشباب بالحوراني</a:t>
                      </a:r>
                      <a:endParaRPr lang="en-US" sz="90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320443">
                <a:tc vMerge="1">
                  <a:txBody>
                    <a:bodyPr/>
                    <a:lstStyle/>
                    <a:p>
                      <a:pPr rtl="1"/>
                      <a:endParaRPr lang="ar-EG"/>
                    </a:p>
                  </a:txBody>
                  <a:tcPr/>
                </a:tc>
                <a:tc vMerge="1">
                  <a:txBody>
                    <a:bodyPr/>
                    <a:lstStyle/>
                    <a:p>
                      <a:pPr rtl="1"/>
                      <a:endParaRPr lang="ar-EG"/>
                    </a:p>
                  </a:txBody>
                  <a:tcPr/>
                </a:tc>
                <a:tc>
                  <a:txBody>
                    <a:bodyPr/>
                    <a:lstStyle/>
                    <a:p>
                      <a:pPr algn="r" rtl="1">
                        <a:lnSpc>
                          <a:spcPct val="115000"/>
                        </a:lnSpc>
                        <a:spcAft>
                          <a:spcPts val="0"/>
                        </a:spcAft>
                      </a:pPr>
                      <a:r>
                        <a:rPr lang="ar-SA" sz="900">
                          <a:effectLst/>
                          <a:cs typeface="Sultan Medium" pitchFamily="2" charset="-78"/>
                        </a:rPr>
                        <a:t>شارع مركز الشباب الجهة الشرقية من شارع الصياد حتي مركز الشباب بالحوراني</a:t>
                      </a:r>
                      <a:endParaRPr lang="en-US" sz="90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445740">
                <a:tc vMerge="1">
                  <a:txBody>
                    <a:bodyPr/>
                    <a:lstStyle/>
                    <a:p>
                      <a:pPr rtl="1"/>
                      <a:endParaRPr lang="ar-EG"/>
                    </a:p>
                  </a:txBody>
                  <a:tcPr/>
                </a:tc>
                <a:tc vMerge="1">
                  <a:txBody>
                    <a:bodyPr/>
                    <a:lstStyle/>
                    <a:p>
                      <a:pPr rtl="1"/>
                      <a:endParaRPr lang="ar-EG"/>
                    </a:p>
                  </a:txBody>
                  <a:tcPr/>
                </a:tc>
                <a:tc>
                  <a:txBody>
                    <a:bodyPr/>
                    <a:lstStyle/>
                    <a:p>
                      <a:pPr algn="r" rtl="1">
                        <a:lnSpc>
                          <a:spcPct val="115000"/>
                        </a:lnSpc>
                        <a:spcAft>
                          <a:spcPts val="0"/>
                        </a:spcAft>
                      </a:pPr>
                      <a:r>
                        <a:rPr lang="ar-SA" sz="900">
                          <a:effectLst/>
                          <a:cs typeface="Sultan Medium" pitchFamily="2" charset="-78"/>
                        </a:rPr>
                        <a:t>شارع مركز الشباب الجهة الغربية من شارع الصياد حتي محطة الصرف والربط بطراد النيل بالحوراني</a:t>
                      </a:r>
                      <a:endParaRPr lang="en-US" sz="90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a:effectLst/>
                          <a:cs typeface="Sultan Medium" pitchFamily="2" charset="-78"/>
                        </a:rPr>
                        <a:t>شارع سعد أمين بداية من السكة الحديد حتي طراد النيل بالحوراني</a:t>
                      </a:r>
                      <a:endParaRPr lang="en-US" sz="90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r" rtl="1">
                        <a:lnSpc>
                          <a:spcPct val="115000"/>
                        </a:lnSpc>
                        <a:spcAft>
                          <a:spcPts val="0"/>
                        </a:spcAft>
                      </a:pPr>
                      <a:r>
                        <a:rPr lang="ar-SA" sz="900">
                          <a:effectLst/>
                          <a:cs typeface="Sultan Medium" pitchFamily="2" charset="-78"/>
                        </a:rPr>
                        <a:t>شارع من أمام المعهد الأزهري حتي المجمع الإسلامي بأولاد خلف</a:t>
                      </a:r>
                      <a:endParaRPr lang="en-US" sz="90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r" rtl="1">
                        <a:lnSpc>
                          <a:spcPct val="115000"/>
                        </a:lnSpc>
                        <a:spcAft>
                          <a:spcPts val="0"/>
                        </a:spcAft>
                      </a:pPr>
                      <a:r>
                        <a:rPr lang="ar-SA" sz="900">
                          <a:effectLst/>
                          <a:cs typeface="Sultan Medium" pitchFamily="2" charset="-78"/>
                        </a:rPr>
                        <a:t>استكمال طريق الصيدلية والربط مع طريق العنابر بفرعتين بتفتيش السرو</a:t>
                      </a:r>
                      <a:endParaRPr lang="en-US" sz="90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dirty="0">
                          <a:effectLst/>
                          <a:cs typeface="Sultan Medium" pitchFamily="2" charset="-78"/>
                        </a:rPr>
                        <a:t>شارع مكتبة سفير حتي محل نوركم بتفتيش السرو</a:t>
                      </a:r>
                      <a:endParaRPr lang="en-US" sz="900" dirty="0">
                        <a:effectLst/>
                        <a:latin typeface="Calibri"/>
                        <a:ea typeface="Calibri"/>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29716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بداية من منزل عبد الستار حتي منزل كارم محمود بتفتيش السرو</a:t>
                      </a:r>
                      <a:endParaRPr lang="en-US" sz="900" kern="1200" dirty="0">
                        <a:solidFill>
                          <a:schemeClr val="dk1"/>
                        </a:solidFill>
                        <a:effectLst/>
                        <a:latin typeface="+mn-lt"/>
                        <a:ea typeface="+mn-ea"/>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r h="39632">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مدخل الوحدة المحلية بتفتيش السرو</a:t>
                      </a:r>
                      <a:endParaRPr lang="en-US" sz="900" kern="1200" dirty="0">
                        <a:solidFill>
                          <a:schemeClr val="dk1"/>
                        </a:solidFill>
                        <a:effectLst/>
                        <a:latin typeface="+mn-lt"/>
                        <a:ea typeface="+mn-ea"/>
                        <a:cs typeface="Sultan Medium" pitchFamily="2" charset="-78"/>
                      </a:endParaRPr>
                    </a:p>
                  </a:txBody>
                  <a:tcPr marL="20657" marR="20657" marT="0" marB="0" anchor="ctr"/>
                </a:tc>
                <a:tc vMerge="1">
                  <a:txBody>
                    <a:bodyPr/>
                    <a:lstStyle/>
                    <a:p>
                      <a:pPr rtl="1"/>
                      <a:endParaRPr lang="ar-EG"/>
                    </a:p>
                  </a:txBody>
                  <a:tcPr/>
                </a:tc>
                <a:tc vMerge="1">
                  <a:txBody>
                    <a:bodyPr/>
                    <a:lstStyle/>
                    <a:p>
                      <a:pPr rtl="1"/>
                      <a:endParaRPr lang="ar-EG"/>
                    </a:p>
                  </a:txBody>
                  <a:tcPr/>
                </a:tc>
              </a:tr>
            </a:tbl>
          </a:graphicData>
        </a:graphic>
      </p:graphicFrame>
    </p:spTree>
    <p:extLst>
      <p:ext uri="{BB962C8B-B14F-4D97-AF65-F5344CB8AC3E}">
        <p14:creationId xmlns:p14="http://schemas.microsoft.com/office/powerpoint/2010/main" val="4028875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83003776"/>
              </p:ext>
            </p:extLst>
          </p:nvPr>
        </p:nvGraphicFramePr>
        <p:xfrm>
          <a:off x="332656" y="560512"/>
          <a:ext cx="6264696" cy="3816424"/>
        </p:xfrm>
        <a:graphic>
          <a:graphicData uri="http://schemas.openxmlformats.org/drawingml/2006/table">
            <a:tbl>
              <a:tblPr rtl="1" firstRow="1" firstCol="1" bandRow="1">
                <a:tableStyleId>{5C22544A-7EE6-4342-B048-85BDC9FD1C3A}</a:tableStyleId>
              </a:tblPr>
              <a:tblGrid>
                <a:gridCol w="1083103"/>
                <a:gridCol w="720714"/>
                <a:gridCol w="2475863"/>
                <a:gridCol w="782919"/>
                <a:gridCol w="1202097"/>
              </a:tblGrid>
              <a:tr h="665286">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مركز/ مدينة/ حي</a:t>
                      </a:r>
                      <a:endParaRPr lang="en-US" sz="900" kern="1200" dirty="0">
                        <a:solidFill>
                          <a:schemeClr val="dk1"/>
                        </a:solidFill>
                        <a:effectLst/>
                        <a:latin typeface="+mn-lt"/>
                        <a:ea typeface="+mn-ea"/>
                        <a:cs typeface="Sultan Medium" pitchFamily="2" charset="-78"/>
                      </a:endParaRPr>
                    </a:p>
                  </a:txBody>
                  <a:tcPr marL="21900" marR="21900"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نوع الرصف</a:t>
                      </a:r>
                      <a:endParaRPr lang="en-US" sz="900" kern="1200">
                        <a:solidFill>
                          <a:schemeClr val="dk1"/>
                        </a:solidFill>
                        <a:effectLst/>
                        <a:latin typeface="+mn-lt"/>
                        <a:ea typeface="+mn-ea"/>
                        <a:cs typeface="Sultan Medium" pitchFamily="2" charset="-78"/>
                      </a:endParaRPr>
                    </a:p>
                  </a:txBody>
                  <a:tcPr marL="21900" marR="21900"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أسم المشروع (طرق / كبارى)</a:t>
                      </a:r>
                      <a:endParaRPr lang="en-US" sz="900" kern="1200">
                        <a:solidFill>
                          <a:schemeClr val="dk1"/>
                        </a:solidFill>
                        <a:effectLst/>
                        <a:latin typeface="+mn-lt"/>
                        <a:ea typeface="+mn-ea"/>
                        <a:cs typeface="Sultan Medium" pitchFamily="2" charset="-78"/>
                      </a:endParaRPr>
                    </a:p>
                  </a:txBody>
                  <a:tcPr marL="21900" marR="21900"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طول الطريق </a:t>
                      </a:r>
                      <a:br>
                        <a:rPr lang="ar-SA" sz="900" kern="1200">
                          <a:solidFill>
                            <a:schemeClr val="dk1"/>
                          </a:solidFill>
                          <a:effectLst/>
                          <a:latin typeface="+mn-lt"/>
                          <a:ea typeface="+mn-ea"/>
                          <a:cs typeface="Sultan Medium" pitchFamily="2" charset="-78"/>
                        </a:rPr>
                      </a:br>
                      <a:r>
                        <a:rPr lang="ar-SA" sz="900" kern="1200">
                          <a:solidFill>
                            <a:schemeClr val="dk1"/>
                          </a:solidFill>
                          <a:effectLst/>
                          <a:latin typeface="+mn-lt"/>
                          <a:ea typeface="+mn-ea"/>
                          <a:cs typeface="Sultan Medium" pitchFamily="2" charset="-78"/>
                        </a:rPr>
                        <a:t>(كم)</a:t>
                      </a:r>
                      <a:endParaRPr lang="en-US" sz="900" kern="1200">
                        <a:solidFill>
                          <a:schemeClr val="dk1"/>
                        </a:solidFill>
                        <a:effectLst/>
                        <a:latin typeface="+mn-lt"/>
                        <a:ea typeface="+mn-ea"/>
                        <a:cs typeface="Sultan Medium" pitchFamily="2" charset="-78"/>
                      </a:endParaRPr>
                    </a:p>
                  </a:txBody>
                  <a:tcPr marL="21900" marR="21900"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إجمالي الاعتمادات المالية المخصصة</a:t>
                      </a:r>
                      <a:br>
                        <a:rPr lang="ar-SA" sz="900" kern="1200">
                          <a:solidFill>
                            <a:schemeClr val="dk1"/>
                          </a:solidFill>
                          <a:effectLst/>
                          <a:latin typeface="+mn-lt"/>
                          <a:ea typeface="+mn-ea"/>
                          <a:cs typeface="Sultan Medium" pitchFamily="2" charset="-78"/>
                        </a:rPr>
                      </a:br>
                      <a:r>
                        <a:rPr lang="ar-SA" sz="900" kern="1200">
                          <a:solidFill>
                            <a:schemeClr val="dk1"/>
                          </a:solidFill>
                          <a:effectLst/>
                          <a:latin typeface="+mn-lt"/>
                          <a:ea typeface="+mn-ea"/>
                          <a:cs typeface="Sultan Medium" pitchFamily="2" charset="-78"/>
                        </a:rPr>
                        <a:t>(بالمليون جنيه)</a:t>
                      </a:r>
                      <a:endParaRPr lang="en-US" sz="900" kern="1200">
                        <a:solidFill>
                          <a:schemeClr val="dk1"/>
                        </a:solidFill>
                        <a:effectLst/>
                        <a:latin typeface="+mn-lt"/>
                        <a:ea typeface="+mn-ea"/>
                        <a:cs typeface="Sultan Medium" pitchFamily="2" charset="-78"/>
                      </a:endParaRPr>
                    </a:p>
                  </a:txBody>
                  <a:tcPr marL="21900" marR="21900" marT="0" marB="0" anchor="ctr"/>
                </a:tc>
              </a:tr>
              <a:tr h="338785">
                <a:tc rowSpan="11">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الوحدة المحلية لمركز ومدينة كفر سعد</a:t>
                      </a:r>
                      <a:endParaRPr lang="en-US" sz="900" kern="1200" dirty="0">
                        <a:solidFill>
                          <a:schemeClr val="dk1"/>
                        </a:solidFill>
                        <a:effectLst/>
                        <a:latin typeface="+mn-lt"/>
                        <a:ea typeface="+mn-ea"/>
                        <a:cs typeface="Sultan Medium" pitchFamily="2" charset="-78"/>
                      </a:endParaRPr>
                    </a:p>
                  </a:txBody>
                  <a:tcPr marL="21900" marR="21900" marT="0" marB="0" anchor="ctr"/>
                </a:tc>
                <a:tc rowSpan="8">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اسفلت</a:t>
                      </a:r>
                      <a:endParaRPr lang="en-US" sz="900" kern="1200" dirty="0">
                        <a:solidFill>
                          <a:schemeClr val="dk1"/>
                        </a:solidFill>
                        <a:effectLst/>
                        <a:latin typeface="+mn-lt"/>
                        <a:ea typeface="+mn-ea"/>
                        <a:cs typeface="Sultan Medium" pitchFamily="2" charset="-78"/>
                      </a:endParaRPr>
                    </a:p>
                  </a:txBody>
                  <a:tcPr marL="21900" marR="21900"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رفع كفاءة الحارة أمام موقف كفرسعد الجديد (خروج للطريق السريع)</a:t>
                      </a:r>
                      <a:endParaRPr lang="en-US" sz="900" kern="1200">
                        <a:solidFill>
                          <a:schemeClr val="dk1"/>
                        </a:solidFill>
                        <a:effectLst/>
                        <a:latin typeface="+mn-lt"/>
                        <a:ea typeface="+mn-ea"/>
                        <a:cs typeface="Sultan Medium" pitchFamily="2" charset="-78"/>
                      </a:endParaRPr>
                    </a:p>
                  </a:txBody>
                  <a:tcPr marL="21900" marR="21900" marT="0" marB="0" anchor="ctr"/>
                </a:tc>
                <a:tc rowSpan="11">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3,018</a:t>
                      </a:r>
                      <a:endParaRPr lang="en-US" sz="900" kern="1200">
                        <a:solidFill>
                          <a:schemeClr val="dk1"/>
                        </a:solidFill>
                        <a:effectLst/>
                        <a:latin typeface="+mn-lt"/>
                        <a:ea typeface="+mn-ea"/>
                        <a:cs typeface="Sultan Medium" pitchFamily="2" charset="-78"/>
                      </a:endParaRPr>
                    </a:p>
                  </a:txBody>
                  <a:tcPr marL="21900" marR="21900" marT="0" marB="0" anchor="ctr"/>
                </a:tc>
                <a:tc rowSpan="8">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4,174</a:t>
                      </a:r>
                      <a:endParaRPr lang="en-US" sz="900" kern="1200">
                        <a:solidFill>
                          <a:schemeClr val="dk1"/>
                        </a:solidFill>
                        <a:effectLst/>
                        <a:latin typeface="+mn-lt"/>
                        <a:ea typeface="+mn-ea"/>
                        <a:cs typeface="Sultan Medium" pitchFamily="2" charset="-78"/>
                      </a:endParaRPr>
                    </a:p>
                  </a:txBody>
                  <a:tcPr marL="21900" marR="21900" marT="0" marB="0" anchor="ctr"/>
                </a:tc>
              </a:tr>
              <a:tr h="21668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قطاع أمام الملعب الخماسى بطريق راشد</a:t>
                      </a:r>
                      <a:endParaRPr lang="en-US" sz="900" kern="1200">
                        <a:solidFill>
                          <a:schemeClr val="dk1"/>
                        </a:solidFill>
                        <a:effectLst/>
                        <a:latin typeface="+mn-lt"/>
                        <a:ea typeface="+mn-ea"/>
                        <a:cs typeface="Sultan Medium" pitchFamily="2" charset="-78"/>
                      </a:endParaRPr>
                    </a:p>
                  </a:txBody>
                  <a:tcPr marL="21900" marR="21900" marT="0" marB="0" anchor="ctr"/>
                </a:tc>
                <a:tc vMerge="1">
                  <a:txBody>
                    <a:bodyPr/>
                    <a:lstStyle/>
                    <a:p>
                      <a:pPr rtl="1"/>
                      <a:endParaRPr lang="ar-EG"/>
                    </a:p>
                  </a:txBody>
                  <a:tcPr/>
                </a:tc>
                <a:tc vMerge="1">
                  <a:txBody>
                    <a:bodyPr/>
                    <a:lstStyle/>
                    <a:p>
                      <a:pPr rtl="1"/>
                      <a:endParaRPr lang="ar-EG"/>
                    </a:p>
                  </a:txBody>
                  <a:tcPr/>
                </a:tc>
              </a:tr>
              <a:tr h="21668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استكمال مدخل أبو سعادة بطول 300م</a:t>
                      </a:r>
                      <a:endParaRPr lang="en-US" sz="900" kern="1200" dirty="0">
                        <a:solidFill>
                          <a:schemeClr val="dk1"/>
                        </a:solidFill>
                        <a:effectLst/>
                        <a:latin typeface="+mn-lt"/>
                        <a:ea typeface="+mn-ea"/>
                        <a:cs typeface="Sultan Medium" pitchFamily="2" charset="-78"/>
                      </a:endParaRPr>
                    </a:p>
                  </a:txBody>
                  <a:tcPr marL="21900" marR="21900" marT="0" marB="0" anchor="ctr"/>
                </a:tc>
                <a:tc vMerge="1">
                  <a:txBody>
                    <a:bodyPr/>
                    <a:lstStyle/>
                    <a:p>
                      <a:pPr rtl="1"/>
                      <a:endParaRPr lang="ar-EG"/>
                    </a:p>
                  </a:txBody>
                  <a:tcPr/>
                </a:tc>
                <a:tc vMerge="1">
                  <a:txBody>
                    <a:bodyPr/>
                    <a:lstStyle/>
                    <a:p>
                      <a:pPr rtl="1"/>
                      <a:endParaRPr lang="ar-EG"/>
                    </a:p>
                  </a:txBody>
                  <a:tcPr/>
                </a:tc>
              </a:tr>
              <a:tr h="32883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الفرعات الرابطة بين شارع الثورة وشارع التأمين الصحي</a:t>
                      </a:r>
                      <a:endParaRPr lang="en-US" sz="900" kern="1200" dirty="0">
                        <a:solidFill>
                          <a:schemeClr val="dk1"/>
                        </a:solidFill>
                        <a:effectLst/>
                        <a:latin typeface="+mn-lt"/>
                        <a:ea typeface="+mn-ea"/>
                        <a:cs typeface="Sultan Medium" pitchFamily="2" charset="-78"/>
                      </a:endParaRPr>
                    </a:p>
                  </a:txBody>
                  <a:tcPr marL="21900" marR="21900" marT="0" marB="0" anchor="ctr"/>
                </a:tc>
                <a:tc vMerge="1">
                  <a:txBody>
                    <a:bodyPr/>
                    <a:lstStyle/>
                    <a:p>
                      <a:pPr rtl="1"/>
                      <a:endParaRPr lang="ar-EG"/>
                    </a:p>
                  </a:txBody>
                  <a:tcPr/>
                </a:tc>
                <a:tc vMerge="1">
                  <a:txBody>
                    <a:bodyPr/>
                    <a:lstStyle/>
                    <a:p>
                      <a:pPr rtl="1"/>
                      <a:endParaRPr lang="ar-EG"/>
                    </a:p>
                  </a:txBody>
                  <a:tcPr/>
                </a:tc>
              </a:tr>
              <a:tr h="32883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مكتبة اسماء من شارع الجيش حتي شارع الثورة</a:t>
                      </a:r>
                      <a:endParaRPr lang="en-US" sz="900" kern="1200" dirty="0">
                        <a:solidFill>
                          <a:schemeClr val="dk1"/>
                        </a:solidFill>
                        <a:effectLst/>
                        <a:latin typeface="+mn-lt"/>
                        <a:ea typeface="+mn-ea"/>
                        <a:cs typeface="Sultan Medium" pitchFamily="2" charset="-78"/>
                      </a:endParaRPr>
                    </a:p>
                  </a:txBody>
                  <a:tcPr marL="21900" marR="21900" marT="0" marB="0" anchor="ctr"/>
                </a:tc>
                <a:tc vMerge="1">
                  <a:txBody>
                    <a:bodyPr/>
                    <a:lstStyle/>
                    <a:p>
                      <a:pPr rtl="1"/>
                      <a:endParaRPr lang="ar-EG"/>
                    </a:p>
                  </a:txBody>
                  <a:tcPr/>
                </a:tc>
                <a:tc vMerge="1">
                  <a:txBody>
                    <a:bodyPr/>
                    <a:lstStyle/>
                    <a:p>
                      <a:pPr rtl="1"/>
                      <a:endParaRPr lang="ar-EG"/>
                    </a:p>
                  </a:txBody>
                  <a:tcPr/>
                </a:tc>
              </a:tr>
              <a:tr h="4409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فرعتي الفصل الواحد والموازي لها بداية من شارع بورسعيد حتي شارع الساحة</a:t>
                      </a:r>
                      <a:endParaRPr lang="en-US" sz="900" kern="1200" dirty="0">
                        <a:solidFill>
                          <a:schemeClr val="dk1"/>
                        </a:solidFill>
                        <a:effectLst/>
                        <a:latin typeface="+mn-lt"/>
                        <a:ea typeface="+mn-ea"/>
                        <a:cs typeface="Sultan Medium" pitchFamily="2" charset="-78"/>
                      </a:endParaRPr>
                    </a:p>
                  </a:txBody>
                  <a:tcPr marL="21900" marR="21900" marT="0" marB="0" anchor="ctr"/>
                </a:tc>
                <a:tc vMerge="1">
                  <a:txBody>
                    <a:bodyPr/>
                    <a:lstStyle/>
                    <a:p>
                      <a:pPr rtl="1"/>
                      <a:endParaRPr lang="ar-EG"/>
                    </a:p>
                  </a:txBody>
                  <a:tcPr/>
                </a:tc>
                <a:tc vMerge="1">
                  <a:txBody>
                    <a:bodyPr/>
                    <a:lstStyle/>
                    <a:p>
                      <a:pPr rtl="1"/>
                      <a:endParaRPr lang="ar-EG"/>
                    </a:p>
                  </a:txBody>
                  <a:tcPr/>
                </a:tc>
              </a:tr>
              <a:tr h="3387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مدخل قرية الاسماعيلية للمسافة داخل الكتلة السكنية بطول 700م</a:t>
                      </a:r>
                      <a:endParaRPr lang="en-US" sz="900" kern="1200" dirty="0">
                        <a:solidFill>
                          <a:schemeClr val="dk1"/>
                        </a:solidFill>
                        <a:effectLst/>
                        <a:latin typeface="+mn-lt"/>
                        <a:ea typeface="+mn-ea"/>
                        <a:cs typeface="Sultan Medium" pitchFamily="2" charset="-78"/>
                      </a:endParaRPr>
                    </a:p>
                  </a:txBody>
                  <a:tcPr marL="21900" marR="21900" marT="0" marB="0" anchor="ctr"/>
                </a:tc>
                <a:tc vMerge="1">
                  <a:txBody>
                    <a:bodyPr/>
                    <a:lstStyle/>
                    <a:p>
                      <a:pPr rtl="1"/>
                      <a:endParaRPr lang="ar-EG"/>
                    </a:p>
                  </a:txBody>
                  <a:tcPr/>
                </a:tc>
                <a:tc vMerge="1">
                  <a:txBody>
                    <a:bodyPr/>
                    <a:lstStyle/>
                    <a:p>
                      <a:pPr rtl="1"/>
                      <a:endParaRPr lang="ar-EG"/>
                    </a:p>
                  </a:txBody>
                  <a:tcPr/>
                </a:tc>
              </a:tr>
              <a:tr h="21668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تكاسي لقطاعات منهارة بطرق المركز</a:t>
                      </a:r>
                      <a:endParaRPr lang="en-US" sz="900" kern="1200" dirty="0">
                        <a:solidFill>
                          <a:schemeClr val="dk1"/>
                        </a:solidFill>
                        <a:effectLst/>
                        <a:latin typeface="+mn-lt"/>
                        <a:ea typeface="+mn-ea"/>
                        <a:cs typeface="Sultan Medium" pitchFamily="2" charset="-78"/>
                      </a:endParaRPr>
                    </a:p>
                  </a:txBody>
                  <a:tcPr marL="21900" marR="21900" marT="0" marB="0" anchor="ctr"/>
                </a:tc>
                <a:tc vMerge="1">
                  <a:txBody>
                    <a:bodyPr/>
                    <a:lstStyle/>
                    <a:p>
                      <a:pPr rtl="1"/>
                      <a:endParaRPr lang="ar-EG"/>
                    </a:p>
                  </a:txBody>
                  <a:tcPr/>
                </a:tc>
                <a:tc vMerge="1">
                  <a:txBody>
                    <a:bodyPr/>
                    <a:lstStyle/>
                    <a:p>
                      <a:pPr rtl="1"/>
                      <a:endParaRPr lang="ar-EG"/>
                    </a:p>
                  </a:txBody>
                  <a:tcPr/>
                </a:tc>
              </a:tr>
              <a:tr h="169392">
                <a:tc vMerge="1">
                  <a:txBody>
                    <a:bodyPr/>
                    <a:lstStyle/>
                    <a:p>
                      <a:pPr rtl="1"/>
                      <a:endParaRPr lang="ar-EG"/>
                    </a:p>
                  </a:txBody>
                  <a:tcPr/>
                </a:tc>
                <a:tc rowSpan="3">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بلاطات</a:t>
                      </a:r>
                      <a:br>
                        <a:rPr lang="ar-SA" sz="900" kern="1200">
                          <a:solidFill>
                            <a:schemeClr val="dk1"/>
                          </a:solidFill>
                          <a:effectLst/>
                          <a:latin typeface="+mn-lt"/>
                          <a:ea typeface="+mn-ea"/>
                          <a:cs typeface="Sultan Medium" pitchFamily="2" charset="-78"/>
                        </a:rPr>
                      </a:br>
                      <a:r>
                        <a:rPr lang="ar-SA" sz="900" kern="1200">
                          <a:solidFill>
                            <a:schemeClr val="dk1"/>
                          </a:solidFill>
                          <a:effectLst/>
                          <a:latin typeface="+mn-lt"/>
                          <a:ea typeface="+mn-ea"/>
                          <a:cs typeface="Sultan Medium" pitchFamily="2" charset="-78"/>
                        </a:rPr>
                        <a:t>خرسانية </a:t>
                      </a:r>
                      <a:endParaRPr lang="en-US" sz="900" kern="1200">
                        <a:solidFill>
                          <a:schemeClr val="dk1"/>
                        </a:solidFill>
                        <a:effectLst/>
                        <a:latin typeface="+mn-lt"/>
                        <a:ea typeface="+mn-ea"/>
                        <a:cs typeface="Sultan Medium" pitchFamily="2" charset="-78"/>
                      </a:endParaRPr>
                    </a:p>
                  </a:txBody>
                  <a:tcPr marL="21900" marR="21900" marT="0" marB="0" anchor="ct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شوارع بقرية التوفيقية</a:t>
                      </a:r>
                      <a:endParaRPr lang="en-US" sz="900" kern="1200" dirty="0">
                        <a:solidFill>
                          <a:schemeClr val="dk1"/>
                        </a:solidFill>
                        <a:effectLst/>
                        <a:latin typeface="+mn-lt"/>
                        <a:ea typeface="+mn-ea"/>
                        <a:cs typeface="Sultan Medium" pitchFamily="2" charset="-78"/>
                      </a:endParaRPr>
                    </a:p>
                  </a:txBody>
                  <a:tcPr marL="21900" marR="21900" marT="0" marB="0" anchor="ctr"/>
                </a:tc>
                <a:tc vMerge="1">
                  <a:txBody>
                    <a:bodyPr/>
                    <a:lstStyle/>
                    <a:p>
                      <a:pPr rtl="1"/>
                      <a:endParaRPr lang="ar-EG"/>
                    </a:p>
                  </a:txBody>
                  <a:tcPr/>
                </a:tc>
                <a:tc rowSpan="3">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0,575</a:t>
                      </a:r>
                      <a:endParaRPr lang="en-US" sz="900" kern="1200" dirty="0">
                        <a:solidFill>
                          <a:schemeClr val="dk1"/>
                        </a:solidFill>
                        <a:effectLst/>
                        <a:latin typeface="+mn-lt"/>
                        <a:ea typeface="+mn-ea"/>
                        <a:cs typeface="Sultan Medium" pitchFamily="2" charset="-78"/>
                      </a:endParaRPr>
                    </a:p>
                  </a:txBody>
                  <a:tcPr marL="21900" marR="21900" marT="0" marB="0" anchor="ctr"/>
                </a:tc>
              </a:tr>
              <a:tr h="3387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سعد بدير(القدس الغربي) بالوسطاني حتى نهاية الحيز العمراني</a:t>
                      </a:r>
                      <a:endParaRPr lang="en-US" sz="900" kern="1200" dirty="0">
                        <a:solidFill>
                          <a:schemeClr val="dk1"/>
                        </a:solidFill>
                        <a:effectLst/>
                        <a:latin typeface="+mn-lt"/>
                        <a:ea typeface="+mn-ea"/>
                        <a:cs typeface="Sultan Medium" pitchFamily="2" charset="-78"/>
                      </a:endParaRPr>
                    </a:p>
                  </a:txBody>
                  <a:tcPr marL="21900" marR="21900" marT="0" marB="0" anchor="ctr"/>
                </a:tc>
                <a:tc vMerge="1">
                  <a:txBody>
                    <a:bodyPr/>
                    <a:lstStyle/>
                    <a:p>
                      <a:pPr rtl="1"/>
                      <a:endParaRPr lang="ar-EG"/>
                    </a:p>
                  </a:txBody>
                  <a:tcPr/>
                </a:tc>
                <a:tc vMerge="1">
                  <a:txBody>
                    <a:bodyPr/>
                    <a:lstStyle/>
                    <a:p>
                      <a:pPr rtl="1"/>
                      <a:endParaRPr lang="ar-EG"/>
                    </a:p>
                  </a:txBody>
                  <a:tcPr/>
                </a:tc>
              </a:tr>
              <a:tr h="21668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الدكتور رمزي بالوسطاني</a:t>
                      </a:r>
                      <a:endParaRPr lang="en-US" sz="900" kern="1200" dirty="0">
                        <a:solidFill>
                          <a:schemeClr val="dk1"/>
                        </a:solidFill>
                        <a:effectLst/>
                        <a:latin typeface="+mn-lt"/>
                        <a:ea typeface="+mn-ea"/>
                        <a:cs typeface="Sultan Medium" pitchFamily="2" charset="-78"/>
                      </a:endParaRPr>
                    </a:p>
                  </a:txBody>
                  <a:tcPr marL="21900" marR="21900" marT="0" marB="0" anchor="ctr"/>
                </a:tc>
                <a:tc vMerge="1">
                  <a:txBody>
                    <a:bodyPr/>
                    <a:lstStyle/>
                    <a:p>
                      <a:pPr rtl="1"/>
                      <a:endParaRPr lang="ar-EG"/>
                    </a:p>
                  </a:txBody>
                  <a:tcPr/>
                </a:tc>
                <a:tc vMerge="1">
                  <a:txBody>
                    <a:bodyPr/>
                    <a:lstStyle/>
                    <a:p>
                      <a:pPr rtl="1"/>
                      <a:endParaRPr lang="ar-EG"/>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5170073"/>
              </p:ext>
            </p:extLst>
          </p:nvPr>
        </p:nvGraphicFramePr>
        <p:xfrm>
          <a:off x="332655" y="4448942"/>
          <a:ext cx="6264697" cy="4455352"/>
        </p:xfrm>
        <a:graphic>
          <a:graphicData uri="http://schemas.openxmlformats.org/drawingml/2006/table">
            <a:tbl>
              <a:tblPr rtl="1" firstRow="1" firstCol="1" bandRow="1">
                <a:tableStyleId>{5C22544A-7EE6-4342-B048-85BDC9FD1C3A}</a:tableStyleId>
              </a:tblPr>
              <a:tblGrid>
                <a:gridCol w="1083104"/>
                <a:gridCol w="720717"/>
                <a:gridCol w="2475861"/>
                <a:gridCol w="782919"/>
                <a:gridCol w="1202096"/>
              </a:tblGrid>
              <a:tr h="972263">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مركز/ مدينة/ حي</a:t>
                      </a:r>
                      <a:endParaRPr lang="en-US" sz="900" kern="1200" dirty="0">
                        <a:solidFill>
                          <a:schemeClr val="dk1"/>
                        </a:solidFill>
                        <a:effectLst/>
                        <a:latin typeface="+mn-lt"/>
                        <a:ea typeface="+mn-ea"/>
                        <a:cs typeface="Sultan Medium" pitchFamily="2" charset="-78"/>
                      </a:endParaRPr>
                    </a:p>
                  </a:txBody>
                  <a:tcPr marL="54193" marR="54193"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نوع الرصف</a:t>
                      </a:r>
                      <a:endParaRPr lang="en-US" sz="900" kern="1200">
                        <a:solidFill>
                          <a:schemeClr val="dk1"/>
                        </a:solidFill>
                        <a:effectLst/>
                        <a:latin typeface="+mn-lt"/>
                        <a:ea typeface="+mn-ea"/>
                        <a:cs typeface="Sultan Medium" pitchFamily="2" charset="-78"/>
                      </a:endParaRPr>
                    </a:p>
                  </a:txBody>
                  <a:tcPr marL="54193" marR="54193" marT="0" marB="0" anchor="ct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أسم المشروع (طرق / كبارى)</a:t>
                      </a:r>
                      <a:endParaRPr lang="en-US" sz="900" kern="1200" dirty="0">
                        <a:solidFill>
                          <a:schemeClr val="dk1"/>
                        </a:solidFill>
                        <a:effectLst/>
                        <a:latin typeface="+mn-lt"/>
                        <a:ea typeface="+mn-ea"/>
                        <a:cs typeface="Sultan Medium" pitchFamily="2" charset="-78"/>
                      </a:endParaRPr>
                    </a:p>
                  </a:txBody>
                  <a:tcPr marL="54193" marR="54193"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طول الطريق </a:t>
                      </a:r>
                      <a:br>
                        <a:rPr lang="ar-SA" sz="900" kern="1200">
                          <a:solidFill>
                            <a:schemeClr val="dk1"/>
                          </a:solidFill>
                          <a:effectLst/>
                          <a:latin typeface="+mn-lt"/>
                          <a:ea typeface="+mn-ea"/>
                          <a:cs typeface="Sultan Medium" pitchFamily="2" charset="-78"/>
                        </a:rPr>
                      </a:br>
                      <a:r>
                        <a:rPr lang="ar-SA" sz="900" kern="1200">
                          <a:solidFill>
                            <a:schemeClr val="dk1"/>
                          </a:solidFill>
                          <a:effectLst/>
                          <a:latin typeface="+mn-lt"/>
                          <a:ea typeface="+mn-ea"/>
                          <a:cs typeface="Sultan Medium" pitchFamily="2" charset="-78"/>
                        </a:rPr>
                        <a:t>(كم)</a:t>
                      </a:r>
                      <a:endParaRPr lang="en-US" sz="900" kern="1200">
                        <a:solidFill>
                          <a:schemeClr val="dk1"/>
                        </a:solidFill>
                        <a:effectLst/>
                        <a:latin typeface="+mn-lt"/>
                        <a:ea typeface="+mn-ea"/>
                        <a:cs typeface="Sultan Medium" pitchFamily="2" charset="-78"/>
                      </a:endParaRPr>
                    </a:p>
                  </a:txBody>
                  <a:tcPr marL="54193" marR="54193" marT="0" marB="0" anchor="ct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إجمالي الاعتمادات المالية المخصصة</a:t>
                      </a:r>
                      <a:br>
                        <a:rPr lang="ar-SA" sz="900" kern="1200" dirty="0">
                          <a:solidFill>
                            <a:schemeClr val="dk1"/>
                          </a:solidFill>
                          <a:effectLst/>
                          <a:latin typeface="+mn-lt"/>
                          <a:ea typeface="+mn-ea"/>
                          <a:cs typeface="Sultan Medium" pitchFamily="2" charset="-78"/>
                        </a:rPr>
                      </a:br>
                      <a:r>
                        <a:rPr lang="ar-SA" sz="900" kern="1200" dirty="0">
                          <a:solidFill>
                            <a:schemeClr val="dk1"/>
                          </a:solidFill>
                          <a:effectLst/>
                          <a:latin typeface="+mn-lt"/>
                          <a:ea typeface="+mn-ea"/>
                          <a:cs typeface="Sultan Medium" pitchFamily="2" charset="-78"/>
                        </a:rPr>
                        <a:t>(بالمليون جنيه)</a:t>
                      </a:r>
                      <a:endParaRPr lang="en-US" sz="900" kern="1200" dirty="0">
                        <a:solidFill>
                          <a:schemeClr val="dk1"/>
                        </a:solidFill>
                        <a:effectLst/>
                        <a:latin typeface="+mn-lt"/>
                        <a:ea typeface="+mn-ea"/>
                        <a:cs typeface="Sultan Medium" pitchFamily="2" charset="-78"/>
                      </a:endParaRPr>
                    </a:p>
                  </a:txBody>
                  <a:tcPr marL="54193" marR="54193" marT="0" marB="0" anchor="ctr"/>
                </a:tc>
              </a:tr>
              <a:tr h="336483">
                <a:tc rowSpan="9">
                  <a:txBody>
                    <a:bodyPr/>
                    <a:lstStyle/>
                    <a:p>
                      <a:pPr algn="ctr" rtl="0">
                        <a:lnSpc>
                          <a:spcPct val="115000"/>
                        </a:lnSpc>
                        <a:spcAft>
                          <a:spcPts val="0"/>
                        </a:spcAft>
                      </a:pPr>
                      <a:r>
                        <a:rPr lang="ar-SA" sz="900" kern="1200" dirty="0">
                          <a:solidFill>
                            <a:schemeClr val="dk1"/>
                          </a:solidFill>
                          <a:effectLst/>
                          <a:latin typeface="+mn-lt"/>
                          <a:ea typeface="+mn-ea"/>
                          <a:cs typeface="Sultan Medium" pitchFamily="2" charset="-78"/>
                        </a:rPr>
                        <a:t>راس البر</a:t>
                      </a:r>
                      <a:endParaRPr lang="en-US" sz="900" kern="1200" dirty="0">
                        <a:solidFill>
                          <a:schemeClr val="dk1"/>
                        </a:solidFill>
                        <a:effectLst/>
                        <a:latin typeface="+mn-lt"/>
                        <a:ea typeface="+mn-ea"/>
                        <a:cs typeface="Sultan Medium" pitchFamily="2" charset="-78"/>
                      </a:endParaRPr>
                    </a:p>
                  </a:txBody>
                  <a:tcPr marL="54193" marR="54193" marT="0" marB="0" anchor="ctr"/>
                </a:tc>
                <a:tc rowSpan="7">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اسفلت</a:t>
                      </a:r>
                      <a:endParaRPr lang="en-US" sz="900" kern="1200">
                        <a:solidFill>
                          <a:schemeClr val="dk1"/>
                        </a:solidFill>
                        <a:effectLst/>
                        <a:latin typeface="+mn-lt"/>
                        <a:ea typeface="+mn-ea"/>
                        <a:cs typeface="Sultan Medium" pitchFamily="2" charset="-78"/>
                      </a:endParaRPr>
                    </a:p>
                  </a:txBody>
                  <a:tcPr marL="54193" marR="54193" marT="0" marB="0" anchor="ctr"/>
                </a:tc>
                <a:tc>
                  <a:txBody>
                    <a:bodyPr/>
                    <a:lstStyle/>
                    <a:p>
                      <a:pPr algn="ctr" rtl="0">
                        <a:lnSpc>
                          <a:spcPct val="115000"/>
                        </a:lnSpc>
                        <a:spcAft>
                          <a:spcPts val="0"/>
                        </a:spcAft>
                      </a:pPr>
                      <a:r>
                        <a:rPr lang="ar-SA" sz="900" kern="1200">
                          <a:solidFill>
                            <a:schemeClr val="dk1"/>
                          </a:solidFill>
                          <a:effectLst/>
                          <a:latin typeface="+mn-lt"/>
                          <a:ea typeface="+mn-ea"/>
                          <a:cs typeface="Sultan Medium" pitchFamily="2" charset="-78"/>
                        </a:rPr>
                        <a:t>رفع كفاءة المسافة أمام السوق الحضاري الجديد علي النيل</a:t>
                      </a:r>
                      <a:endParaRPr lang="en-US" sz="900" kern="1200">
                        <a:solidFill>
                          <a:schemeClr val="dk1"/>
                        </a:solidFill>
                        <a:effectLst/>
                        <a:latin typeface="+mn-lt"/>
                        <a:ea typeface="+mn-ea"/>
                        <a:cs typeface="Sultan Medium" pitchFamily="2" charset="-78"/>
                      </a:endParaRPr>
                    </a:p>
                  </a:txBody>
                  <a:tcPr marL="54193" marR="54193" marT="0" marB="0" anchor="ctr"/>
                </a:tc>
                <a:tc rowSpan="9">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1,370</a:t>
                      </a:r>
                      <a:endParaRPr lang="en-US" sz="900" kern="1200">
                        <a:solidFill>
                          <a:schemeClr val="dk1"/>
                        </a:solidFill>
                        <a:effectLst/>
                        <a:latin typeface="+mn-lt"/>
                        <a:ea typeface="+mn-ea"/>
                        <a:cs typeface="Sultan Medium" pitchFamily="2" charset="-78"/>
                      </a:endParaRPr>
                    </a:p>
                  </a:txBody>
                  <a:tcPr marL="54193" marR="54193" marT="0" marB="0" anchor="ctr"/>
                </a:tc>
                <a:tc rowSpan="7">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5,660</a:t>
                      </a:r>
                      <a:endParaRPr lang="en-US" sz="900" kern="1200" dirty="0">
                        <a:solidFill>
                          <a:schemeClr val="dk1"/>
                        </a:solidFill>
                        <a:effectLst/>
                        <a:latin typeface="+mn-lt"/>
                        <a:ea typeface="+mn-ea"/>
                        <a:cs typeface="Sultan Medium" pitchFamily="2" charset="-78"/>
                      </a:endParaRPr>
                    </a:p>
                  </a:txBody>
                  <a:tcPr marL="54193" marR="54193" marT="0" marB="0" anchor="ctr"/>
                </a:tc>
              </a:tr>
              <a:tr h="282104">
                <a:tc vMerge="1">
                  <a:txBody>
                    <a:bodyPr/>
                    <a:lstStyle/>
                    <a:p>
                      <a:pPr rtl="1"/>
                      <a:endParaRPr lang="ar-EG"/>
                    </a:p>
                  </a:txBody>
                  <a:tcPr/>
                </a:tc>
                <a:tc vMerge="1">
                  <a:txBody>
                    <a:bodyPr/>
                    <a:lstStyle/>
                    <a:p>
                      <a:pPr rtl="1"/>
                      <a:endParaRPr lang="ar-EG"/>
                    </a:p>
                  </a:txBody>
                  <a:tcPr/>
                </a:tc>
                <a:tc>
                  <a:txBody>
                    <a:bodyPr/>
                    <a:lstStyle/>
                    <a:p>
                      <a:pPr algn="ctr" rtl="0">
                        <a:lnSpc>
                          <a:spcPct val="115000"/>
                        </a:lnSpc>
                        <a:spcAft>
                          <a:spcPts val="0"/>
                        </a:spcAft>
                      </a:pPr>
                      <a:r>
                        <a:rPr lang="ar-SA" sz="900" kern="1200">
                          <a:solidFill>
                            <a:schemeClr val="dk1"/>
                          </a:solidFill>
                          <a:effectLst/>
                          <a:latin typeface="+mn-lt"/>
                          <a:ea typeface="+mn-ea"/>
                          <a:cs typeface="Sultan Medium" pitchFamily="2" charset="-78"/>
                        </a:rPr>
                        <a:t>رفع كفاءة بشارع النيل قبل نادي المحامين وقطاع بعده</a:t>
                      </a:r>
                      <a:endParaRPr lang="en-US" sz="900" kern="1200">
                        <a:solidFill>
                          <a:schemeClr val="dk1"/>
                        </a:solidFill>
                        <a:effectLst/>
                        <a:latin typeface="+mn-lt"/>
                        <a:ea typeface="+mn-ea"/>
                        <a:cs typeface="Sultan Medium" pitchFamily="2" charset="-78"/>
                      </a:endParaRPr>
                    </a:p>
                  </a:txBody>
                  <a:tcPr marL="54193" marR="54193" marT="0" marB="0" anchor="ctr"/>
                </a:tc>
                <a:tc vMerge="1">
                  <a:txBody>
                    <a:bodyPr/>
                    <a:lstStyle/>
                    <a:p>
                      <a:pPr rtl="1"/>
                      <a:endParaRPr lang="ar-EG"/>
                    </a:p>
                  </a:txBody>
                  <a:tcPr/>
                </a:tc>
                <a:tc vMerge="1">
                  <a:txBody>
                    <a:bodyPr/>
                    <a:lstStyle/>
                    <a:p>
                      <a:pPr rtl="1"/>
                      <a:endParaRPr lang="ar-EG"/>
                    </a:p>
                  </a:txBody>
                  <a:tcPr/>
                </a:tc>
              </a:tr>
              <a:tr h="282104">
                <a:tc vMerge="1">
                  <a:txBody>
                    <a:bodyPr/>
                    <a:lstStyle/>
                    <a:p>
                      <a:pPr rtl="1"/>
                      <a:endParaRPr lang="ar-EG"/>
                    </a:p>
                  </a:txBody>
                  <a:tcPr/>
                </a:tc>
                <a:tc vMerge="1">
                  <a:txBody>
                    <a:bodyPr/>
                    <a:lstStyle/>
                    <a:p>
                      <a:pPr rtl="1"/>
                      <a:endParaRPr lang="ar-EG"/>
                    </a:p>
                  </a:txBody>
                  <a:tcPr/>
                </a:tc>
                <a:tc>
                  <a:txBody>
                    <a:bodyPr/>
                    <a:lstStyle/>
                    <a:p>
                      <a:pPr algn="ctr" rtl="0">
                        <a:lnSpc>
                          <a:spcPct val="115000"/>
                        </a:lnSpc>
                        <a:spcAft>
                          <a:spcPts val="0"/>
                        </a:spcAft>
                      </a:pPr>
                      <a:r>
                        <a:rPr lang="ar-SA" sz="900" kern="1200">
                          <a:solidFill>
                            <a:schemeClr val="dk1"/>
                          </a:solidFill>
                          <a:effectLst/>
                          <a:latin typeface="+mn-lt"/>
                          <a:ea typeface="+mn-ea"/>
                          <a:cs typeface="Sultan Medium" pitchFamily="2" charset="-78"/>
                        </a:rPr>
                        <a:t>رفع كفاءة القطاعات المعيبة بشارع 51</a:t>
                      </a:r>
                      <a:endParaRPr lang="en-US" sz="900" kern="1200">
                        <a:solidFill>
                          <a:schemeClr val="dk1"/>
                        </a:solidFill>
                        <a:effectLst/>
                        <a:latin typeface="+mn-lt"/>
                        <a:ea typeface="+mn-ea"/>
                        <a:cs typeface="Sultan Medium" pitchFamily="2" charset="-78"/>
                      </a:endParaRPr>
                    </a:p>
                  </a:txBody>
                  <a:tcPr marL="54193" marR="54193" marT="0" marB="0" anchor="ctr"/>
                </a:tc>
                <a:tc vMerge="1">
                  <a:txBody>
                    <a:bodyPr/>
                    <a:lstStyle/>
                    <a:p>
                      <a:pPr rtl="1"/>
                      <a:endParaRPr lang="ar-EG"/>
                    </a:p>
                  </a:txBody>
                  <a:tcPr/>
                </a:tc>
                <a:tc vMerge="1">
                  <a:txBody>
                    <a:bodyPr/>
                    <a:lstStyle/>
                    <a:p>
                      <a:pPr rtl="1"/>
                      <a:endParaRPr lang="ar-EG"/>
                    </a:p>
                  </a:txBody>
                  <a:tcPr/>
                </a:tc>
              </a:tr>
              <a:tr h="282104">
                <a:tc vMerge="1">
                  <a:txBody>
                    <a:bodyPr/>
                    <a:lstStyle/>
                    <a:p>
                      <a:pPr rtl="1"/>
                      <a:endParaRPr lang="ar-EG"/>
                    </a:p>
                  </a:txBody>
                  <a:tcPr/>
                </a:tc>
                <a:tc vMerge="1">
                  <a:txBody>
                    <a:bodyPr/>
                    <a:lstStyle/>
                    <a:p>
                      <a:pPr rtl="1"/>
                      <a:endParaRPr lang="ar-EG"/>
                    </a:p>
                  </a:txBody>
                  <a:tcPr/>
                </a:tc>
                <a:tc>
                  <a:txBody>
                    <a:bodyPr/>
                    <a:lstStyle/>
                    <a:p>
                      <a:pPr algn="ctr" rtl="0">
                        <a:lnSpc>
                          <a:spcPct val="115000"/>
                        </a:lnSpc>
                        <a:spcAft>
                          <a:spcPts val="0"/>
                        </a:spcAft>
                      </a:pPr>
                      <a:r>
                        <a:rPr lang="ar-SA" sz="900" kern="1200">
                          <a:solidFill>
                            <a:schemeClr val="dk1"/>
                          </a:solidFill>
                          <a:effectLst/>
                          <a:latin typeface="+mn-lt"/>
                          <a:ea typeface="+mn-ea"/>
                          <a:cs typeface="Sultan Medium" pitchFamily="2" charset="-78"/>
                        </a:rPr>
                        <a:t>رفع كفاءة شارع 63</a:t>
                      </a:r>
                      <a:endParaRPr lang="en-US" sz="900" kern="1200">
                        <a:solidFill>
                          <a:schemeClr val="dk1"/>
                        </a:solidFill>
                        <a:effectLst/>
                        <a:latin typeface="+mn-lt"/>
                        <a:ea typeface="+mn-ea"/>
                        <a:cs typeface="Sultan Medium" pitchFamily="2" charset="-78"/>
                      </a:endParaRPr>
                    </a:p>
                  </a:txBody>
                  <a:tcPr marL="54193" marR="54193" marT="0" marB="0" anchor="ctr"/>
                </a:tc>
                <a:tc vMerge="1">
                  <a:txBody>
                    <a:bodyPr/>
                    <a:lstStyle/>
                    <a:p>
                      <a:pPr rtl="1"/>
                      <a:endParaRPr lang="ar-EG"/>
                    </a:p>
                  </a:txBody>
                  <a:tcPr/>
                </a:tc>
                <a:tc vMerge="1">
                  <a:txBody>
                    <a:bodyPr/>
                    <a:lstStyle/>
                    <a:p>
                      <a:pPr rtl="1"/>
                      <a:endParaRPr lang="ar-EG"/>
                    </a:p>
                  </a:txBody>
                  <a:tcPr/>
                </a:tc>
              </a:tr>
              <a:tr h="451231">
                <a:tc vMerge="1">
                  <a:txBody>
                    <a:bodyPr/>
                    <a:lstStyle/>
                    <a:p>
                      <a:pPr rtl="1"/>
                      <a:endParaRPr lang="ar-EG"/>
                    </a:p>
                  </a:txBody>
                  <a:tcPr/>
                </a:tc>
                <a:tc vMerge="1">
                  <a:txBody>
                    <a:bodyPr/>
                    <a:lstStyle/>
                    <a:p>
                      <a:pPr rtl="1"/>
                      <a:endParaRPr lang="ar-EG"/>
                    </a:p>
                  </a:txBody>
                  <a:tcPr/>
                </a:tc>
                <a:tc>
                  <a:txBody>
                    <a:bodyPr/>
                    <a:lstStyle/>
                    <a:p>
                      <a:pPr algn="ctr" rtl="0">
                        <a:lnSpc>
                          <a:spcPct val="115000"/>
                        </a:lnSpc>
                        <a:spcAft>
                          <a:spcPts val="0"/>
                        </a:spcAft>
                      </a:pPr>
                      <a:r>
                        <a:rPr lang="ar-SA" sz="900" kern="1200" dirty="0">
                          <a:solidFill>
                            <a:schemeClr val="dk1"/>
                          </a:solidFill>
                          <a:effectLst/>
                          <a:latin typeface="+mn-lt"/>
                          <a:ea typeface="+mn-ea"/>
                          <a:cs typeface="Sultan Medium" pitchFamily="2" charset="-78"/>
                        </a:rPr>
                        <a:t>رفع كفاءة قطاعات بشارع بورسعيد بمنطقة اللسان وكذا المسافة عند فندق السلام للحارتين وحتي الدوران</a:t>
                      </a:r>
                      <a:endParaRPr lang="en-US" sz="900" kern="1200" dirty="0">
                        <a:solidFill>
                          <a:schemeClr val="dk1"/>
                        </a:solidFill>
                        <a:effectLst/>
                        <a:latin typeface="+mn-lt"/>
                        <a:ea typeface="+mn-ea"/>
                        <a:cs typeface="Sultan Medium" pitchFamily="2" charset="-78"/>
                      </a:endParaRPr>
                    </a:p>
                  </a:txBody>
                  <a:tcPr marL="54193" marR="54193" marT="0" marB="0" anchor="ctr"/>
                </a:tc>
                <a:tc vMerge="1">
                  <a:txBody>
                    <a:bodyPr/>
                    <a:lstStyle/>
                    <a:p>
                      <a:pPr rtl="1"/>
                      <a:endParaRPr lang="ar-EG"/>
                    </a:p>
                  </a:txBody>
                  <a:tcPr/>
                </a:tc>
                <a:tc vMerge="1">
                  <a:txBody>
                    <a:bodyPr/>
                    <a:lstStyle/>
                    <a:p>
                      <a:pPr rtl="1"/>
                      <a:endParaRPr lang="ar-EG"/>
                    </a:p>
                  </a:txBody>
                  <a:tcPr/>
                </a:tc>
              </a:tr>
              <a:tr h="451231">
                <a:tc vMerge="1">
                  <a:txBody>
                    <a:bodyPr/>
                    <a:lstStyle/>
                    <a:p>
                      <a:pPr rtl="1"/>
                      <a:endParaRPr lang="ar-EG"/>
                    </a:p>
                  </a:txBody>
                  <a:tcPr/>
                </a:tc>
                <a:tc vMerge="1">
                  <a:txBody>
                    <a:bodyPr/>
                    <a:lstStyle/>
                    <a:p>
                      <a:pPr rtl="1"/>
                      <a:endParaRPr lang="ar-EG"/>
                    </a:p>
                  </a:txBody>
                  <a:tcPr/>
                </a:tc>
                <a:tc>
                  <a:txBody>
                    <a:bodyPr/>
                    <a:lstStyle/>
                    <a:p>
                      <a:pPr algn="ctr" rtl="0">
                        <a:lnSpc>
                          <a:spcPct val="115000"/>
                        </a:lnSpc>
                        <a:spcAft>
                          <a:spcPts val="0"/>
                        </a:spcAft>
                      </a:pPr>
                      <a:r>
                        <a:rPr lang="ar-SA" sz="900" kern="1200" dirty="0">
                          <a:solidFill>
                            <a:schemeClr val="dk1"/>
                          </a:solidFill>
                          <a:effectLst/>
                          <a:latin typeface="+mn-lt"/>
                          <a:ea typeface="+mn-ea"/>
                          <a:cs typeface="Sultan Medium" pitchFamily="2" charset="-78"/>
                        </a:rPr>
                        <a:t>رفع كفاءة المنطقة عند بوابة رأس البر للطريق الغربي بمسافة 100 م للحارتين (أعلي منطقة الترميم للقطع</a:t>
                      </a:r>
                      <a:r>
                        <a:rPr lang="en-US" sz="900" kern="1200" dirty="0">
                          <a:solidFill>
                            <a:schemeClr val="dk1"/>
                          </a:solidFill>
                          <a:effectLst/>
                          <a:latin typeface="+mn-lt"/>
                          <a:ea typeface="+mn-ea"/>
                          <a:cs typeface="Sultan Medium" pitchFamily="2" charset="-78"/>
                        </a:rPr>
                        <a:t> )</a:t>
                      </a:r>
                    </a:p>
                  </a:txBody>
                  <a:tcPr marL="54193" marR="54193" marT="0" marB="0" anchor="ctr"/>
                </a:tc>
                <a:tc vMerge="1">
                  <a:txBody>
                    <a:bodyPr/>
                    <a:lstStyle/>
                    <a:p>
                      <a:pPr rtl="1"/>
                      <a:endParaRPr lang="ar-EG"/>
                    </a:p>
                  </a:txBody>
                  <a:tcPr/>
                </a:tc>
                <a:tc vMerge="1">
                  <a:txBody>
                    <a:bodyPr/>
                    <a:lstStyle/>
                    <a:p>
                      <a:pPr rtl="1"/>
                      <a:endParaRPr lang="ar-EG"/>
                    </a:p>
                  </a:txBody>
                  <a:tcPr/>
                </a:tc>
              </a:tr>
              <a:tr h="28210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ساحة نهاية شارع 101 وترميمات شوارع</a:t>
                      </a:r>
                      <a:endParaRPr lang="en-US" sz="900" kern="1200" dirty="0">
                        <a:solidFill>
                          <a:schemeClr val="dk1"/>
                        </a:solidFill>
                        <a:effectLst/>
                        <a:latin typeface="+mn-lt"/>
                        <a:ea typeface="+mn-ea"/>
                        <a:cs typeface="Sultan Medium" pitchFamily="2" charset="-78"/>
                      </a:endParaRPr>
                    </a:p>
                  </a:txBody>
                  <a:tcPr marL="54193" marR="54193" marT="0" marB="0" anchor="ctr"/>
                </a:tc>
                <a:tc vMerge="1">
                  <a:txBody>
                    <a:bodyPr/>
                    <a:lstStyle/>
                    <a:p>
                      <a:pPr rtl="1"/>
                      <a:endParaRPr lang="ar-EG"/>
                    </a:p>
                  </a:txBody>
                  <a:tcPr/>
                </a:tc>
                <a:tc vMerge="1">
                  <a:txBody>
                    <a:bodyPr/>
                    <a:lstStyle/>
                    <a:p>
                      <a:pPr rtl="1"/>
                      <a:endParaRPr lang="ar-EG"/>
                    </a:p>
                  </a:txBody>
                  <a:tcPr/>
                </a:tc>
              </a:tr>
              <a:tr h="282104">
                <a:tc vMerge="1">
                  <a:txBody>
                    <a:bodyPr/>
                    <a:lstStyle/>
                    <a:p>
                      <a:pPr rtl="1"/>
                      <a:endParaRPr lang="ar-EG"/>
                    </a:p>
                  </a:txBody>
                  <a:tcPr/>
                </a:tc>
                <a:tc rowSpan="2">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بلاطات</a:t>
                      </a:r>
                      <a:br>
                        <a:rPr lang="ar-SA" sz="900" kern="1200">
                          <a:solidFill>
                            <a:schemeClr val="dk1"/>
                          </a:solidFill>
                          <a:effectLst/>
                          <a:latin typeface="+mn-lt"/>
                          <a:ea typeface="+mn-ea"/>
                          <a:cs typeface="Sultan Medium" pitchFamily="2" charset="-78"/>
                        </a:rPr>
                      </a:br>
                      <a:r>
                        <a:rPr lang="ar-SA" sz="900" kern="1200">
                          <a:solidFill>
                            <a:schemeClr val="dk1"/>
                          </a:solidFill>
                          <a:effectLst/>
                          <a:latin typeface="+mn-lt"/>
                          <a:ea typeface="+mn-ea"/>
                          <a:cs typeface="Sultan Medium" pitchFamily="2" charset="-78"/>
                        </a:rPr>
                        <a:t>خرسانية </a:t>
                      </a:r>
                      <a:endParaRPr lang="en-US" sz="900" kern="1200">
                        <a:solidFill>
                          <a:schemeClr val="dk1"/>
                        </a:solidFill>
                        <a:effectLst/>
                        <a:latin typeface="+mn-lt"/>
                        <a:ea typeface="+mn-ea"/>
                        <a:cs typeface="Sultan Medium" pitchFamily="2" charset="-78"/>
                      </a:endParaRPr>
                    </a:p>
                  </a:txBody>
                  <a:tcPr marL="54193" marR="54193" marT="0" marB="0" anchor="ct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استكمال رصف سوق 63</a:t>
                      </a:r>
                      <a:endParaRPr lang="en-US" sz="900" kern="1200" dirty="0">
                        <a:solidFill>
                          <a:schemeClr val="dk1"/>
                        </a:solidFill>
                        <a:effectLst/>
                        <a:latin typeface="+mn-lt"/>
                        <a:ea typeface="+mn-ea"/>
                        <a:cs typeface="Sultan Medium" pitchFamily="2" charset="-78"/>
                      </a:endParaRPr>
                    </a:p>
                  </a:txBody>
                  <a:tcPr marL="54193" marR="54193" marT="0" marB="0" anchor="ctr"/>
                </a:tc>
                <a:tc vMerge="1">
                  <a:txBody>
                    <a:bodyPr/>
                    <a:lstStyle/>
                    <a:p>
                      <a:pPr rtl="1"/>
                      <a:endParaRPr lang="ar-EG"/>
                    </a:p>
                  </a:txBody>
                  <a:tcPr/>
                </a:tc>
                <a:tc rowSpan="2">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0,350</a:t>
                      </a:r>
                      <a:endParaRPr lang="en-US" sz="900" kern="1200">
                        <a:solidFill>
                          <a:schemeClr val="dk1"/>
                        </a:solidFill>
                        <a:effectLst/>
                        <a:latin typeface="+mn-lt"/>
                        <a:ea typeface="+mn-ea"/>
                        <a:cs typeface="Sultan Medium" pitchFamily="2" charset="-78"/>
                      </a:endParaRPr>
                    </a:p>
                  </a:txBody>
                  <a:tcPr marL="54193" marR="54193" marT="0" marB="0" anchor="ctr"/>
                </a:tc>
              </a:tr>
              <a:tr h="28210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رصف سوق 101</a:t>
                      </a:r>
                      <a:endParaRPr lang="en-US" sz="900" kern="1200" dirty="0">
                        <a:solidFill>
                          <a:schemeClr val="dk1"/>
                        </a:solidFill>
                        <a:effectLst/>
                        <a:latin typeface="+mn-lt"/>
                        <a:ea typeface="+mn-ea"/>
                        <a:cs typeface="Sultan Medium" pitchFamily="2" charset="-78"/>
                      </a:endParaRPr>
                    </a:p>
                  </a:txBody>
                  <a:tcPr marL="54193" marR="54193" marT="0" marB="0" anchor="ctr"/>
                </a:tc>
                <a:tc vMerge="1">
                  <a:txBody>
                    <a:bodyPr/>
                    <a:lstStyle/>
                    <a:p>
                      <a:pPr rtl="1"/>
                      <a:endParaRPr lang="ar-EG"/>
                    </a:p>
                  </a:txBody>
                  <a:tcPr/>
                </a:tc>
                <a:tc vMerge="1">
                  <a:txBody>
                    <a:bodyPr/>
                    <a:lstStyle/>
                    <a:p>
                      <a:pPr rtl="1"/>
                      <a:endParaRPr lang="ar-EG"/>
                    </a:p>
                  </a:txBody>
                  <a:tcPr/>
                </a:tc>
              </a:tr>
              <a:tr h="551520">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دمياط</a:t>
                      </a:r>
                      <a:endParaRPr lang="en-US" sz="900" kern="1200">
                        <a:solidFill>
                          <a:schemeClr val="dk1"/>
                        </a:solidFill>
                        <a:effectLst/>
                        <a:latin typeface="+mn-lt"/>
                        <a:ea typeface="+mn-ea"/>
                        <a:cs typeface="Sultan Medium" pitchFamily="2" charset="-78"/>
                      </a:endParaRPr>
                    </a:p>
                  </a:txBody>
                  <a:tcPr marL="54193" marR="54193"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رصف- تجميل - إنارة</a:t>
                      </a:r>
                      <a:endParaRPr lang="en-US" sz="900" kern="1200">
                        <a:solidFill>
                          <a:schemeClr val="dk1"/>
                        </a:solidFill>
                        <a:effectLst/>
                        <a:latin typeface="+mn-lt"/>
                        <a:ea typeface="+mn-ea"/>
                        <a:cs typeface="Sultan Medium" pitchFamily="2" charset="-78"/>
                      </a:endParaRPr>
                    </a:p>
                  </a:txBody>
                  <a:tcPr marL="54193" marR="54193"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رصف طريق الترعة الشرقاوية </a:t>
                      </a:r>
                      <a:endParaRPr lang="en-US" sz="900" kern="1200">
                        <a:solidFill>
                          <a:schemeClr val="dk1"/>
                        </a:solidFill>
                        <a:effectLst/>
                        <a:latin typeface="+mn-lt"/>
                        <a:ea typeface="+mn-ea"/>
                        <a:cs typeface="Sultan Medium" pitchFamily="2" charset="-78"/>
                      </a:endParaRPr>
                    </a:p>
                  </a:txBody>
                  <a:tcPr marL="54193" marR="54193" marT="0" marB="0" anchor="ct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7,000</a:t>
                      </a:r>
                      <a:endParaRPr lang="en-US" sz="900" kern="1200" dirty="0">
                        <a:solidFill>
                          <a:schemeClr val="dk1"/>
                        </a:solidFill>
                        <a:effectLst/>
                        <a:latin typeface="+mn-lt"/>
                        <a:ea typeface="+mn-ea"/>
                        <a:cs typeface="Sultan Medium" pitchFamily="2" charset="-78"/>
                      </a:endParaRPr>
                    </a:p>
                  </a:txBody>
                  <a:tcPr marL="54193" marR="54193" marT="0" marB="0" anchor="ct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150,000</a:t>
                      </a:r>
                      <a:endParaRPr lang="en-US" sz="900" kern="1200" dirty="0">
                        <a:solidFill>
                          <a:schemeClr val="dk1"/>
                        </a:solidFill>
                        <a:effectLst/>
                        <a:latin typeface="+mn-lt"/>
                        <a:ea typeface="+mn-ea"/>
                        <a:cs typeface="Sultan Medium" pitchFamily="2" charset="-78"/>
                      </a:endParaRPr>
                    </a:p>
                  </a:txBody>
                  <a:tcPr marL="54193" marR="54193" marT="0" marB="0" anchor="ctr"/>
                </a:tc>
              </a:tr>
            </a:tbl>
          </a:graphicData>
        </a:graphic>
      </p:graphicFrame>
    </p:spTree>
    <p:extLst>
      <p:ext uri="{BB962C8B-B14F-4D97-AF65-F5344CB8AC3E}">
        <p14:creationId xmlns:p14="http://schemas.microsoft.com/office/powerpoint/2010/main" val="303498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35998134"/>
              </p:ext>
            </p:extLst>
          </p:nvPr>
        </p:nvGraphicFramePr>
        <p:xfrm>
          <a:off x="332656" y="416499"/>
          <a:ext cx="6192688" cy="8712793"/>
        </p:xfrm>
        <a:graphic>
          <a:graphicData uri="http://schemas.openxmlformats.org/drawingml/2006/table">
            <a:tbl>
              <a:tblPr rtl="1" firstRow="1" firstCol="1" bandRow="1">
                <a:tableStyleId>{5C22544A-7EE6-4342-B048-85BDC9FD1C3A}</a:tableStyleId>
              </a:tblPr>
              <a:tblGrid>
                <a:gridCol w="1070652"/>
                <a:gridCol w="712433"/>
                <a:gridCol w="2447401"/>
                <a:gridCol w="773921"/>
                <a:gridCol w="1188281"/>
              </a:tblGrid>
              <a:tr h="481155">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مركز/ مدينة/ حي</a:t>
                      </a:r>
                      <a:endParaRPr lang="en-US" sz="900" kern="1200" dirty="0">
                        <a:solidFill>
                          <a:schemeClr val="dk1"/>
                        </a:solidFill>
                        <a:effectLst/>
                        <a:latin typeface="+mn-lt"/>
                        <a:ea typeface="+mn-ea"/>
                        <a:cs typeface="Sultan Medium" pitchFamily="2" charset="-78"/>
                      </a:endParaRPr>
                    </a:p>
                  </a:txBody>
                  <a:tcPr marL="15125" marR="15125"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نوع الرصف</a:t>
                      </a:r>
                      <a:endParaRPr lang="en-US" sz="900" kern="1200">
                        <a:solidFill>
                          <a:schemeClr val="dk1"/>
                        </a:solidFill>
                        <a:effectLst/>
                        <a:latin typeface="+mn-lt"/>
                        <a:ea typeface="+mn-ea"/>
                        <a:cs typeface="Sultan Medium" pitchFamily="2" charset="-78"/>
                      </a:endParaRPr>
                    </a:p>
                  </a:txBody>
                  <a:tcPr marL="15125" marR="15125"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أسم المشروع (طرق / كبارى)</a:t>
                      </a:r>
                      <a:endParaRPr lang="en-US" sz="900" kern="1200">
                        <a:solidFill>
                          <a:schemeClr val="dk1"/>
                        </a:solidFill>
                        <a:effectLst/>
                        <a:latin typeface="+mn-lt"/>
                        <a:ea typeface="+mn-ea"/>
                        <a:cs typeface="Sultan Medium" pitchFamily="2" charset="-78"/>
                      </a:endParaRPr>
                    </a:p>
                  </a:txBody>
                  <a:tcPr marL="15125" marR="15125"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طول الطريق </a:t>
                      </a:r>
                      <a:br>
                        <a:rPr lang="ar-SA" sz="900" kern="1200">
                          <a:solidFill>
                            <a:schemeClr val="dk1"/>
                          </a:solidFill>
                          <a:effectLst/>
                          <a:latin typeface="+mn-lt"/>
                          <a:ea typeface="+mn-ea"/>
                          <a:cs typeface="Sultan Medium" pitchFamily="2" charset="-78"/>
                        </a:rPr>
                      </a:br>
                      <a:r>
                        <a:rPr lang="ar-SA" sz="900" kern="1200">
                          <a:solidFill>
                            <a:schemeClr val="dk1"/>
                          </a:solidFill>
                          <a:effectLst/>
                          <a:latin typeface="+mn-lt"/>
                          <a:ea typeface="+mn-ea"/>
                          <a:cs typeface="Sultan Medium" pitchFamily="2" charset="-78"/>
                        </a:rPr>
                        <a:t>(كم)</a:t>
                      </a:r>
                      <a:endParaRPr lang="en-US" sz="900" kern="1200">
                        <a:solidFill>
                          <a:schemeClr val="dk1"/>
                        </a:solidFill>
                        <a:effectLst/>
                        <a:latin typeface="+mn-lt"/>
                        <a:ea typeface="+mn-ea"/>
                        <a:cs typeface="Sultan Medium" pitchFamily="2" charset="-78"/>
                      </a:endParaRPr>
                    </a:p>
                  </a:txBody>
                  <a:tcPr marL="15125" marR="15125" marT="0" marB="0" anchor="ct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إجمالي الاعتمادات المالية المخصصة</a:t>
                      </a:r>
                      <a:br>
                        <a:rPr lang="ar-SA" sz="900" kern="1200" dirty="0">
                          <a:solidFill>
                            <a:schemeClr val="dk1"/>
                          </a:solidFill>
                          <a:effectLst/>
                          <a:latin typeface="+mn-lt"/>
                          <a:ea typeface="+mn-ea"/>
                          <a:cs typeface="Sultan Medium" pitchFamily="2" charset="-78"/>
                        </a:rPr>
                      </a:br>
                      <a:r>
                        <a:rPr lang="ar-SA" sz="900" kern="1200" dirty="0">
                          <a:solidFill>
                            <a:schemeClr val="dk1"/>
                          </a:solidFill>
                          <a:effectLst/>
                          <a:latin typeface="+mn-lt"/>
                          <a:ea typeface="+mn-ea"/>
                          <a:cs typeface="Sultan Medium" pitchFamily="2" charset="-78"/>
                        </a:rPr>
                        <a:t>(بالمليون جنيه)</a:t>
                      </a:r>
                      <a:endParaRPr lang="en-US" sz="900" kern="1200" dirty="0">
                        <a:solidFill>
                          <a:schemeClr val="dk1"/>
                        </a:solidFill>
                        <a:effectLst/>
                        <a:latin typeface="+mn-lt"/>
                        <a:ea typeface="+mn-ea"/>
                        <a:cs typeface="Sultan Medium" pitchFamily="2" charset="-78"/>
                      </a:endParaRPr>
                    </a:p>
                  </a:txBody>
                  <a:tcPr marL="15125" marR="15125" marT="0" marB="0" anchor="ctr"/>
                </a:tc>
              </a:tr>
              <a:tr h="160385">
                <a:tc rowSpan="21">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الوحدة المحلية لمركز ومدينة الزرقا</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الوحدة المحلية لمركز ومدينة الزرقا</a:t>
                      </a:r>
                      <a:endParaRPr lang="en-US" sz="900" kern="1200">
                        <a:solidFill>
                          <a:schemeClr val="dk1"/>
                        </a:solidFill>
                        <a:effectLst/>
                        <a:latin typeface="+mn-lt"/>
                        <a:ea typeface="+mn-ea"/>
                        <a:cs typeface="Sultan Medium" pitchFamily="2" charset="-78"/>
                      </a:endParaRPr>
                    </a:p>
                  </a:txBody>
                  <a:tcPr marL="15125" marR="15125" marT="0" marB="0" anchor="ctr"/>
                </a:tc>
                <a:tc rowSpan="6">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اسفلت</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اسفلت</a:t>
                      </a:r>
                      <a:endParaRPr lang="en-US" sz="900" kern="1200">
                        <a:solidFill>
                          <a:schemeClr val="dk1"/>
                        </a:solidFill>
                        <a:effectLst/>
                        <a:latin typeface="+mn-lt"/>
                        <a:ea typeface="+mn-ea"/>
                        <a:cs typeface="Sultan Medium" pitchFamily="2" charset="-78"/>
                      </a:endParaRPr>
                    </a:p>
                  </a:txBody>
                  <a:tcPr marL="15125" marR="15125"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مدخل القرية بدقهلة من الترعة الشرقاوية بطول 300 متر</a:t>
                      </a:r>
                      <a:endParaRPr lang="en-US" sz="900" kern="1200">
                        <a:solidFill>
                          <a:schemeClr val="dk1"/>
                        </a:solidFill>
                        <a:effectLst/>
                        <a:latin typeface="+mn-lt"/>
                        <a:ea typeface="+mn-ea"/>
                        <a:cs typeface="Sultan Medium" pitchFamily="2" charset="-78"/>
                      </a:endParaRPr>
                    </a:p>
                  </a:txBody>
                  <a:tcPr marL="15125" marR="15125" marT="0" marB="0" anchor="ctr"/>
                </a:tc>
                <a:tc rowSpan="21">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4,620</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 </a:t>
                      </a:r>
                      <a:endParaRPr lang="en-US" sz="900" kern="1200">
                        <a:solidFill>
                          <a:schemeClr val="dk1"/>
                        </a:solidFill>
                        <a:effectLst/>
                        <a:latin typeface="+mn-lt"/>
                        <a:ea typeface="+mn-ea"/>
                        <a:cs typeface="Sultan Medium" pitchFamily="2" charset="-78"/>
                      </a:endParaRPr>
                    </a:p>
                    <a:p>
                      <a:pPr algn="ctr" rtl="1">
                        <a:lnSpc>
                          <a:spcPct val="115000"/>
                        </a:lnSpc>
                        <a:spcAft>
                          <a:spcPts val="0"/>
                        </a:spcAft>
                      </a:pPr>
                      <a:r>
                        <a:rPr lang="ar-SA" sz="900" kern="1200">
                          <a:solidFill>
                            <a:schemeClr val="dk1"/>
                          </a:solidFill>
                          <a:effectLst/>
                          <a:latin typeface="+mn-lt"/>
                          <a:ea typeface="+mn-ea"/>
                          <a:cs typeface="Sultan Medium" pitchFamily="2" charset="-78"/>
                        </a:rPr>
                        <a:t>4,620</a:t>
                      </a:r>
                      <a:endParaRPr lang="en-US" sz="900" kern="1200">
                        <a:solidFill>
                          <a:schemeClr val="dk1"/>
                        </a:solidFill>
                        <a:effectLst/>
                        <a:latin typeface="+mn-lt"/>
                        <a:ea typeface="+mn-ea"/>
                        <a:cs typeface="Sultan Medium" pitchFamily="2" charset="-78"/>
                      </a:endParaRPr>
                    </a:p>
                  </a:txBody>
                  <a:tcPr marL="15125" marR="15125" marT="0" marB="0" anchor="ctr"/>
                </a:tc>
                <a:tc rowSpan="6">
                  <a:txBody>
                    <a:bodyPr/>
                    <a:lstStyle/>
                    <a:p>
                      <a:pPr algn="ctr" rtl="1">
                        <a:lnSpc>
                          <a:spcPct val="115000"/>
                        </a:lnSpc>
                        <a:spcAft>
                          <a:spcPts val="0"/>
                        </a:spcAft>
                      </a:pPr>
                      <a:endParaRPr lang="en-US" sz="90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kern="1200" dirty="0">
                          <a:solidFill>
                            <a:schemeClr val="dk1"/>
                          </a:solidFill>
                          <a:effectLst/>
                          <a:latin typeface="+mn-lt"/>
                          <a:ea typeface="+mn-ea"/>
                          <a:cs typeface="Sultan Medium" pitchFamily="2" charset="-78"/>
                        </a:rPr>
                        <a:t> </a:t>
                      </a:r>
                      <a:endParaRPr lang="en-US" sz="90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kern="1200" dirty="0">
                          <a:solidFill>
                            <a:schemeClr val="dk1"/>
                          </a:solidFill>
                          <a:effectLst/>
                          <a:latin typeface="+mn-lt"/>
                          <a:ea typeface="+mn-ea"/>
                          <a:cs typeface="Sultan Medium" pitchFamily="2" charset="-78"/>
                        </a:rPr>
                        <a:t> </a:t>
                      </a:r>
                      <a:endParaRPr lang="en-US" sz="90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kern="1200" dirty="0">
                          <a:solidFill>
                            <a:schemeClr val="dk1"/>
                          </a:solidFill>
                          <a:effectLst/>
                          <a:latin typeface="+mn-lt"/>
                          <a:ea typeface="+mn-ea"/>
                          <a:cs typeface="Sultan Medium" pitchFamily="2" charset="-78"/>
                        </a:rPr>
                        <a:t> </a:t>
                      </a:r>
                      <a:endParaRPr lang="en-US" sz="90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kern="1200" dirty="0">
                          <a:solidFill>
                            <a:schemeClr val="dk1"/>
                          </a:solidFill>
                          <a:effectLst/>
                          <a:latin typeface="+mn-lt"/>
                          <a:ea typeface="+mn-ea"/>
                          <a:cs typeface="Sultan Medium" pitchFamily="2" charset="-78"/>
                        </a:rPr>
                        <a:t> </a:t>
                      </a:r>
                      <a:endParaRPr lang="en-US" sz="90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kern="1200" dirty="0">
                          <a:solidFill>
                            <a:schemeClr val="dk1"/>
                          </a:solidFill>
                          <a:effectLst/>
                          <a:latin typeface="+mn-lt"/>
                          <a:ea typeface="+mn-ea"/>
                          <a:cs typeface="Sultan Medium" pitchFamily="2" charset="-78"/>
                        </a:rPr>
                        <a:t> </a:t>
                      </a:r>
                      <a:endParaRPr lang="en-US" sz="90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kern="1200" dirty="0">
                          <a:solidFill>
                            <a:schemeClr val="dk1"/>
                          </a:solidFill>
                          <a:effectLst/>
                          <a:latin typeface="+mn-lt"/>
                          <a:ea typeface="+mn-ea"/>
                          <a:cs typeface="Sultan Medium" pitchFamily="2" charset="-78"/>
                        </a:rPr>
                        <a:t>2,000</a:t>
                      </a:r>
                      <a:endParaRPr lang="en-US" sz="900" kern="1200" dirty="0">
                        <a:solidFill>
                          <a:schemeClr val="dk1"/>
                        </a:solidFill>
                        <a:effectLst/>
                        <a:latin typeface="+mn-lt"/>
                        <a:ea typeface="+mn-ea"/>
                        <a:cs typeface="Sultan Medium" pitchFamily="2" charset="-78"/>
                      </a:endParaRPr>
                    </a:p>
                  </a:txBody>
                  <a:tcPr marL="15125" marR="15125" marT="0" marB="0" anchor="ct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شارع الثورة بمدينة الزرقا (قطاع من الحارة اليمني بطول 150 متر وقطاع بالحارة اليسري بطول 250 متر )</a:t>
                      </a:r>
                      <a:endParaRPr lang="en-US" sz="900" kern="120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شارع أحمد عرابي أمام المجلس وحتي نهاية المجلس</a:t>
                      </a:r>
                      <a:endParaRPr lang="en-US" sz="900" kern="120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مدخل قرية كفر المياسرة ( طراد النيل للمياسرة)</a:t>
                      </a:r>
                      <a:endParaRPr lang="en-US" sz="900" kern="120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شارع متفرع من صلاح سالم أمام محطة الصرف الصحي وحتي تقاطع شارع أحمد عرابي وتفرعاته</a:t>
                      </a:r>
                      <a:endParaRPr lang="en-US" sz="900" kern="120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المعهد الديني حتي المساكن الشعبية بدقهلة</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rowSpan="15">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بلاطات</a:t>
                      </a:r>
                      <a:br>
                        <a:rPr lang="ar-SA" sz="900" kern="1200">
                          <a:solidFill>
                            <a:schemeClr val="dk1"/>
                          </a:solidFill>
                          <a:effectLst/>
                          <a:latin typeface="+mn-lt"/>
                          <a:ea typeface="+mn-ea"/>
                          <a:cs typeface="Sultan Medium" pitchFamily="2" charset="-78"/>
                        </a:rPr>
                      </a:br>
                      <a:r>
                        <a:rPr lang="ar-SA" sz="900" kern="1200">
                          <a:solidFill>
                            <a:schemeClr val="dk1"/>
                          </a:solidFill>
                          <a:effectLst/>
                          <a:latin typeface="+mn-lt"/>
                          <a:ea typeface="+mn-ea"/>
                          <a:cs typeface="Sultan Medium" pitchFamily="2" charset="-78"/>
                        </a:rPr>
                        <a:t>خرسانية </a:t>
                      </a:r>
                      <a:endParaRPr lang="en-US" sz="900" kern="1200">
                        <a:solidFill>
                          <a:schemeClr val="dk1"/>
                        </a:solidFill>
                        <a:effectLst/>
                        <a:latin typeface="+mn-lt"/>
                        <a:ea typeface="+mn-ea"/>
                        <a:cs typeface="Sultan Medium" pitchFamily="2" charset="-78"/>
                      </a:endParaRPr>
                    </a:p>
                  </a:txBody>
                  <a:tcPr marL="15125" marR="15125"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منطقة العجمي بالزرقا</a:t>
                      </a:r>
                      <a:endParaRPr lang="en-US" sz="900" kern="120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rowSpan="15">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2,350</a:t>
                      </a:r>
                      <a:endParaRPr lang="en-US" sz="900" kern="1200">
                        <a:solidFill>
                          <a:schemeClr val="dk1"/>
                        </a:solidFill>
                        <a:effectLst/>
                        <a:latin typeface="+mn-lt"/>
                        <a:ea typeface="+mn-ea"/>
                        <a:cs typeface="Sultan Medium" pitchFamily="2" charset="-78"/>
                      </a:endParaRPr>
                    </a:p>
                  </a:txBody>
                  <a:tcPr marL="15125" marR="15125" marT="0" marB="0" anchor="ct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من منزل ماجد مرجان وحتي منزل جلال البسيوني (داير الناحية) بشرمساح</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من منزل أحمد صالح حتي منزل رجب غلوش بشرمساح</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من منزل نعمان خضر بناحية المدخل الرئيسي للقرية وحتي منزل محمد أبو المجد بدقهلة</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شارع بجوار المدرسة الإبتدائية بدقهلة.</a:t>
                      </a:r>
                      <a:endParaRPr lang="en-US" sz="900" kern="120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من منزل ضياء جودة وحتي منزل محمد وهيب بدقهلة</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من منزل ضياء جودة وحتي منزل محمدين حسب الله بدقهلة</a:t>
                      </a:r>
                      <a:endParaRPr lang="en-US" sz="900" kern="120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من منزل السعيد الأشقر بناحية المدخل الرئيسي للقرية وحتي منزل نشأت نصحي بدقهلة</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أحمد العش وحتي أشرف عبد السميع بميت الخولي عبد الله</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مصطفي الزيات وحتي رمضان جلالة بميت الخولي عبد الله</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إبراهيم سليم وحتي منزل أشرف عبد السميع بميت الخولي</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استكمال شارع من منزل الصباح عيسي وحتي منزل عطيه أبو حجاب بميت الخولي</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استكمال رصف شوارع بقرية الباز</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270988">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استكمال المنطقة خلف المدرسة الإبتدائية بكفر المياسرة</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48115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من منزل أيمن جودة شحاتة حتي منزل مصطفي عباس وتفريعاته بالزعاترة</a:t>
                      </a:r>
                      <a:endParaRPr lang="en-US" sz="90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kern="1200" dirty="0">
                          <a:solidFill>
                            <a:schemeClr val="dk1"/>
                          </a:solidFill>
                          <a:effectLst/>
                          <a:latin typeface="+mn-lt"/>
                          <a:ea typeface="+mn-ea"/>
                          <a:cs typeface="Sultan Medium" pitchFamily="2" charset="-78"/>
                        </a:rPr>
                        <a:t> </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rowSpan="14">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الوحدة المحلية لمركز ومدينة كفر البطيخ </a:t>
                      </a:r>
                      <a:endParaRPr lang="en-US" sz="900" kern="1200" dirty="0">
                        <a:solidFill>
                          <a:schemeClr val="dk1"/>
                        </a:solidFill>
                        <a:effectLst/>
                        <a:latin typeface="+mn-lt"/>
                        <a:ea typeface="+mn-ea"/>
                        <a:cs typeface="Sultan Medium" pitchFamily="2" charset="-78"/>
                      </a:endParaRPr>
                    </a:p>
                  </a:txBody>
                  <a:tcPr marL="15125" marR="15125" marT="0" marB="0" anchor="ctr"/>
                </a:tc>
                <a:tc rowSpan="5">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اسفلت</a:t>
                      </a:r>
                      <a:endParaRPr lang="en-US" sz="900" kern="1200">
                        <a:solidFill>
                          <a:schemeClr val="dk1"/>
                        </a:solidFill>
                        <a:effectLst/>
                        <a:latin typeface="+mn-lt"/>
                        <a:ea typeface="+mn-ea"/>
                        <a:cs typeface="Sultan Medium" pitchFamily="2" charset="-78"/>
                      </a:endParaRPr>
                    </a:p>
                  </a:txBody>
                  <a:tcPr marL="15125" marR="15125" marT="0" marB="0" anchor="ct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شارع الترعة حتي مشروع داير الناحية</a:t>
                      </a:r>
                      <a:endParaRPr lang="en-US" sz="900" kern="1200">
                        <a:solidFill>
                          <a:schemeClr val="dk1"/>
                        </a:solidFill>
                        <a:effectLst/>
                        <a:latin typeface="+mn-lt"/>
                        <a:ea typeface="+mn-ea"/>
                        <a:cs typeface="Sultan Medium" pitchFamily="2" charset="-78"/>
                      </a:endParaRPr>
                    </a:p>
                  </a:txBody>
                  <a:tcPr marL="15125" marR="15125" marT="0" marB="0" anchor="ctr"/>
                </a:tc>
                <a:tc rowSpan="14">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3,700</a:t>
                      </a:r>
                      <a:endParaRPr lang="en-US" sz="900" kern="1200" dirty="0">
                        <a:solidFill>
                          <a:schemeClr val="dk1"/>
                        </a:solidFill>
                        <a:effectLst/>
                        <a:latin typeface="+mn-lt"/>
                        <a:ea typeface="+mn-ea"/>
                        <a:cs typeface="Sultan Medium" pitchFamily="2" charset="-78"/>
                      </a:endParaRPr>
                    </a:p>
                  </a:txBody>
                  <a:tcPr marL="15125" marR="15125" marT="0" marB="0" anchor="ctr"/>
                </a:tc>
                <a:tc rowSpan="5">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4,500</a:t>
                      </a:r>
                      <a:endParaRPr lang="en-US" sz="900" kern="1200">
                        <a:solidFill>
                          <a:schemeClr val="dk1"/>
                        </a:solidFill>
                        <a:effectLst/>
                        <a:latin typeface="+mn-lt"/>
                        <a:ea typeface="+mn-ea"/>
                        <a:cs typeface="Sultan Medium" pitchFamily="2" charset="-78"/>
                      </a:endParaRPr>
                    </a:p>
                  </a:txBody>
                  <a:tcPr marL="15125" marR="15125" marT="0" marB="0" anchor="ct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سعد زغلول بداية من طريق الميناء</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طريق 18 الكحيل قطاع بطول 500م</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الطريق من كوبري جمصة حتي تبة عرابي</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إعادة رصف طريق 801 (دبش –سطحية ) من السريع وحتي الهواشم</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rowSpan="9">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بلاطات</a:t>
                      </a:r>
                      <a:br>
                        <a:rPr lang="ar-SA" sz="900" kern="1200">
                          <a:solidFill>
                            <a:schemeClr val="dk1"/>
                          </a:solidFill>
                          <a:effectLst/>
                          <a:latin typeface="+mn-lt"/>
                          <a:ea typeface="+mn-ea"/>
                          <a:cs typeface="Sultan Medium" pitchFamily="2" charset="-78"/>
                        </a:rPr>
                      </a:br>
                      <a:r>
                        <a:rPr lang="ar-SA" sz="900" kern="1200">
                          <a:solidFill>
                            <a:schemeClr val="dk1"/>
                          </a:solidFill>
                          <a:effectLst/>
                          <a:latin typeface="+mn-lt"/>
                          <a:ea typeface="+mn-ea"/>
                          <a:cs typeface="Sultan Medium" pitchFamily="2" charset="-78"/>
                        </a:rPr>
                        <a:t>خرسانية </a:t>
                      </a:r>
                      <a:endParaRPr lang="en-US" sz="900" kern="1200">
                        <a:solidFill>
                          <a:schemeClr val="dk1"/>
                        </a:solidFill>
                        <a:effectLst/>
                        <a:latin typeface="+mn-lt"/>
                        <a:ea typeface="+mn-ea"/>
                        <a:cs typeface="Sultan Medium" pitchFamily="2" charset="-78"/>
                      </a:endParaRPr>
                    </a:p>
                  </a:txBody>
                  <a:tcPr marL="15125" marR="15125" marT="0" marB="0" anchor="ct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استكمال المنطقة الواقعة بين شارع القدس وسعد زغلول</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rowSpan="9">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1,000</a:t>
                      </a:r>
                      <a:endParaRPr lang="en-US" sz="900" kern="1200" dirty="0">
                        <a:solidFill>
                          <a:schemeClr val="dk1"/>
                        </a:solidFill>
                        <a:effectLst/>
                        <a:latin typeface="+mn-lt"/>
                        <a:ea typeface="+mn-ea"/>
                        <a:cs typeface="Sultan Medium" pitchFamily="2" charset="-78"/>
                      </a:endParaRPr>
                    </a:p>
                  </a:txBody>
                  <a:tcPr marL="15125" marR="15125" marT="0" marB="0" anchor="ct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الشارع الرابط بين الجمهورية والمشروع (الامام الشافعي)</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عمر مكرم</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a:solidFill>
                            <a:schemeClr val="dk1"/>
                          </a:solidFill>
                          <a:effectLst/>
                          <a:latin typeface="+mn-lt"/>
                          <a:ea typeface="+mn-ea"/>
                          <a:cs typeface="Sultan Medium" pitchFamily="2" charset="-78"/>
                        </a:rPr>
                        <a:t>شارع صلاح الدين</a:t>
                      </a:r>
                      <a:endParaRPr lang="en-US" sz="900" kern="120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رقم 5 بالسالوس بأرض راشد</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2621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ممدوح عيسي الرابط بين شارع الوحدة ومسجد راشد</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مسجد أبو العطا الرابط بين الطريق السريع وطريق الميناء</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فرن عبد الكريم الرابط بين الطريق السريع وطريق الميناء</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kern="1200" dirty="0">
                          <a:solidFill>
                            <a:schemeClr val="dk1"/>
                          </a:solidFill>
                          <a:effectLst/>
                          <a:latin typeface="+mn-lt"/>
                          <a:ea typeface="+mn-ea"/>
                          <a:cs typeface="Sultan Medium" pitchFamily="2" charset="-78"/>
                        </a:rPr>
                        <a:t>شارع الحدادين بطول 100م</a:t>
                      </a:r>
                      <a:endParaRPr lang="en-US" sz="900" kern="1200" dirty="0">
                        <a:solidFill>
                          <a:schemeClr val="dk1"/>
                        </a:solidFill>
                        <a:effectLst/>
                        <a:latin typeface="+mn-lt"/>
                        <a:ea typeface="+mn-ea"/>
                        <a:cs typeface="Sultan Medium" pitchFamily="2" charset="-78"/>
                      </a:endParaRPr>
                    </a:p>
                  </a:txBody>
                  <a:tcPr marL="15125" marR="15125" marT="0" marB="0" anchor="ctr"/>
                </a:tc>
                <a:tc vMerge="1">
                  <a:txBody>
                    <a:bodyPr/>
                    <a:lstStyle/>
                    <a:p>
                      <a:pPr rtl="1"/>
                      <a:endParaRPr lang="ar-EG"/>
                    </a:p>
                  </a:txBody>
                  <a:tcPr/>
                </a:tc>
                <a:tc vMerge="1">
                  <a:txBody>
                    <a:bodyPr/>
                    <a:lstStyle/>
                    <a:p>
                      <a:pPr rtl="1"/>
                      <a:endParaRPr lang="ar-EG"/>
                    </a:p>
                  </a:txBody>
                  <a:tcPr/>
                </a:tc>
              </a:tr>
            </a:tbl>
          </a:graphicData>
        </a:graphic>
      </p:graphicFrame>
    </p:spTree>
    <p:extLst>
      <p:ext uri="{BB962C8B-B14F-4D97-AF65-F5344CB8AC3E}">
        <p14:creationId xmlns:p14="http://schemas.microsoft.com/office/powerpoint/2010/main" val="368319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429000" y="3584575"/>
            <a:ext cx="307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8767" y="200472"/>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33056" y="704528"/>
            <a:ext cx="2088232" cy="523220"/>
          </a:xfrm>
          <a:prstGeom prst="rect">
            <a:avLst/>
          </a:prstGeom>
          <a:noFill/>
        </p:spPr>
        <p:txBody>
          <a:bodyPr wrap="square" rtlCol="1">
            <a:spAutoFit/>
          </a:bodyPr>
          <a:lstStyle/>
          <a:p>
            <a:r>
              <a:rPr lang="ar-EG" sz="2800" dirty="0">
                <a:cs typeface="Sultan bold" pitchFamily="2" charset="-78"/>
              </a:rPr>
              <a:t>الزراعة </a:t>
            </a:r>
          </a:p>
        </p:txBody>
      </p:sp>
      <p:graphicFrame>
        <p:nvGraphicFramePr>
          <p:cNvPr id="14" name="Table 13"/>
          <p:cNvGraphicFramePr>
            <a:graphicFrameLocks noGrp="1"/>
          </p:cNvGraphicFramePr>
          <p:nvPr>
            <p:extLst>
              <p:ext uri="{D42A27DB-BD31-4B8C-83A1-F6EECF244321}">
                <p14:modId xmlns:p14="http://schemas.microsoft.com/office/powerpoint/2010/main" val="435874391"/>
              </p:ext>
            </p:extLst>
          </p:nvPr>
        </p:nvGraphicFramePr>
        <p:xfrm>
          <a:off x="908721" y="6681192"/>
          <a:ext cx="5209142" cy="2050542"/>
        </p:xfrm>
        <a:graphic>
          <a:graphicData uri="http://schemas.openxmlformats.org/drawingml/2006/table">
            <a:tbl>
              <a:tblPr rtl="1" firstRow="1" firstCol="1" bandRow="1">
                <a:tableStyleId>{5C22544A-7EE6-4342-B048-85BDC9FD1C3A}</a:tableStyleId>
              </a:tblPr>
              <a:tblGrid>
                <a:gridCol w="2604291"/>
                <a:gridCol w="2604851"/>
              </a:tblGrid>
              <a:tr h="224025">
                <a:tc>
                  <a:txBody>
                    <a:bodyPr/>
                    <a:lstStyle/>
                    <a:p>
                      <a:pPr algn="ctr" rtl="1">
                        <a:lnSpc>
                          <a:spcPct val="115000"/>
                        </a:lnSpc>
                        <a:spcAft>
                          <a:spcPts val="1000"/>
                        </a:spcAft>
                      </a:pPr>
                      <a:r>
                        <a:rPr lang="ar-EG" sz="1300" dirty="0">
                          <a:solidFill>
                            <a:schemeClr val="tx1"/>
                          </a:solidFill>
                          <a:effectLst/>
                          <a:cs typeface="Sultan Medium" pitchFamily="2" charset="-78"/>
                        </a:rPr>
                        <a:t>اسم المشروع</a:t>
                      </a:r>
                      <a:endParaRPr lang="en-US" sz="1300" dirty="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a:solidFill>
                            <a:schemeClr val="tx1"/>
                          </a:solidFill>
                          <a:effectLst/>
                          <a:cs typeface="Sultan Medium" pitchFamily="2" charset="-78"/>
                        </a:rPr>
                        <a:t>العدد</a:t>
                      </a:r>
                      <a:endParaRPr lang="en-US" sz="1300">
                        <a:solidFill>
                          <a:schemeClr val="tx1"/>
                        </a:solidFill>
                        <a:effectLst/>
                        <a:latin typeface="Calibri"/>
                        <a:ea typeface="Calibri"/>
                        <a:cs typeface="Sultan Medium" pitchFamily="2" charset="-78"/>
                      </a:endParaRPr>
                    </a:p>
                  </a:txBody>
                  <a:tcPr marL="59151" marR="59151" marT="0" marB="0"/>
                </a:tc>
              </a:tr>
              <a:tr h="224025">
                <a:tc>
                  <a:txBody>
                    <a:bodyPr/>
                    <a:lstStyle/>
                    <a:p>
                      <a:pPr algn="ctr" rtl="1">
                        <a:lnSpc>
                          <a:spcPct val="115000"/>
                        </a:lnSpc>
                        <a:spcAft>
                          <a:spcPts val="1000"/>
                        </a:spcAft>
                      </a:pPr>
                      <a:r>
                        <a:rPr lang="ar-EG" sz="1300" dirty="0">
                          <a:solidFill>
                            <a:schemeClr val="tx1"/>
                          </a:solidFill>
                          <a:effectLst/>
                          <a:cs typeface="Sultan Medium" pitchFamily="2" charset="-78"/>
                        </a:rPr>
                        <a:t>منحل (12 خلية )</a:t>
                      </a:r>
                      <a:endParaRPr lang="en-US" sz="1300" dirty="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a:solidFill>
                            <a:schemeClr val="tx1"/>
                          </a:solidFill>
                          <a:effectLst/>
                          <a:cs typeface="Sultan Medium" pitchFamily="2" charset="-78"/>
                        </a:rPr>
                        <a:t>1</a:t>
                      </a:r>
                      <a:endParaRPr lang="en-US" sz="1300">
                        <a:solidFill>
                          <a:schemeClr val="tx1"/>
                        </a:solidFill>
                        <a:effectLst/>
                        <a:latin typeface="Calibri"/>
                        <a:ea typeface="Calibri"/>
                        <a:cs typeface="Sultan Medium" pitchFamily="2" charset="-78"/>
                      </a:endParaRPr>
                    </a:p>
                  </a:txBody>
                  <a:tcPr marL="59151" marR="59151" marT="0" marB="0"/>
                </a:tc>
              </a:tr>
              <a:tr h="224025">
                <a:tc>
                  <a:txBody>
                    <a:bodyPr/>
                    <a:lstStyle/>
                    <a:p>
                      <a:pPr algn="ctr" rtl="1">
                        <a:lnSpc>
                          <a:spcPct val="115000"/>
                        </a:lnSpc>
                        <a:spcAft>
                          <a:spcPts val="1000"/>
                        </a:spcAft>
                      </a:pPr>
                      <a:r>
                        <a:rPr lang="ar-EG" sz="1300" dirty="0">
                          <a:solidFill>
                            <a:schemeClr val="tx1"/>
                          </a:solidFill>
                          <a:effectLst/>
                          <a:cs typeface="Sultan Medium" pitchFamily="2" charset="-78"/>
                        </a:rPr>
                        <a:t>مجرشة اعلاف</a:t>
                      </a:r>
                      <a:endParaRPr lang="en-US" sz="1300" dirty="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dirty="0">
                          <a:solidFill>
                            <a:schemeClr val="tx1"/>
                          </a:solidFill>
                          <a:effectLst/>
                          <a:cs typeface="Sultan Medium" pitchFamily="2" charset="-78"/>
                        </a:rPr>
                        <a:t>3</a:t>
                      </a:r>
                      <a:endParaRPr lang="en-US" sz="1300" dirty="0">
                        <a:solidFill>
                          <a:schemeClr val="tx1"/>
                        </a:solidFill>
                        <a:effectLst/>
                        <a:latin typeface="Calibri"/>
                        <a:ea typeface="Calibri"/>
                        <a:cs typeface="Sultan Medium" pitchFamily="2" charset="-78"/>
                      </a:endParaRPr>
                    </a:p>
                  </a:txBody>
                  <a:tcPr marL="59151" marR="59151" marT="0" marB="0"/>
                </a:tc>
              </a:tr>
              <a:tr h="224025">
                <a:tc>
                  <a:txBody>
                    <a:bodyPr/>
                    <a:lstStyle/>
                    <a:p>
                      <a:pPr algn="ctr" rtl="1">
                        <a:lnSpc>
                          <a:spcPct val="115000"/>
                        </a:lnSpc>
                        <a:spcAft>
                          <a:spcPts val="1000"/>
                        </a:spcAft>
                      </a:pPr>
                      <a:r>
                        <a:rPr lang="ar-EG" sz="1300">
                          <a:solidFill>
                            <a:schemeClr val="tx1"/>
                          </a:solidFill>
                          <a:effectLst/>
                          <a:cs typeface="Sultan Medium" pitchFamily="2" charset="-78"/>
                        </a:rPr>
                        <a:t>مزارع للانتاج الداجني</a:t>
                      </a:r>
                      <a:endParaRPr lang="en-US" sz="130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a:solidFill>
                            <a:schemeClr val="tx1"/>
                          </a:solidFill>
                          <a:effectLst/>
                          <a:cs typeface="Sultan Medium" pitchFamily="2" charset="-78"/>
                        </a:rPr>
                        <a:t>6</a:t>
                      </a:r>
                      <a:endParaRPr lang="en-US" sz="1300">
                        <a:solidFill>
                          <a:schemeClr val="tx1"/>
                        </a:solidFill>
                        <a:effectLst/>
                        <a:latin typeface="Calibri"/>
                        <a:ea typeface="Calibri"/>
                        <a:cs typeface="Sultan Medium" pitchFamily="2" charset="-78"/>
                      </a:endParaRPr>
                    </a:p>
                  </a:txBody>
                  <a:tcPr marL="59151" marR="59151" marT="0" marB="0"/>
                </a:tc>
              </a:tr>
              <a:tr h="224025">
                <a:tc>
                  <a:txBody>
                    <a:bodyPr/>
                    <a:lstStyle/>
                    <a:p>
                      <a:pPr algn="ctr" rtl="1">
                        <a:lnSpc>
                          <a:spcPct val="115000"/>
                        </a:lnSpc>
                        <a:spcAft>
                          <a:spcPts val="1000"/>
                        </a:spcAft>
                      </a:pPr>
                      <a:r>
                        <a:rPr lang="ar-EG" sz="1300">
                          <a:solidFill>
                            <a:schemeClr val="tx1"/>
                          </a:solidFill>
                          <a:effectLst/>
                          <a:cs typeface="Sultan Medium" pitchFamily="2" charset="-78"/>
                        </a:rPr>
                        <a:t>منحل باجمالي (70 خلية )</a:t>
                      </a:r>
                      <a:endParaRPr lang="en-US" sz="130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dirty="0">
                          <a:solidFill>
                            <a:schemeClr val="tx1"/>
                          </a:solidFill>
                          <a:effectLst/>
                          <a:cs typeface="Sultan Medium" pitchFamily="2" charset="-78"/>
                        </a:rPr>
                        <a:t>3</a:t>
                      </a:r>
                      <a:endParaRPr lang="en-US" sz="1300" dirty="0">
                        <a:solidFill>
                          <a:schemeClr val="tx1"/>
                        </a:solidFill>
                        <a:effectLst/>
                        <a:latin typeface="Calibri"/>
                        <a:ea typeface="Calibri"/>
                        <a:cs typeface="Sultan Medium" pitchFamily="2" charset="-78"/>
                      </a:endParaRPr>
                    </a:p>
                  </a:txBody>
                  <a:tcPr marL="59151" marR="59151" marT="0" marB="0"/>
                </a:tc>
              </a:tr>
              <a:tr h="224025">
                <a:tc>
                  <a:txBody>
                    <a:bodyPr/>
                    <a:lstStyle/>
                    <a:p>
                      <a:pPr algn="ctr" rtl="1">
                        <a:lnSpc>
                          <a:spcPct val="115000"/>
                        </a:lnSpc>
                        <a:spcAft>
                          <a:spcPts val="1000"/>
                        </a:spcAft>
                      </a:pPr>
                      <a:r>
                        <a:rPr lang="ar-EG" sz="1300">
                          <a:solidFill>
                            <a:schemeClr val="tx1"/>
                          </a:solidFill>
                          <a:effectLst/>
                          <a:cs typeface="Sultan Medium" pitchFamily="2" charset="-78"/>
                        </a:rPr>
                        <a:t>وحدة تصنيع البان</a:t>
                      </a:r>
                      <a:endParaRPr lang="en-US" sz="130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dirty="0">
                          <a:solidFill>
                            <a:schemeClr val="tx1"/>
                          </a:solidFill>
                          <a:effectLst/>
                          <a:cs typeface="Sultan Medium" pitchFamily="2" charset="-78"/>
                        </a:rPr>
                        <a:t>1</a:t>
                      </a:r>
                      <a:endParaRPr lang="en-US" sz="1300" dirty="0">
                        <a:solidFill>
                          <a:schemeClr val="tx1"/>
                        </a:solidFill>
                        <a:effectLst/>
                        <a:latin typeface="Calibri"/>
                        <a:ea typeface="Calibri"/>
                        <a:cs typeface="Sultan Medium" pitchFamily="2" charset="-78"/>
                      </a:endParaRPr>
                    </a:p>
                  </a:txBody>
                  <a:tcPr marL="59151" marR="59151" marT="0" marB="0"/>
                </a:tc>
              </a:tr>
              <a:tr h="448050">
                <a:tc>
                  <a:txBody>
                    <a:bodyPr/>
                    <a:lstStyle/>
                    <a:p>
                      <a:pPr algn="ctr" rtl="1">
                        <a:lnSpc>
                          <a:spcPct val="115000"/>
                        </a:lnSpc>
                        <a:spcAft>
                          <a:spcPts val="1000"/>
                        </a:spcAft>
                      </a:pPr>
                      <a:r>
                        <a:rPr lang="ar-EG" sz="1300" dirty="0">
                          <a:solidFill>
                            <a:schemeClr val="tx1"/>
                          </a:solidFill>
                          <a:effectLst/>
                          <a:cs typeface="Sultan Medium" pitchFamily="2" charset="-78"/>
                        </a:rPr>
                        <a:t>منفذ بيع منتجات غذائية تابع لاتحاد المجالس بدمياط</a:t>
                      </a:r>
                      <a:endParaRPr lang="en-US" sz="1300" dirty="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dirty="0">
                          <a:solidFill>
                            <a:schemeClr val="tx1"/>
                          </a:solidFill>
                          <a:effectLst/>
                          <a:cs typeface="Sultan Medium" pitchFamily="2" charset="-78"/>
                        </a:rPr>
                        <a:t>1</a:t>
                      </a:r>
                      <a:endParaRPr lang="en-US" sz="1300" dirty="0">
                        <a:solidFill>
                          <a:schemeClr val="tx1"/>
                        </a:solidFill>
                        <a:effectLst/>
                        <a:latin typeface="Calibri"/>
                        <a:ea typeface="Calibri"/>
                        <a:cs typeface="Sultan Medium" pitchFamily="2" charset="-78"/>
                      </a:endParaRPr>
                    </a:p>
                  </a:txBody>
                  <a:tcPr marL="59151" marR="59151" marT="0" marB="0"/>
                </a:tc>
              </a:tr>
              <a:tr h="224025">
                <a:tc>
                  <a:txBody>
                    <a:bodyPr/>
                    <a:lstStyle/>
                    <a:p>
                      <a:pPr algn="ctr" rtl="1">
                        <a:lnSpc>
                          <a:spcPct val="115000"/>
                        </a:lnSpc>
                        <a:spcAft>
                          <a:spcPts val="1000"/>
                        </a:spcAft>
                      </a:pPr>
                      <a:r>
                        <a:rPr lang="ar-EG" sz="1300">
                          <a:solidFill>
                            <a:schemeClr val="tx1"/>
                          </a:solidFill>
                          <a:effectLst/>
                          <a:cs typeface="Sultan Medium" pitchFamily="2" charset="-78"/>
                        </a:rPr>
                        <a:t>صوبة زراعية لانتاج الخضر</a:t>
                      </a:r>
                      <a:endParaRPr lang="en-US" sz="130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dirty="0">
                          <a:solidFill>
                            <a:schemeClr val="tx1"/>
                          </a:solidFill>
                          <a:effectLst/>
                          <a:cs typeface="Sultan Medium" pitchFamily="2" charset="-78"/>
                        </a:rPr>
                        <a:t>3</a:t>
                      </a:r>
                      <a:endParaRPr lang="en-US" sz="1300" dirty="0">
                        <a:solidFill>
                          <a:schemeClr val="tx1"/>
                        </a:solidFill>
                        <a:effectLst/>
                        <a:latin typeface="Calibri"/>
                        <a:ea typeface="Calibri"/>
                        <a:cs typeface="Sultan Medium" pitchFamily="2" charset="-78"/>
                      </a:endParaRPr>
                    </a:p>
                  </a:txBody>
                  <a:tcPr marL="59151" marR="59151" marT="0" marB="0"/>
                </a:tc>
              </a:tr>
            </a:tbl>
          </a:graphicData>
        </a:graphic>
      </p:graphicFrame>
      <p:sp>
        <p:nvSpPr>
          <p:cNvPr id="15" name="Rectangle 1"/>
          <p:cNvSpPr>
            <a:spLocks noChangeArrowheads="1"/>
          </p:cNvSpPr>
          <p:nvPr/>
        </p:nvSpPr>
        <p:spPr bwMode="auto">
          <a:xfrm>
            <a:off x="651331" y="1336112"/>
            <a:ext cx="58498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EG" sz="1300" b="0" i="0" u="sng" strike="noStrike" cap="none" normalizeH="0" baseline="0" dirty="0" smtClean="0">
                <a:ln>
                  <a:noFill/>
                </a:ln>
                <a:solidFill>
                  <a:srgbClr val="FF0000"/>
                </a:solidFill>
                <a:effectLst/>
                <a:latin typeface="Arial" pitchFamily="34" charset="0"/>
                <a:ea typeface="Calibri" pitchFamily="34" charset="0"/>
                <a:cs typeface="Sultan bold" pitchFamily="2" charset="-78"/>
              </a:rPr>
              <a:t>في اطار اهتمام أ.د/ منال عوض محافظ دمياط بالثروة الزراعية والانتاج ومتابعة منظومة كارت الفلاح تقوم مديرية الزراعة بالمتابعة الميدانية والتواصل مع المزارعين وتوعيتهم بجميع المستجدات في مجال الإنتاج الزراعي</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EG" sz="1300" b="0" i="0" u="sng" strike="noStrike" cap="none" normalizeH="0" baseline="0" dirty="0" smtClean="0">
                <a:ln>
                  <a:noFill/>
                </a:ln>
                <a:solidFill>
                  <a:srgbClr val="FF0000"/>
                </a:solidFill>
                <a:effectLst/>
                <a:latin typeface="Arial" pitchFamily="34" charset="0"/>
                <a:ea typeface="Calibri" pitchFamily="34" charset="0"/>
                <a:cs typeface="Sultan bold" pitchFamily="2" charset="-78"/>
              </a:rPr>
              <a:t>بيان ما تم انـجازه بمشروع كارت الفلاح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503013139"/>
              </p:ext>
            </p:extLst>
          </p:nvPr>
        </p:nvGraphicFramePr>
        <p:xfrm>
          <a:off x="651332" y="2294349"/>
          <a:ext cx="5700604" cy="1303191"/>
        </p:xfrm>
        <a:graphic>
          <a:graphicData uri="http://schemas.openxmlformats.org/drawingml/2006/table">
            <a:tbl>
              <a:tblPr rtl="1" firstRow="1" firstCol="1" bandRow="1">
                <a:tableStyleId>{5C22544A-7EE6-4342-B048-85BDC9FD1C3A}</a:tableStyleId>
              </a:tblPr>
              <a:tblGrid>
                <a:gridCol w="1078733"/>
                <a:gridCol w="1426006"/>
                <a:gridCol w="1548371"/>
                <a:gridCol w="1647494"/>
              </a:tblGrid>
              <a:tr h="619677">
                <a:tc>
                  <a:txBody>
                    <a:bodyPr/>
                    <a:lstStyle/>
                    <a:p>
                      <a:pPr algn="ctr" rtl="1">
                        <a:lnSpc>
                          <a:spcPct val="115000"/>
                        </a:lnSpc>
                        <a:spcAft>
                          <a:spcPts val="1000"/>
                        </a:spcAft>
                      </a:pPr>
                      <a:r>
                        <a:rPr lang="ar-EG" sz="1300" dirty="0">
                          <a:solidFill>
                            <a:schemeClr val="tx1"/>
                          </a:solidFill>
                          <a:effectLst/>
                          <a:cs typeface="Sultan Medium" pitchFamily="2" charset="-78"/>
                        </a:rPr>
                        <a:t>اجمالي عدد الحائزين</a:t>
                      </a:r>
                      <a:endParaRPr lang="en-US" sz="1300" dirty="0">
                        <a:solidFill>
                          <a:schemeClr val="tx1"/>
                        </a:solidFill>
                        <a:effectLst/>
                        <a:latin typeface="Calibri"/>
                        <a:ea typeface="Calibri"/>
                        <a:cs typeface="Sultan Medium" pitchFamily="2" charset="-78"/>
                      </a:endParaRPr>
                    </a:p>
                  </a:txBody>
                  <a:tcPr marL="65833" marR="65833" marT="0" marB="0"/>
                </a:tc>
                <a:tc>
                  <a:txBody>
                    <a:bodyPr/>
                    <a:lstStyle/>
                    <a:p>
                      <a:pPr algn="ctr" rtl="1">
                        <a:lnSpc>
                          <a:spcPct val="115000"/>
                        </a:lnSpc>
                        <a:spcAft>
                          <a:spcPts val="1000"/>
                        </a:spcAft>
                      </a:pPr>
                      <a:r>
                        <a:rPr lang="ar-EG" sz="1300" dirty="0">
                          <a:solidFill>
                            <a:schemeClr val="tx1"/>
                          </a:solidFill>
                          <a:effectLst/>
                          <a:cs typeface="Sultan Medium" pitchFamily="2" charset="-78"/>
                        </a:rPr>
                        <a:t>عدد المسجلين علي المنظومة </a:t>
                      </a:r>
                      <a:endParaRPr lang="en-US" sz="1300" dirty="0">
                        <a:solidFill>
                          <a:schemeClr val="tx1"/>
                        </a:solidFill>
                        <a:effectLst/>
                        <a:latin typeface="Calibri"/>
                        <a:ea typeface="Calibri"/>
                        <a:cs typeface="Sultan Medium" pitchFamily="2" charset="-78"/>
                      </a:endParaRPr>
                    </a:p>
                  </a:txBody>
                  <a:tcPr marL="65833" marR="65833" marT="0" marB="0"/>
                </a:tc>
                <a:tc>
                  <a:txBody>
                    <a:bodyPr/>
                    <a:lstStyle/>
                    <a:p>
                      <a:pPr algn="ctr" rtl="1">
                        <a:lnSpc>
                          <a:spcPct val="115000"/>
                        </a:lnSpc>
                        <a:spcAft>
                          <a:spcPts val="1000"/>
                        </a:spcAft>
                      </a:pPr>
                      <a:r>
                        <a:rPr lang="ar-EG" sz="1300">
                          <a:solidFill>
                            <a:schemeClr val="tx1"/>
                          </a:solidFill>
                          <a:effectLst/>
                          <a:cs typeface="Sultan Medium" pitchFamily="2" charset="-78"/>
                        </a:rPr>
                        <a:t>استمارات لدي الانتاج الحربي للادخال</a:t>
                      </a:r>
                      <a:endParaRPr lang="en-US" sz="1300">
                        <a:solidFill>
                          <a:schemeClr val="tx1"/>
                        </a:solidFill>
                        <a:effectLst/>
                        <a:latin typeface="Calibri"/>
                        <a:ea typeface="Calibri"/>
                        <a:cs typeface="Sultan Medium" pitchFamily="2" charset="-78"/>
                      </a:endParaRPr>
                    </a:p>
                  </a:txBody>
                  <a:tcPr marL="65833" marR="65833" marT="0" marB="0"/>
                </a:tc>
                <a:tc>
                  <a:txBody>
                    <a:bodyPr/>
                    <a:lstStyle/>
                    <a:p>
                      <a:pPr algn="ctr" rtl="1">
                        <a:lnSpc>
                          <a:spcPct val="115000"/>
                        </a:lnSpc>
                        <a:spcAft>
                          <a:spcPts val="1000"/>
                        </a:spcAft>
                      </a:pPr>
                      <a:r>
                        <a:rPr lang="ar-EG" sz="1300">
                          <a:solidFill>
                            <a:schemeClr val="tx1"/>
                          </a:solidFill>
                          <a:effectLst/>
                          <a:cs typeface="Sultan Medium" pitchFamily="2" charset="-78"/>
                        </a:rPr>
                        <a:t>استمارات قيد المراجعة من قبل الشركة </a:t>
                      </a:r>
                      <a:endParaRPr lang="en-US" sz="1300">
                        <a:solidFill>
                          <a:schemeClr val="tx1"/>
                        </a:solidFill>
                        <a:effectLst/>
                        <a:latin typeface="Calibri"/>
                        <a:ea typeface="Calibri"/>
                        <a:cs typeface="Sultan Medium" pitchFamily="2" charset="-78"/>
                      </a:endParaRPr>
                    </a:p>
                  </a:txBody>
                  <a:tcPr marL="65833" marR="65833" marT="0" marB="0"/>
                </a:tc>
              </a:tr>
              <a:tr h="219763">
                <a:tc>
                  <a:txBody>
                    <a:bodyPr/>
                    <a:lstStyle/>
                    <a:p>
                      <a:pPr algn="ctr" rtl="1">
                        <a:lnSpc>
                          <a:spcPct val="115000"/>
                        </a:lnSpc>
                        <a:spcAft>
                          <a:spcPts val="1000"/>
                        </a:spcAft>
                      </a:pPr>
                      <a:r>
                        <a:rPr lang="ar-EG" sz="1300">
                          <a:solidFill>
                            <a:schemeClr val="tx1"/>
                          </a:solidFill>
                          <a:effectLst/>
                          <a:cs typeface="Sultan Medium" pitchFamily="2" charset="-78"/>
                        </a:rPr>
                        <a:t>99914</a:t>
                      </a:r>
                      <a:endParaRPr lang="en-US" sz="1300">
                        <a:solidFill>
                          <a:schemeClr val="tx1"/>
                        </a:solidFill>
                        <a:effectLst/>
                        <a:latin typeface="Calibri"/>
                        <a:ea typeface="Calibri"/>
                        <a:cs typeface="Sultan Medium" pitchFamily="2" charset="-78"/>
                      </a:endParaRPr>
                    </a:p>
                  </a:txBody>
                  <a:tcPr marL="65833" marR="65833"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99914</a:t>
                      </a:r>
                      <a:endParaRPr lang="en-US" sz="1300" dirty="0">
                        <a:solidFill>
                          <a:schemeClr val="tx1"/>
                        </a:solidFill>
                        <a:effectLst/>
                        <a:latin typeface="Calibri"/>
                        <a:ea typeface="Calibri"/>
                        <a:cs typeface="Sultan Medium" pitchFamily="2" charset="-78"/>
                      </a:endParaRPr>
                    </a:p>
                  </a:txBody>
                  <a:tcPr marL="65833" marR="65833"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0</a:t>
                      </a:r>
                      <a:endParaRPr lang="en-US" sz="1300" dirty="0">
                        <a:solidFill>
                          <a:schemeClr val="tx1"/>
                        </a:solidFill>
                        <a:effectLst/>
                        <a:latin typeface="Calibri"/>
                        <a:ea typeface="Calibri"/>
                        <a:cs typeface="Sultan Medium" pitchFamily="2" charset="-78"/>
                      </a:endParaRPr>
                    </a:p>
                  </a:txBody>
                  <a:tcPr marL="65833" marR="65833"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3000</a:t>
                      </a:r>
                      <a:endParaRPr lang="en-US" sz="1300" dirty="0">
                        <a:solidFill>
                          <a:schemeClr val="tx1"/>
                        </a:solidFill>
                        <a:effectLst/>
                        <a:latin typeface="Calibri"/>
                        <a:ea typeface="Calibri"/>
                        <a:cs typeface="Sultan Medium" pitchFamily="2" charset="-78"/>
                      </a:endParaRPr>
                    </a:p>
                  </a:txBody>
                  <a:tcPr marL="65833" marR="65833" marT="0" marB="0"/>
                </a:tc>
              </a:tr>
              <a:tr h="219763">
                <a:tc>
                  <a:txBody>
                    <a:bodyPr/>
                    <a:lstStyle/>
                    <a:p>
                      <a:pPr algn="ctr" rtl="1">
                        <a:lnSpc>
                          <a:spcPct val="115000"/>
                        </a:lnSpc>
                        <a:spcAft>
                          <a:spcPts val="1000"/>
                        </a:spcAft>
                      </a:pPr>
                      <a:r>
                        <a:rPr lang="ar-EG" sz="1300" dirty="0">
                          <a:solidFill>
                            <a:schemeClr val="tx1"/>
                          </a:solidFill>
                          <a:effectLst/>
                          <a:cs typeface="Sultan Medium" pitchFamily="2" charset="-78"/>
                        </a:rPr>
                        <a:t>نسبة</a:t>
                      </a:r>
                      <a:endParaRPr lang="en-US" sz="1300" dirty="0">
                        <a:solidFill>
                          <a:schemeClr val="tx1"/>
                        </a:solidFill>
                        <a:effectLst/>
                        <a:latin typeface="Calibri"/>
                        <a:ea typeface="Calibri"/>
                        <a:cs typeface="Sultan Medium" pitchFamily="2" charset="-78"/>
                      </a:endParaRPr>
                    </a:p>
                  </a:txBody>
                  <a:tcPr marL="65833" marR="65833" marT="0" marB="0"/>
                </a:tc>
                <a:tc>
                  <a:txBody>
                    <a:bodyPr/>
                    <a:lstStyle/>
                    <a:p>
                      <a:pPr algn="ctr" rtl="1">
                        <a:lnSpc>
                          <a:spcPct val="115000"/>
                        </a:lnSpc>
                        <a:spcAft>
                          <a:spcPts val="1000"/>
                        </a:spcAft>
                      </a:pPr>
                      <a:r>
                        <a:rPr lang="ar-EG" sz="1300" dirty="0">
                          <a:solidFill>
                            <a:schemeClr val="tx1"/>
                          </a:solidFill>
                          <a:effectLst/>
                          <a:cs typeface="Sultan Medium" pitchFamily="2" charset="-78"/>
                        </a:rPr>
                        <a:t>94%</a:t>
                      </a:r>
                      <a:endParaRPr lang="en-US" sz="1300" dirty="0">
                        <a:solidFill>
                          <a:schemeClr val="tx1"/>
                        </a:solidFill>
                        <a:effectLst/>
                        <a:latin typeface="Calibri"/>
                        <a:ea typeface="Calibri"/>
                        <a:cs typeface="Sultan Medium" pitchFamily="2" charset="-78"/>
                      </a:endParaRPr>
                    </a:p>
                  </a:txBody>
                  <a:tcPr marL="65833" marR="65833" marT="0" marB="0"/>
                </a:tc>
                <a:tc>
                  <a:txBody>
                    <a:bodyPr/>
                    <a:lstStyle/>
                    <a:p>
                      <a:pPr algn="ctr" rtl="1">
                        <a:lnSpc>
                          <a:spcPct val="115000"/>
                        </a:lnSpc>
                        <a:spcAft>
                          <a:spcPts val="1000"/>
                        </a:spcAft>
                      </a:pPr>
                      <a:r>
                        <a:rPr lang="ar-EG" sz="1300" dirty="0">
                          <a:solidFill>
                            <a:schemeClr val="tx1"/>
                          </a:solidFill>
                          <a:effectLst/>
                          <a:cs typeface="Sultan Medium" pitchFamily="2" charset="-78"/>
                        </a:rPr>
                        <a:t>3.01%</a:t>
                      </a:r>
                      <a:endParaRPr lang="en-US" sz="1300" dirty="0">
                        <a:solidFill>
                          <a:schemeClr val="tx1"/>
                        </a:solidFill>
                        <a:effectLst/>
                        <a:latin typeface="Calibri"/>
                        <a:ea typeface="Calibri"/>
                        <a:cs typeface="Sultan Medium" pitchFamily="2" charset="-78"/>
                      </a:endParaRPr>
                    </a:p>
                  </a:txBody>
                  <a:tcPr marL="65833" marR="65833"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3%</a:t>
                      </a:r>
                      <a:endParaRPr lang="en-US" sz="1300" dirty="0">
                        <a:solidFill>
                          <a:schemeClr val="tx1"/>
                        </a:solidFill>
                        <a:effectLst/>
                        <a:latin typeface="Calibri"/>
                        <a:ea typeface="Calibri"/>
                        <a:cs typeface="Sultan Medium" pitchFamily="2" charset="-78"/>
                      </a:endParaRPr>
                    </a:p>
                  </a:txBody>
                  <a:tcPr marL="65833" marR="65833" marT="0" marB="0"/>
                </a:tc>
              </a:tr>
              <a:tr h="219763">
                <a:tc gridSpan="3">
                  <a:txBody>
                    <a:bodyPr/>
                    <a:lstStyle/>
                    <a:p>
                      <a:pPr algn="ctr" rtl="1">
                        <a:lnSpc>
                          <a:spcPct val="115000"/>
                        </a:lnSpc>
                        <a:spcAft>
                          <a:spcPts val="1000"/>
                        </a:spcAft>
                      </a:pPr>
                      <a:r>
                        <a:rPr lang="ar-EG" sz="1300" dirty="0">
                          <a:solidFill>
                            <a:schemeClr val="tx1"/>
                          </a:solidFill>
                          <a:effectLst/>
                          <a:cs typeface="Sultan Medium" pitchFamily="2" charset="-78"/>
                        </a:rPr>
                        <a:t>نسبة الانـجاز الكلي </a:t>
                      </a:r>
                      <a:endParaRPr lang="en-US" sz="1300" dirty="0">
                        <a:solidFill>
                          <a:schemeClr val="tx1"/>
                        </a:solidFill>
                        <a:effectLst/>
                        <a:latin typeface="Calibri"/>
                        <a:ea typeface="Calibri"/>
                        <a:cs typeface="Sultan Medium" pitchFamily="2" charset="-78"/>
                      </a:endParaRPr>
                    </a:p>
                  </a:txBody>
                  <a:tcPr marL="65833" marR="65833" marT="0" marB="0"/>
                </a:tc>
                <a:tc hMerge="1">
                  <a:txBody>
                    <a:bodyPr/>
                    <a:lstStyle/>
                    <a:p>
                      <a:pPr rtl="1"/>
                      <a:endParaRPr lang="ar-EG"/>
                    </a:p>
                  </a:txBody>
                  <a:tcPr/>
                </a:tc>
                <a:tc hMerge="1">
                  <a:txBody>
                    <a:bodyPr/>
                    <a:lstStyle/>
                    <a:p>
                      <a:pPr rtl="1"/>
                      <a:endParaRPr lang="ar-EG"/>
                    </a:p>
                  </a:txBody>
                  <a:tcPr/>
                </a:tc>
                <a:tc>
                  <a:txBody>
                    <a:bodyPr/>
                    <a:lstStyle/>
                    <a:p>
                      <a:pPr algn="ctr" rtl="1">
                        <a:lnSpc>
                          <a:spcPct val="115000"/>
                        </a:lnSpc>
                        <a:spcAft>
                          <a:spcPts val="1000"/>
                        </a:spcAft>
                      </a:pPr>
                      <a:r>
                        <a:rPr lang="ar-EG" sz="1300" dirty="0">
                          <a:solidFill>
                            <a:schemeClr val="tx1"/>
                          </a:solidFill>
                          <a:effectLst/>
                          <a:cs typeface="Sultan Medium" pitchFamily="2" charset="-78"/>
                        </a:rPr>
                        <a:t>100%</a:t>
                      </a:r>
                      <a:endParaRPr lang="en-US" sz="1300" dirty="0">
                        <a:solidFill>
                          <a:schemeClr val="tx1"/>
                        </a:solidFill>
                        <a:effectLst/>
                        <a:latin typeface="Calibri"/>
                        <a:ea typeface="Calibri"/>
                        <a:cs typeface="Sultan Medium" pitchFamily="2" charset="-78"/>
                      </a:endParaRPr>
                    </a:p>
                  </a:txBody>
                  <a:tcPr marL="65833" marR="65833" marT="0" marB="0"/>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637608482"/>
              </p:ext>
            </p:extLst>
          </p:nvPr>
        </p:nvGraphicFramePr>
        <p:xfrm>
          <a:off x="2242542" y="4088905"/>
          <a:ext cx="4232101" cy="740808"/>
        </p:xfrm>
        <a:graphic>
          <a:graphicData uri="http://schemas.openxmlformats.org/drawingml/2006/table">
            <a:tbl>
              <a:tblPr rtl="1" firstRow="1" firstCol="1" bandRow="1">
                <a:tableStyleId>{5C22544A-7EE6-4342-B048-85BDC9FD1C3A}</a:tableStyleId>
              </a:tblPr>
              <a:tblGrid>
                <a:gridCol w="900542"/>
                <a:gridCol w="843739"/>
                <a:gridCol w="894160"/>
                <a:gridCol w="864802"/>
                <a:gridCol w="728858"/>
              </a:tblGrid>
              <a:tr h="370404">
                <a:tc>
                  <a:txBody>
                    <a:bodyPr/>
                    <a:lstStyle/>
                    <a:p>
                      <a:pPr algn="ctr" rtl="1">
                        <a:lnSpc>
                          <a:spcPct val="115000"/>
                        </a:lnSpc>
                        <a:spcAft>
                          <a:spcPts val="1000"/>
                        </a:spcAft>
                      </a:pPr>
                      <a:r>
                        <a:rPr lang="ar-EG" sz="1300" dirty="0">
                          <a:solidFill>
                            <a:schemeClr val="tx1"/>
                          </a:solidFill>
                          <a:effectLst/>
                          <a:cs typeface="Sultan Medium" pitchFamily="2" charset="-78"/>
                        </a:rPr>
                        <a:t>المحصول</a:t>
                      </a:r>
                      <a:endParaRPr lang="en-US" sz="1300" dirty="0">
                        <a:solidFill>
                          <a:schemeClr val="tx1"/>
                        </a:solidFill>
                        <a:effectLst/>
                        <a:latin typeface="Calibri"/>
                        <a:ea typeface="Calibri"/>
                        <a:cs typeface="Sultan Medium" pitchFamily="2" charset="-78"/>
                      </a:endParaRPr>
                    </a:p>
                  </a:txBody>
                  <a:tcPr marL="59126" marR="59126" marT="0" marB="0"/>
                </a:tc>
                <a:tc>
                  <a:txBody>
                    <a:bodyPr/>
                    <a:lstStyle/>
                    <a:p>
                      <a:pPr algn="ctr" rtl="1">
                        <a:lnSpc>
                          <a:spcPct val="115000"/>
                        </a:lnSpc>
                        <a:spcAft>
                          <a:spcPts val="1000"/>
                        </a:spcAft>
                      </a:pPr>
                      <a:r>
                        <a:rPr lang="ar-EG" sz="1300" dirty="0">
                          <a:solidFill>
                            <a:schemeClr val="tx1"/>
                          </a:solidFill>
                          <a:effectLst/>
                          <a:cs typeface="Sultan Medium" pitchFamily="2" charset="-78"/>
                        </a:rPr>
                        <a:t>الفول</a:t>
                      </a:r>
                      <a:endParaRPr lang="en-US" sz="1300" dirty="0">
                        <a:solidFill>
                          <a:schemeClr val="tx1"/>
                        </a:solidFill>
                        <a:effectLst/>
                        <a:latin typeface="Calibri"/>
                        <a:ea typeface="Calibri"/>
                        <a:cs typeface="Sultan Medium" pitchFamily="2" charset="-78"/>
                      </a:endParaRPr>
                    </a:p>
                  </a:txBody>
                  <a:tcPr marL="59126" marR="59126" marT="0" marB="0"/>
                </a:tc>
                <a:tc>
                  <a:txBody>
                    <a:bodyPr/>
                    <a:lstStyle/>
                    <a:p>
                      <a:pPr algn="ctr" rtl="1">
                        <a:lnSpc>
                          <a:spcPct val="115000"/>
                        </a:lnSpc>
                        <a:spcAft>
                          <a:spcPts val="1000"/>
                        </a:spcAft>
                      </a:pPr>
                      <a:r>
                        <a:rPr lang="ar-EG" sz="1300" dirty="0">
                          <a:solidFill>
                            <a:schemeClr val="tx1"/>
                          </a:solidFill>
                          <a:effectLst/>
                          <a:cs typeface="Sultan Medium" pitchFamily="2" charset="-78"/>
                        </a:rPr>
                        <a:t>الكتان</a:t>
                      </a:r>
                      <a:endParaRPr lang="en-US" sz="1300" dirty="0">
                        <a:solidFill>
                          <a:schemeClr val="tx1"/>
                        </a:solidFill>
                        <a:effectLst/>
                        <a:latin typeface="Calibri"/>
                        <a:ea typeface="Calibri"/>
                        <a:cs typeface="Sultan Medium" pitchFamily="2" charset="-78"/>
                      </a:endParaRPr>
                    </a:p>
                  </a:txBody>
                  <a:tcPr marL="59126" marR="59126" marT="0" marB="0"/>
                </a:tc>
                <a:tc>
                  <a:txBody>
                    <a:bodyPr/>
                    <a:lstStyle/>
                    <a:p>
                      <a:pPr algn="ctr" rtl="1">
                        <a:lnSpc>
                          <a:spcPct val="115000"/>
                        </a:lnSpc>
                        <a:spcAft>
                          <a:spcPts val="1000"/>
                        </a:spcAft>
                      </a:pPr>
                      <a:r>
                        <a:rPr lang="ar-EG" sz="1300" dirty="0">
                          <a:solidFill>
                            <a:schemeClr val="tx1"/>
                          </a:solidFill>
                          <a:effectLst/>
                          <a:cs typeface="Sultan Medium" pitchFamily="2" charset="-78"/>
                        </a:rPr>
                        <a:t>البنجر</a:t>
                      </a:r>
                      <a:endParaRPr lang="en-US" sz="1300" dirty="0">
                        <a:solidFill>
                          <a:schemeClr val="tx1"/>
                        </a:solidFill>
                        <a:effectLst/>
                        <a:latin typeface="Calibri"/>
                        <a:ea typeface="Calibri"/>
                        <a:cs typeface="Sultan Medium" pitchFamily="2" charset="-78"/>
                      </a:endParaRPr>
                    </a:p>
                  </a:txBody>
                  <a:tcPr marL="59126" marR="59126"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قمح </a:t>
                      </a:r>
                      <a:endParaRPr lang="en-US" sz="1300" dirty="0">
                        <a:solidFill>
                          <a:schemeClr val="tx1"/>
                        </a:solidFill>
                        <a:effectLst/>
                        <a:latin typeface="Calibri"/>
                        <a:ea typeface="Calibri"/>
                        <a:cs typeface="Sultan Medium" pitchFamily="2" charset="-78"/>
                      </a:endParaRPr>
                    </a:p>
                  </a:txBody>
                  <a:tcPr marL="59126" marR="59126" marT="0" marB="0"/>
                </a:tc>
              </a:tr>
              <a:tr h="370404">
                <a:tc>
                  <a:txBody>
                    <a:bodyPr/>
                    <a:lstStyle/>
                    <a:p>
                      <a:pPr algn="ctr" rtl="1">
                        <a:lnSpc>
                          <a:spcPct val="115000"/>
                        </a:lnSpc>
                        <a:spcAft>
                          <a:spcPts val="1000"/>
                        </a:spcAft>
                      </a:pPr>
                      <a:r>
                        <a:rPr lang="ar-EG" sz="1300" dirty="0" smtClean="0">
                          <a:solidFill>
                            <a:schemeClr val="tx1"/>
                          </a:solidFill>
                          <a:effectLst/>
                          <a:cs typeface="Sultan Medium" pitchFamily="2" charset="-78"/>
                        </a:rPr>
                        <a:t>ما تم حصاده </a:t>
                      </a:r>
                      <a:endParaRPr lang="en-US" sz="1300" dirty="0">
                        <a:solidFill>
                          <a:schemeClr val="tx1"/>
                        </a:solidFill>
                        <a:effectLst/>
                        <a:latin typeface="Calibri"/>
                        <a:ea typeface="Calibri"/>
                        <a:cs typeface="Sultan Medium" pitchFamily="2" charset="-78"/>
                      </a:endParaRPr>
                    </a:p>
                  </a:txBody>
                  <a:tcPr marL="59126" marR="59126"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58</a:t>
                      </a:r>
                      <a:endParaRPr lang="en-US" sz="1300" dirty="0">
                        <a:solidFill>
                          <a:schemeClr val="tx1"/>
                        </a:solidFill>
                        <a:effectLst/>
                        <a:latin typeface="Calibri"/>
                        <a:ea typeface="Calibri"/>
                        <a:cs typeface="Sultan Medium" pitchFamily="2" charset="-78"/>
                      </a:endParaRPr>
                    </a:p>
                  </a:txBody>
                  <a:tcPr marL="59126" marR="59126"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531</a:t>
                      </a:r>
                      <a:endParaRPr lang="en-US" sz="1300" dirty="0">
                        <a:solidFill>
                          <a:schemeClr val="tx1"/>
                        </a:solidFill>
                        <a:effectLst/>
                        <a:latin typeface="Calibri"/>
                        <a:ea typeface="Calibri"/>
                        <a:cs typeface="Sultan Medium" pitchFamily="2" charset="-78"/>
                      </a:endParaRPr>
                    </a:p>
                  </a:txBody>
                  <a:tcPr marL="59126" marR="59126"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498</a:t>
                      </a:r>
                      <a:endParaRPr lang="en-US" sz="1300" dirty="0">
                        <a:solidFill>
                          <a:schemeClr val="tx1"/>
                        </a:solidFill>
                        <a:effectLst/>
                        <a:latin typeface="Calibri"/>
                        <a:ea typeface="Calibri"/>
                        <a:cs typeface="Sultan Medium" pitchFamily="2" charset="-78"/>
                      </a:endParaRPr>
                    </a:p>
                  </a:txBody>
                  <a:tcPr marL="59126" marR="59126"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101</a:t>
                      </a:r>
                      <a:endParaRPr lang="en-US" sz="1300" dirty="0">
                        <a:solidFill>
                          <a:schemeClr val="tx1"/>
                        </a:solidFill>
                        <a:effectLst/>
                        <a:latin typeface="Calibri"/>
                        <a:ea typeface="Calibri"/>
                        <a:cs typeface="Sultan Medium" pitchFamily="2" charset="-78"/>
                      </a:endParaRPr>
                    </a:p>
                  </a:txBody>
                  <a:tcPr marL="59126" marR="59126" marT="0" marB="0"/>
                </a:tc>
              </a:tr>
            </a:tbl>
          </a:graphicData>
        </a:graphic>
      </p:graphicFrame>
      <p:sp>
        <p:nvSpPr>
          <p:cNvPr id="19" name="TextBox 18"/>
          <p:cNvSpPr txBox="1"/>
          <p:nvPr/>
        </p:nvSpPr>
        <p:spPr>
          <a:xfrm>
            <a:off x="1268760" y="3584575"/>
            <a:ext cx="5232459" cy="307777"/>
          </a:xfrm>
          <a:prstGeom prst="rect">
            <a:avLst/>
          </a:prstGeom>
          <a:noFill/>
        </p:spPr>
        <p:txBody>
          <a:bodyPr wrap="square" rtlCol="1">
            <a:spAutoFit/>
          </a:bodyPr>
          <a:lstStyle/>
          <a:p>
            <a:r>
              <a:rPr lang="ar-EG" sz="1400" u="sng" dirty="0">
                <a:solidFill>
                  <a:srgbClr val="FF0000"/>
                </a:solidFill>
                <a:latin typeface="Arial" pitchFamily="34" charset="0"/>
                <a:ea typeface="Calibri" pitchFamily="34" charset="0"/>
                <a:cs typeface="Sultan bold" pitchFamily="2" charset="-78"/>
              </a:rPr>
              <a:t>تقدم حصاد المحاصيل الرئيسية للموسم الشتوي </a:t>
            </a:r>
          </a:p>
        </p:txBody>
      </p:sp>
      <p:sp>
        <p:nvSpPr>
          <p:cNvPr id="20" name="TextBox 19"/>
          <p:cNvSpPr txBox="1"/>
          <p:nvPr/>
        </p:nvSpPr>
        <p:spPr>
          <a:xfrm>
            <a:off x="1268759" y="4880992"/>
            <a:ext cx="5232459" cy="307777"/>
          </a:xfrm>
          <a:prstGeom prst="rect">
            <a:avLst/>
          </a:prstGeom>
          <a:noFill/>
        </p:spPr>
        <p:txBody>
          <a:bodyPr wrap="square" rtlCol="1">
            <a:spAutoFit/>
          </a:bodyPr>
          <a:lstStyle/>
          <a:p>
            <a:r>
              <a:rPr lang="ar-EG" sz="1400" u="sng" dirty="0" smtClean="0">
                <a:solidFill>
                  <a:srgbClr val="FF0000"/>
                </a:solidFill>
                <a:latin typeface="Arial" pitchFamily="34" charset="0"/>
                <a:ea typeface="Calibri" pitchFamily="34" charset="0"/>
                <a:cs typeface="Sultan bold" pitchFamily="2" charset="-78"/>
              </a:rPr>
              <a:t>تقدم حصاد المحاصيل الرئيسية للموسم الصيفي </a:t>
            </a:r>
            <a:endParaRPr lang="ar-EG" sz="1400" u="sng" dirty="0">
              <a:solidFill>
                <a:srgbClr val="FF0000"/>
              </a:solidFill>
              <a:latin typeface="Arial" pitchFamily="34" charset="0"/>
              <a:ea typeface="Calibri" pitchFamily="34" charset="0"/>
              <a:cs typeface="Sultan bold" pitchFamily="2" charset="-78"/>
            </a:endParaRPr>
          </a:p>
        </p:txBody>
      </p:sp>
      <p:graphicFrame>
        <p:nvGraphicFramePr>
          <p:cNvPr id="21" name="Table 20"/>
          <p:cNvGraphicFramePr>
            <a:graphicFrameLocks noGrp="1"/>
          </p:cNvGraphicFramePr>
          <p:nvPr>
            <p:extLst>
              <p:ext uri="{D42A27DB-BD31-4B8C-83A1-F6EECF244321}">
                <p14:modId xmlns:p14="http://schemas.microsoft.com/office/powerpoint/2010/main" val="3652925823"/>
              </p:ext>
            </p:extLst>
          </p:nvPr>
        </p:nvGraphicFramePr>
        <p:xfrm>
          <a:off x="4353268" y="5188769"/>
          <a:ext cx="2147952" cy="788550"/>
        </p:xfrm>
        <a:graphic>
          <a:graphicData uri="http://schemas.openxmlformats.org/drawingml/2006/table">
            <a:tbl>
              <a:tblPr rtl="1" firstRow="1" firstCol="1" bandRow="1">
                <a:tableStyleId>{5C22544A-7EE6-4342-B048-85BDC9FD1C3A}</a:tableStyleId>
              </a:tblPr>
              <a:tblGrid>
                <a:gridCol w="1108950"/>
                <a:gridCol w="1039002"/>
              </a:tblGrid>
              <a:tr h="386364">
                <a:tc>
                  <a:txBody>
                    <a:bodyPr/>
                    <a:lstStyle/>
                    <a:p>
                      <a:pPr algn="ctr" rtl="1">
                        <a:lnSpc>
                          <a:spcPct val="115000"/>
                        </a:lnSpc>
                        <a:spcAft>
                          <a:spcPts val="1000"/>
                        </a:spcAft>
                      </a:pPr>
                      <a:r>
                        <a:rPr lang="ar-EG" sz="1300" dirty="0">
                          <a:effectLst/>
                          <a:cs typeface="Sultan Medium" pitchFamily="2" charset="-78"/>
                        </a:rPr>
                        <a:t>المحصول</a:t>
                      </a:r>
                      <a:endParaRPr lang="en-US" sz="1300" dirty="0">
                        <a:effectLst/>
                        <a:latin typeface="Calibri"/>
                        <a:ea typeface="Calibri"/>
                        <a:cs typeface="Sultan Medium" pitchFamily="2" charset="-78"/>
                      </a:endParaRPr>
                    </a:p>
                  </a:txBody>
                  <a:tcPr marL="59126" marR="59126" marT="0" marB="0"/>
                </a:tc>
                <a:tc>
                  <a:txBody>
                    <a:bodyPr/>
                    <a:lstStyle/>
                    <a:p>
                      <a:pPr algn="ctr" rtl="1">
                        <a:lnSpc>
                          <a:spcPct val="115000"/>
                        </a:lnSpc>
                        <a:spcAft>
                          <a:spcPts val="1000"/>
                        </a:spcAft>
                      </a:pPr>
                      <a:r>
                        <a:rPr lang="ar-EG" sz="1300" dirty="0" smtClean="0">
                          <a:effectLst/>
                          <a:cs typeface="Sultan Medium" pitchFamily="2" charset="-78"/>
                        </a:rPr>
                        <a:t>القطن </a:t>
                      </a:r>
                      <a:endParaRPr lang="en-US" sz="1300" dirty="0">
                        <a:effectLst/>
                        <a:latin typeface="Calibri"/>
                        <a:ea typeface="Calibri"/>
                        <a:cs typeface="Sultan Medium" pitchFamily="2" charset="-78"/>
                      </a:endParaRPr>
                    </a:p>
                  </a:txBody>
                  <a:tcPr marL="59126" marR="59126" marT="0" marB="0"/>
                </a:tc>
              </a:tr>
              <a:tr h="402186">
                <a:tc>
                  <a:txBody>
                    <a:bodyPr/>
                    <a:lstStyle/>
                    <a:p>
                      <a:pPr algn="ctr" rtl="1">
                        <a:lnSpc>
                          <a:spcPct val="115000"/>
                        </a:lnSpc>
                        <a:spcAft>
                          <a:spcPts val="1000"/>
                        </a:spcAft>
                      </a:pPr>
                      <a:r>
                        <a:rPr lang="ar-EG" sz="1300" dirty="0" smtClean="0">
                          <a:effectLst/>
                          <a:cs typeface="Sultan Medium" pitchFamily="2" charset="-78"/>
                        </a:rPr>
                        <a:t>ما تم حصاده </a:t>
                      </a:r>
                      <a:endParaRPr lang="en-US" sz="1300" dirty="0">
                        <a:effectLst/>
                        <a:latin typeface="Calibri"/>
                        <a:ea typeface="Calibri"/>
                        <a:cs typeface="Sultan Medium" pitchFamily="2" charset="-78"/>
                      </a:endParaRPr>
                    </a:p>
                  </a:txBody>
                  <a:tcPr marL="59126" marR="59126" marT="0" marB="0"/>
                </a:tc>
                <a:tc>
                  <a:txBody>
                    <a:bodyPr/>
                    <a:lstStyle/>
                    <a:p>
                      <a:pPr algn="ctr" rtl="1">
                        <a:lnSpc>
                          <a:spcPct val="115000"/>
                        </a:lnSpc>
                        <a:spcAft>
                          <a:spcPts val="1000"/>
                        </a:spcAft>
                      </a:pPr>
                      <a:r>
                        <a:rPr lang="ar-EG" sz="1300" dirty="0" smtClean="0">
                          <a:effectLst/>
                          <a:cs typeface="Sultan Medium" pitchFamily="2" charset="-78"/>
                        </a:rPr>
                        <a:t>14 فدان </a:t>
                      </a:r>
                      <a:endParaRPr lang="en-US" sz="1300" dirty="0">
                        <a:effectLst/>
                        <a:latin typeface="Calibri"/>
                        <a:ea typeface="Calibri"/>
                        <a:cs typeface="Sultan Medium" pitchFamily="2" charset="-78"/>
                      </a:endParaRPr>
                    </a:p>
                  </a:txBody>
                  <a:tcPr marL="59126" marR="59126" marT="0" marB="0"/>
                </a:tc>
              </a:tr>
            </a:tbl>
          </a:graphicData>
        </a:graphic>
      </p:graphicFrame>
      <p:sp>
        <p:nvSpPr>
          <p:cNvPr id="3" name="TextBox 2"/>
          <p:cNvSpPr txBox="1"/>
          <p:nvPr/>
        </p:nvSpPr>
        <p:spPr>
          <a:xfrm>
            <a:off x="2564904" y="6033120"/>
            <a:ext cx="3936314" cy="338554"/>
          </a:xfrm>
          <a:prstGeom prst="rect">
            <a:avLst/>
          </a:prstGeom>
          <a:noFill/>
        </p:spPr>
        <p:txBody>
          <a:bodyPr wrap="square" rtlCol="1">
            <a:spAutoFit/>
          </a:bodyPr>
          <a:lstStyle/>
          <a:p>
            <a:r>
              <a:rPr lang="ar-EG" sz="1600" u="sng" dirty="0">
                <a:solidFill>
                  <a:srgbClr val="FF0000"/>
                </a:solidFill>
                <a:latin typeface="Arial" pitchFamily="34" charset="0"/>
                <a:ea typeface="Calibri" pitchFamily="34" charset="0"/>
                <a:cs typeface="Sultan bold" pitchFamily="2" charset="-78"/>
              </a:rPr>
              <a:t>المشروعات التابعة للمديرية </a:t>
            </a:r>
          </a:p>
        </p:txBody>
      </p:sp>
    </p:spTree>
    <p:extLst>
      <p:ext uri="{BB962C8B-B14F-4D97-AF65-F5344CB8AC3E}">
        <p14:creationId xmlns:p14="http://schemas.microsoft.com/office/powerpoint/2010/main" val="249597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429000" y="3584575"/>
            <a:ext cx="307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Picture 2" descr="b0024c1b97ea1e3e88cafc4f78f12c02"/>
          <p:cNvPicPr>
            <a:picLocks noChangeAspect="1" noChangeArrowheads="1"/>
          </p:cNvPicPr>
          <p:nvPr/>
        </p:nvPicPr>
        <p:blipFill>
          <a:blip r:embed="rId3">
            <a:extLst>
              <a:ext uri="{28A0092B-C50C-407E-A947-70E740481C1C}">
                <a14:useLocalDpi xmlns:a14="http://schemas.microsoft.com/office/drawing/2010/main" val="0"/>
              </a:ext>
            </a:extLst>
          </a:blip>
          <a:srcRect t="7600" r="-1897" b="57054"/>
          <a:stretch>
            <a:fillRect/>
          </a:stretch>
        </p:blipFill>
        <p:spPr bwMode="auto">
          <a:xfrm>
            <a:off x="2638767" y="200472"/>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33056" y="704528"/>
            <a:ext cx="2088232" cy="523220"/>
          </a:xfrm>
          <a:prstGeom prst="rect">
            <a:avLst/>
          </a:prstGeom>
          <a:noFill/>
        </p:spPr>
        <p:txBody>
          <a:bodyPr wrap="square" rtlCol="1">
            <a:spAutoFit/>
          </a:bodyPr>
          <a:lstStyle/>
          <a:p>
            <a:r>
              <a:rPr lang="ar-EG" sz="2800" dirty="0">
                <a:cs typeface="Sultan bold" pitchFamily="2" charset="-78"/>
              </a:rPr>
              <a:t>الزراعة </a:t>
            </a:r>
          </a:p>
        </p:txBody>
      </p:sp>
      <p:sp>
        <p:nvSpPr>
          <p:cNvPr id="15" name="Rectangle 1"/>
          <p:cNvSpPr>
            <a:spLocks noChangeArrowheads="1"/>
          </p:cNvSpPr>
          <p:nvPr/>
        </p:nvSpPr>
        <p:spPr bwMode="auto">
          <a:xfrm>
            <a:off x="651331" y="1436139"/>
            <a:ext cx="58498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EG" sz="1300" b="0" i="0" u="sng" strike="noStrike" cap="none" normalizeH="0" baseline="0" dirty="0" smtClean="0">
                <a:ln>
                  <a:noFill/>
                </a:ln>
                <a:solidFill>
                  <a:srgbClr val="FF0000"/>
                </a:solidFill>
                <a:effectLst/>
                <a:latin typeface="Arial" pitchFamily="34" charset="0"/>
                <a:ea typeface="Calibri" pitchFamily="34" charset="0"/>
                <a:cs typeface="Sultan bold" pitchFamily="2" charset="-78"/>
              </a:rPr>
              <a:t>في اطار اهتمام أ.د/ منال عوض محافظ دمياط بالثروة الزراعية والانتاج ومتابعة منظومة كارت الفلاح تقوم مديرية الزراعة بالمتابعة الميدانية والتواصل مع المزارعين وتوعيتهم بجميع المستجدات في مجال الإنتاج الزراعي</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4124664749"/>
              </p:ext>
            </p:extLst>
          </p:nvPr>
        </p:nvGraphicFramePr>
        <p:xfrm>
          <a:off x="1196752" y="2288704"/>
          <a:ext cx="5083176" cy="683514"/>
        </p:xfrm>
        <a:graphic>
          <a:graphicData uri="http://schemas.openxmlformats.org/drawingml/2006/table">
            <a:tbl>
              <a:tblPr rtl="1" firstRow="1" firstCol="1" bandRow="1">
                <a:tableStyleId>{5C22544A-7EE6-4342-B048-85BDC9FD1C3A}</a:tableStyleId>
              </a:tblPr>
              <a:tblGrid>
                <a:gridCol w="1694392"/>
                <a:gridCol w="1694392"/>
                <a:gridCol w="1694392"/>
              </a:tblGrid>
              <a:tr h="196366">
                <a:tc rowSpan="2">
                  <a:txBody>
                    <a:bodyPr/>
                    <a:lstStyle/>
                    <a:p>
                      <a:pPr algn="ctr" rtl="1">
                        <a:lnSpc>
                          <a:spcPct val="115000"/>
                        </a:lnSpc>
                        <a:spcAft>
                          <a:spcPts val="1000"/>
                        </a:spcAft>
                      </a:pPr>
                      <a:r>
                        <a:rPr lang="ar-EG" sz="1300" dirty="0">
                          <a:solidFill>
                            <a:schemeClr val="tx1"/>
                          </a:solidFill>
                          <a:effectLst/>
                          <a:cs typeface="Sultan Medium" pitchFamily="2" charset="-78"/>
                        </a:rPr>
                        <a:t>البيان</a:t>
                      </a:r>
                      <a:endParaRPr lang="en-US" sz="1300" dirty="0">
                        <a:solidFill>
                          <a:schemeClr val="tx1"/>
                        </a:solidFill>
                        <a:effectLst/>
                        <a:latin typeface="Calibri"/>
                        <a:ea typeface="Calibri"/>
                        <a:cs typeface="Sultan Medium" pitchFamily="2" charset="-78"/>
                      </a:endParaRPr>
                    </a:p>
                  </a:txBody>
                  <a:tcPr marL="59107" marR="59107" marT="0" marB="0"/>
                </a:tc>
                <a:tc gridSpan="2">
                  <a:txBody>
                    <a:bodyPr/>
                    <a:lstStyle/>
                    <a:p>
                      <a:pPr algn="ctr" rtl="1">
                        <a:lnSpc>
                          <a:spcPct val="115000"/>
                        </a:lnSpc>
                        <a:spcAft>
                          <a:spcPts val="1000"/>
                        </a:spcAft>
                      </a:pPr>
                      <a:r>
                        <a:rPr lang="ar-EG" sz="1300">
                          <a:solidFill>
                            <a:schemeClr val="tx1"/>
                          </a:solidFill>
                          <a:effectLst/>
                          <a:cs typeface="Sultan Medium" pitchFamily="2" charset="-78"/>
                        </a:rPr>
                        <a:t>اجمالي</a:t>
                      </a:r>
                      <a:endParaRPr lang="en-US" sz="1300">
                        <a:solidFill>
                          <a:schemeClr val="tx1"/>
                        </a:solidFill>
                        <a:effectLst/>
                        <a:latin typeface="Calibri"/>
                        <a:ea typeface="Calibri"/>
                        <a:cs typeface="Sultan Medium" pitchFamily="2" charset="-78"/>
                      </a:endParaRPr>
                    </a:p>
                  </a:txBody>
                  <a:tcPr marL="59107" marR="59107" marT="0" marB="0"/>
                </a:tc>
                <a:tc hMerge="1">
                  <a:txBody>
                    <a:bodyPr/>
                    <a:lstStyle/>
                    <a:p>
                      <a:pPr rtl="1"/>
                      <a:endParaRPr lang="ar-EG"/>
                    </a:p>
                  </a:txBody>
                  <a:tcPr/>
                </a:tc>
              </a:tr>
              <a:tr h="196366">
                <a:tc vMerge="1">
                  <a:txBody>
                    <a:bodyPr/>
                    <a:lstStyle/>
                    <a:p>
                      <a:pPr rtl="1"/>
                      <a:endParaRPr lang="ar-EG"/>
                    </a:p>
                  </a:txBody>
                  <a:tcPr/>
                </a:tc>
                <a:tc>
                  <a:txBody>
                    <a:bodyPr/>
                    <a:lstStyle/>
                    <a:p>
                      <a:pPr algn="ctr" rtl="1">
                        <a:lnSpc>
                          <a:spcPct val="115000"/>
                        </a:lnSpc>
                        <a:spcAft>
                          <a:spcPts val="1000"/>
                        </a:spcAft>
                      </a:pPr>
                      <a:r>
                        <a:rPr lang="ar-EG" sz="1300" dirty="0">
                          <a:solidFill>
                            <a:schemeClr val="tx1"/>
                          </a:solidFill>
                          <a:effectLst/>
                          <a:cs typeface="Sultan Medium" pitchFamily="2" charset="-78"/>
                        </a:rPr>
                        <a:t>يوريا</a:t>
                      </a:r>
                      <a:endParaRPr lang="en-US" sz="1300" dirty="0">
                        <a:solidFill>
                          <a:schemeClr val="tx1"/>
                        </a:solidFill>
                        <a:effectLst/>
                        <a:latin typeface="Calibri"/>
                        <a:ea typeface="Calibri"/>
                        <a:cs typeface="Sultan Medium" pitchFamily="2" charset="-78"/>
                      </a:endParaRPr>
                    </a:p>
                  </a:txBody>
                  <a:tcPr marL="59107" marR="59107" marT="0" marB="0"/>
                </a:tc>
                <a:tc>
                  <a:txBody>
                    <a:bodyPr/>
                    <a:lstStyle/>
                    <a:p>
                      <a:pPr algn="ctr" rtl="1">
                        <a:lnSpc>
                          <a:spcPct val="115000"/>
                        </a:lnSpc>
                        <a:spcAft>
                          <a:spcPts val="1000"/>
                        </a:spcAft>
                      </a:pPr>
                      <a:r>
                        <a:rPr lang="ar-EG" sz="1300">
                          <a:solidFill>
                            <a:schemeClr val="tx1"/>
                          </a:solidFill>
                          <a:effectLst/>
                          <a:cs typeface="Sultan Medium" pitchFamily="2" charset="-78"/>
                        </a:rPr>
                        <a:t>نترات</a:t>
                      </a:r>
                      <a:endParaRPr lang="en-US" sz="1300">
                        <a:solidFill>
                          <a:schemeClr val="tx1"/>
                        </a:solidFill>
                        <a:effectLst/>
                        <a:latin typeface="Calibri"/>
                        <a:ea typeface="Calibri"/>
                        <a:cs typeface="Sultan Medium" pitchFamily="2" charset="-78"/>
                      </a:endParaRPr>
                    </a:p>
                  </a:txBody>
                  <a:tcPr marL="59107" marR="59107" marT="0" marB="0"/>
                </a:tc>
              </a:tr>
              <a:tr h="196366">
                <a:tc>
                  <a:txBody>
                    <a:bodyPr/>
                    <a:lstStyle/>
                    <a:p>
                      <a:pPr algn="ctr" rtl="1">
                        <a:lnSpc>
                          <a:spcPct val="115000"/>
                        </a:lnSpc>
                        <a:spcAft>
                          <a:spcPts val="1000"/>
                        </a:spcAft>
                      </a:pPr>
                      <a:r>
                        <a:rPr lang="ar-EG" sz="1300">
                          <a:solidFill>
                            <a:schemeClr val="tx1"/>
                          </a:solidFill>
                          <a:effectLst/>
                          <a:cs typeface="Sultan Medium" pitchFamily="2" charset="-78"/>
                        </a:rPr>
                        <a:t>اجمالي الرصيد +الوارد</a:t>
                      </a:r>
                      <a:endParaRPr lang="en-US" sz="1300">
                        <a:solidFill>
                          <a:schemeClr val="tx1"/>
                        </a:solidFill>
                        <a:effectLst/>
                        <a:latin typeface="Calibri"/>
                        <a:ea typeface="Calibri"/>
                        <a:cs typeface="Sultan Medium" pitchFamily="2" charset="-78"/>
                      </a:endParaRPr>
                    </a:p>
                  </a:txBody>
                  <a:tcPr marL="59107" marR="59107"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2783</a:t>
                      </a:r>
                      <a:endParaRPr lang="en-US" sz="1300" dirty="0">
                        <a:solidFill>
                          <a:schemeClr val="tx1"/>
                        </a:solidFill>
                        <a:effectLst/>
                        <a:latin typeface="Calibri"/>
                        <a:ea typeface="Calibri"/>
                        <a:cs typeface="Sultan Medium" pitchFamily="2" charset="-78"/>
                      </a:endParaRPr>
                    </a:p>
                  </a:txBody>
                  <a:tcPr marL="59107" marR="59107"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1538</a:t>
                      </a:r>
                      <a:endParaRPr lang="en-US" sz="1300" dirty="0">
                        <a:solidFill>
                          <a:schemeClr val="tx1"/>
                        </a:solidFill>
                        <a:effectLst/>
                        <a:latin typeface="Calibri"/>
                        <a:ea typeface="Calibri"/>
                        <a:cs typeface="Sultan Medium" pitchFamily="2" charset="-78"/>
                      </a:endParaRPr>
                    </a:p>
                  </a:txBody>
                  <a:tcPr marL="59107" marR="59107" marT="0" marB="0"/>
                </a:tc>
              </a:tr>
            </a:tbl>
          </a:graphicData>
        </a:graphic>
      </p:graphicFrame>
      <p:sp>
        <p:nvSpPr>
          <p:cNvPr id="23" name="Rectangle 2"/>
          <p:cNvSpPr>
            <a:spLocks noChangeArrowheads="1"/>
          </p:cNvSpPr>
          <p:nvPr/>
        </p:nvSpPr>
        <p:spPr bwMode="auto">
          <a:xfrm>
            <a:off x="4965108" y="1920887"/>
            <a:ext cx="153611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EG" sz="1300" b="0" i="0" u="sng" strike="noStrike" cap="none" normalizeH="0" baseline="0" dirty="0" smtClean="0">
                <a:ln>
                  <a:noFill/>
                </a:ln>
                <a:solidFill>
                  <a:srgbClr val="FF0000"/>
                </a:solidFill>
                <a:effectLst/>
                <a:latin typeface="Arial" pitchFamily="34" charset="0"/>
                <a:ea typeface="Calibri" pitchFamily="34" charset="0"/>
                <a:cs typeface="Sultan bold" pitchFamily="2" charset="-78"/>
              </a:rPr>
              <a:t>بيان بارصدة الاسمدة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749784741"/>
              </p:ext>
            </p:extLst>
          </p:nvPr>
        </p:nvGraphicFramePr>
        <p:xfrm>
          <a:off x="1124745" y="3316187"/>
          <a:ext cx="5155181" cy="988740"/>
        </p:xfrm>
        <a:graphic>
          <a:graphicData uri="http://schemas.openxmlformats.org/drawingml/2006/table">
            <a:tbl>
              <a:tblPr rtl="1" firstRow="1" firstCol="1" bandRow="1">
                <a:tableStyleId>{5C22544A-7EE6-4342-B048-85BDC9FD1C3A}</a:tableStyleId>
              </a:tblPr>
              <a:tblGrid>
                <a:gridCol w="1718023"/>
                <a:gridCol w="1718579"/>
                <a:gridCol w="1718579"/>
              </a:tblGrid>
              <a:tr h="247185">
                <a:tc>
                  <a:txBody>
                    <a:bodyPr/>
                    <a:lstStyle/>
                    <a:p>
                      <a:pPr algn="ctr" rtl="1">
                        <a:lnSpc>
                          <a:spcPct val="115000"/>
                        </a:lnSpc>
                        <a:spcAft>
                          <a:spcPts val="1000"/>
                        </a:spcAft>
                      </a:pPr>
                      <a:r>
                        <a:rPr lang="ar-EG" sz="1300" dirty="0">
                          <a:solidFill>
                            <a:schemeClr val="tx1"/>
                          </a:solidFill>
                          <a:effectLst/>
                          <a:cs typeface="Sultan Medium" pitchFamily="2" charset="-78"/>
                        </a:rPr>
                        <a:t>صوب انتاج الخضر</a:t>
                      </a:r>
                      <a:endParaRPr lang="en-US" sz="1300" dirty="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a:solidFill>
                            <a:schemeClr val="tx1"/>
                          </a:solidFill>
                          <a:effectLst/>
                          <a:cs typeface="Sultan Medium" pitchFamily="2" charset="-78"/>
                        </a:rPr>
                        <a:t>صوب انتاج الشتلات</a:t>
                      </a:r>
                      <a:endParaRPr lang="en-US" sz="130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a:solidFill>
                            <a:schemeClr val="tx1"/>
                          </a:solidFill>
                          <a:effectLst/>
                          <a:cs typeface="Sultan Medium" pitchFamily="2" charset="-78"/>
                        </a:rPr>
                        <a:t>الاجمالي</a:t>
                      </a:r>
                      <a:endParaRPr lang="en-US" sz="1300">
                        <a:solidFill>
                          <a:schemeClr val="tx1"/>
                        </a:solidFill>
                        <a:effectLst/>
                        <a:latin typeface="Calibri"/>
                        <a:ea typeface="Calibri"/>
                        <a:cs typeface="Sultan Medium" pitchFamily="2" charset="-78"/>
                      </a:endParaRPr>
                    </a:p>
                  </a:txBody>
                  <a:tcPr marL="59151" marR="59151" marT="0" marB="0"/>
                </a:tc>
              </a:tr>
              <a:tr h="247185">
                <a:tc>
                  <a:txBody>
                    <a:bodyPr/>
                    <a:lstStyle/>
                    <a:p>
                      <a:pPr algn="ctr" rtl="1">
                        <a:lnSpc>
                          <a:spcPct val="115000"/>
                        </a:lnSpc>
                        <a:spcAft>
                          <a:spcPts val="1000"/>
                        </a:spcAft>
                      </a:pPr>
                      <a:r>
                        <a:rPr lang="ar-EG" sz="1300" dirty="0" smtClean="0">
                          <a:solidFill>
                            <a:schemeClr val="tx1"/>
                          </a:solidFill>
                          <a:effectLst/>
                          <a:cs typeface="Sultan Medium" pitchFamily="2" charset="-78"/>
                        </a:rPr>
                        <a:t>3104</a:t>
                      </a:r>
                      <a:endParaRPr lang="en-US" sz="1300" dirty="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a:solidFill>
                            <a:schemeClr val="tx1"/>
                          </a:solidFill>
                          <a:effectLst/>
                          <a:cs typeface="Sultan Medium" pitchFamily="2" charset="-78"/>
                        </a:rPr>
                        <a:t>118</a:t>
                      </a:r>
                      <a:endParaRPr lang="en-US" sz="1300">
                        <a:solidFill>
                          <a:schemeClr val="tx1"/>
                        </a:solidFill>
                        <a:effectLst/>
                        <a:latin typeface="Calibri"/>
                        <a:ea typeface="Calibri"/>
                        <a:cs typeface="Sultan Medium" pitchFamily="2" charset="-78"/>
                      </a:endParaRPr>
                    </a:p>
                  </a:txBody>
                  <a:tcPr marL="59151" marR="59151"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3222</a:t>
                      </a:r>
                      <a:endParaRPr lang="en-US" sz="1300" dirty="0">
                        <a:solidFill>
                          <a:schemeClr val="tx1"/>
                        </a:solidFill>
                        <a:effectLst/>
                        <a:latin typeface="Calibri"/>
                        <a:ea typeface="Calibri"/>
                        <a:cs typeface="Sultan Medium" pitchFamily="2" charset="-78"/>
                      </a:endParaRPr>
                    </a:p>
                  </a:txBody>
                  <a:tcPr marL="59151" marR="59151" marT="0" marB="0"/>
                </a:tc>
              </a:tr>
              <a:tr h="247185">
                <a:tc gridSpan="2">
                  <a:txBody>
                    <a:bodyPr/>
                    <a:lstStyle/>
                    <a:p>
                      <a:pPr algn="ctr" rtl="1">
                        <a:lnSpc>
                          <a:spcPct val="115000"/>
                        </a:lnSpc>
                        <a:spcAft>
                          <a:spcPts val="1000"/>
                        </a:spcAft>
                      </a:pPr>
                      <a:r>
                        <a:rPr lang="ar-EG" sz="1300" dirty="0">
                          <a:solidFill>
                            <a:schemeClr val="tx1"/>
                          </a:solidFill>
                          <a:effectLst/>
                          <a:cs typeface="Sultan Medium" pitchFamily="2" charset="-78"/>
                        </a:rPr>
                        <a:t>اجمالي المساحات التي تروي بأساليب الري الحديث</a:t>
                      </a:r>
                      <a:endParaRPr lang="en-US" sz="1300" dirty="0">
                        <a:solidFill>
                          <a:schemeClr val="tx1"/>
                        </a:solidFill>
                        <a:effectLst/>
                        <a:latin typeface="Calibri"/>
                        <a:ea typeface="Calibri"/>
                        <a:cs typeface="Sultan Medium" pitchFamily="2" charset="-78"/>
                      </a:endParaRPr>
                    </a:p>
                  </a:txBody>
                  <a:tcPr marL="59151" marR="59151" marT="0" marB="0"/>
                </a:tc>
                <a:tc hMerge="1">
                  <a:txBody>
                    <a:bodyPr/>
                    <a:lstStyle/>
                    <a:p>
                      <a:pPr rtl="1"/>
                      <a:endParaRPr lang="ar-EG"/>
                    </a:p>
                  </a:txBody>
                  <a:tcPr/>
                </a:tc>
                <a:tc>
                  <a:txBody>
                    <a:bodyPr/>
                    <a:lstStyle/>
                    <a:p>
                      <a:pPr algn="ctr" rtl="1">
                        <a:lnSpc>
                          <a:spcPct val="115000"/>
                        </a:lnSpc>
                        <a:spcAft>
                          <a:spcPts val="1000"/>
                        </a:spcAft>
                      </a:pPr>
                      <a:r>
                        <a:rPr lang="ar-EG" sz="1300">
                          <a:solidFill>
                            <a:schemeClr val="tx1"/>
                          </a:solidFill>
                          <a:effectLst/>
                          <a:cs typeface="Sultan Medium" pitchFamily="2" charset="-78"/>
                        </a:rPr>
                        <a:t>239 فدان </a:t>
                      </a:r>
                      <a:endParaRPr lang="en-US" sz="1300">
                        <a:solidFill>
                          <a:schemeClr val="tx1"/>
                        </a:solidFill>
                        <a:effectLst/>
                        <a:latin typeface="Calibri"/>
                        <a:ea typeface="Calibri"/>
                        <a:cs typeface="Sultan Medium" pitchFamily="2" charset="-78"/>
                      </a:endParaRPr>
                    </a:p>
                  </a:txBody>
                  <a:tcPr marL="59151" marR="59151" marT="0" marB="0"/>
                </a:tc>
              </a:tr>
              <a:tr h="247185">
                <a:tc gridSpan="2">
                  <a:txBody>
                    <a:bodyPr/>
                    <a:lstStyle/>
                    <a:p>
                      <a:pPr algn="ctr" rtl="1">
                        <a:lnSpc>
                          <a:spcPct val="115000"/>
                        </a:lnSpc>
                        <a:spcAft>
                          <a:spcPts val="1000"/>
                        </a:spcAft>
                      </a:pPr>
                      <a:r>
                        <a:rPr lang="ar-EG" sz="1300" dirty="0">
                          <a:solidFill>
                            <a:schemeClr val="tx1"/>
                          </a:solidFill>
                          <a:effectLst/>
                          <a:cs typeface="Sultan Medium" pitchFamily="2" charset="-78"/>
                        </a:rPr>
                        <a:t>اجمالي عدد الثلاجات بنواحي المحافظة </a:t>
                      </a:r>
                      <a:endParaRPr lang="en-US" sz="1300" dirty="0">
                        <a:solidFill>
                          <a:schemeClr val="tx1"/>
                        </a:solidFill>
                        <a:effectLst/>
                        <a:latin typeface="Calibri"/>
                        <a:ea typeface="Calibri"/>
                        <a:cs typeface="Sultan Medium" pitchFamily="2" charset="-78"/>
                      </a:endParaRPr>
                    </a:p>
                  </a:txBody>
                  <a:tcPr marL="59151" marR="59151" marT="0" marB="0"/>
                </a:tc>
                <a:tc hMerge="1">
                  <a:txBody>
                    <a:bodyPr/>
                    <a:lstStyle/>
                    <a:p>
                      <a:pPr rtl="1"/>
                      <a:endParaRPr lang="ar-EG"/>
                    </a:p>
                  </a:txBody>
                  <a:tcPr/>
                </a:tc>
                <a:tc>
                  <a:txBody>
                    <a:bodyPr/>
                    <a:lstStyle/>
                    <a:p>
                      <a:pPr algn="ctr" rtl="1">
                        <a:lnSpc>
                          <a:spcPct val="115000"/>
                        </a:lnSpc>
                        <a:spcAft>
                          <a:spcPts val="1000"/>
                        </a:spcAft>
                      </a:pPr>
                      <a:r>
                        <a:rPr lang="ar-EG" sz="1300" dirty="0">
                          <a:solidFill>
                            <a:schemeClr val="tx1"/>
                          </a:solidFill>
                          <a:effectLst/>
                          <a:cs typeface="Sultan Medium" pitchFamily="2" charset="-78"/>
                        </a:rPr>
                        <a:t>28 ثلاجة </a:t>
                      </a:r>
                      <a:endParaRPr lang="en-US" sz="1300" dirty="0">
                        <a:solidFill>
                          <a:schemeClr val="tx1"/>
                        </a:solidFill>
                        <a:effectLst/>
                        <a:latin typeface="Calibri"/>
                        <a:ea typeface="Calibri"/>
                        <a:cs typeface="Sultan Medium" pitchFamily="2" charset="-78"/>
                      </a:endParaRPr>
                    </a:p>
                  </a:txBody>
                  <a:tcPr marL="59151" marR="59151" marT="0" marB="0"/>
                </a:tc>
              </a:tr>
            </a:tbl>
          </a:graphicData>
        </a:graphic>
      </p:graphicFrame>
      <p:sp>
        <p:nvSpPr>
          <p:cNvPr id="25" name="Rectangle 3"/>
          <p:cNvSpPr>
            <a:spLocks noChangeArrowheads="1"/>
          </p:cNvSpPr>
          <p:nvPr/>
        </p:nvSpPr>
        <p:spPr bwMode="auto">
          <a:xfrm>
            <a:off x="3068960" y="2952691"/>
            <a:ext cx="3432258"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EG" sz="1300" b="0" i="0" u="sng" strike="noStrike" cap="none" normalizeH="0" baseline="0" dirty="0" smtClean="0">
                <a:ln>
                  <a:noFill/>
                </a:ln>
                <a:solidFill>
                  <a:srgbClr val="FF0000"/>
                </a:solidFill>
                <a:effectLst/>
                <a:latin typeface="Arial" pitchFamily="34" charset="0"/>
                <a:ea typeface="Calibri" pitchFamily="34" charset="0"/>
                <a:cs typeface="Sultan bold" pitchFamily="2" charset="-78"/>
              </a:rPr>
              <a:t>حصر صوب انتاج الشتلات والخضر المرخصة بنطاق المحافظة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398142276"/>
              </p:ext>
            </p:extLst>
          </p:nvPr>
        </p:nvGraphicFramePr>
        <p:xfrm>
          <a:off x="1196752" y="4693843"/>
          <a:ext cx="5083175" cy="392774"/>
        </p:xfrm>
        <a:graphic>
          <a:graphicData uri="http://schemas.openxmlformats.org/drawingml/2006/table">
            <a:tbl>
              <a:tblPr rtl="1" firstRow="1" firstCol="1" bandRow="1">
                <a:tableStyleId>{5C22544A-7EE6-4342-B048-85BDC9FD1C3A}</a:tableStyleId>
              </a:tblPr>
              <a:tblGrid>
                <a:gridCol w="2541314"/>
                <a:gridCol w="2541861"/>
              </a:tblGrid>
              <a:tr h="196387">
                <a:tc>
                  <a:txBody>
                    <a:bodyPr/>
                    <a:lstStyle/>
                    <a:p>
                      <a:pPr algn="r" rtl="1">
                        <a:lnSpc>
                          <a:spcPct val="115000"/>
                        </a:lnSpc>
                        <a:spcAft>
                          <a:spcPts val="1000"/>
                        </a:spcAft>
                      </a:pPr>
                      <a:r>
                        <a:rPr lang="ar-EG" sz="1100" dirty="0">
                          <a:solidFill>
                            <a:schemeClr val="tx1"/>
                          </a:solidFill>
                          <a:effectLst/>
                        </a:rPr>
                        <a:t>عدد مزارع الماشية المرخصة </a:t>
                      </a:r>
                      <a:endParaRPr lang="en-US" sz="900" dirty="0">
                        <a:solidFill>
                          <a:schemeClr val="tx1"/>
                        </a:solidFill>
                        <a:effectLst/>
                        <a:latin typeface="Calibri"/>
                        <a:ea typeface="Calibri"/>
                        <a:cs typeface="Arial"/>
                      </a:endParaRPr>
                    </a:p>
                  </a:txBody>
                  <a:tcPr marL="59113" marR="59113" marT="0" marB="0"/>
                </a:tc>
                <a:tc>
                  <a:txBody>
                    <a:bodyPr/>
                    <a:lstStyle/>
                    <a:p>
                      <a:pPr algn="r" rtl="1">
                        <a:lnSpc>
                          <a:spcPct val="115000"/>
                        </a:lnSpc>
                        <a:spcAft>
                          <a:spcPts val="1000"/>
                        </a:spcAft>
                      </a:pPr>
                      <a:r>
                        <a:rPr lang="ar-EG" sz="1100">
                          <a:solidFill>
                            <a:schemeClr val="tx1"/>
                          </a:solidFill>
                          <a:effectLst/>
                        </a:rPr>
                        <a:t>عدد مزارع الانتاج الداجني المرخصة </a:t>
                      </a:r>
                      <a:endParaRPr lang="en-US" sz="900">
                        <a:solidFill>
                          <a:schemeClr val="tx1"/>
                        </a:solidFill>
                        <a:effectLst/>
                        <a:latin typeface="Calibri"/>
                        <a:ea typeface="Calibri"/>
                        <a:cs typeface="Arial"/>
                      </a:endParaRPr>
                    </a:p>
                  </a:txBody>
                  <a:tcPr marL="59113" marR="59113" marT="0" marB="0"/>
                </a:tc>
              </a:tr>
              <a:tr h="196387">
                <a:tc>
                  <a:txBody>
                    <a:bodyPr/>
                    <a:lstStyle/>
                    <a:p>
                      <a:pPr algn="ctr" rtl="1">
                        <a:lnSpc>
                          <a:spcPct val="115000"/>
                        </a:lnSpc>
                        <a:spcAft>
                          <a:spcPts val="1000"/>
                        </a:spcAft>
                      </a:pPr>
                      <a:r>
                        <a:rPr lang="ar-EG" sz="1100">
                          <a:solidFill>
                            <a:schemeClr val="tx1"/>
                          </a:solidFill>
                          <a:effectLst/>
                        </a:rPr>
                        <a:t>220</a:t>
                      </a:r>
                      <a:endParaRPr lang="en-US" sz="900">
                        <a:solidFill>
                          <a:schemeClr val="tx1"/>
                        </a:solidFill>
                        <a:effectLst/>
                        <a:latin typeface="Calibri"/>
                        <a:ea typeface="Calibri"/>
                        <a:cs typeface="Arial"/>
                      </a:endParaRPr>
                    </a:p>
                  </a:txBody>
                  <a:tcPr marL="59113" marR="59113" marT="0" marB="0"/>
                </a:tc>
                <a:tc>
                  <a:txBody>
                    <a:bodyPr/>
                    <a:lstStyle/>
                    <a:p>
                      <a:pPr algn="ctr" rtl="1">
                        <a:lnSpc>
                          <a:spcPct val="115000"/>
                        </a:lnSpc>
                        <a:spcAft>
                          <a:spcPts val="1000"/>
                        </a:spcAft>
                      </a:pPr>
                      <a:r>
                        <a:rPr lang="ar-EG" sz="1100" dirty="0">
                          <a:solidFill>
                            <a:schemeClr val="tx1"/>
                          </a:solidFill>
                          <a:effectLst/>
                        </a:rPr>
                        <a:t>90</a:t>
                      </a:r>
                      <a:endParaRPr lang="en-US" sz="900" dirty="0">
                        <a:solidFill>
                          <a:schemeClr val="tx1"/>
                        </a:solidFill>
                        <a:effectLst/>
                        <a:latin typeface="Calibri"/>
                        <a:ea typeface="Calibri"/>
                        <a:cs typeface="Arial"/>
                      </a:endParaRPr>
                    </a:p>
                  </a:txBody>
                  <a:tcPr marL="59113" marR="59113" marT="0" marB="0"/>
                </a:tc>
              </a:tr>
            </a:tbl>
          </a:graphicData>
        </a:graphic>
      </p:graphicFrame>
      <p:sp>
        <p:nvSpPr>
          <p:cNvPr id="27" name="Rectangle 4"/>
          <p:cNvSpPr>
            <a:spLocks noChangeArrowheads="1"/>
          </p:cNvSpPr>
          <p:nvPr/>
        </p:nvSpPr>
        <p:spPr bwMode="auto">
          <a:xfrm>
            <a:off x="4077073" y="4313149"/>
            <a:ext cx="24241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EG" sz="1400" b="0" i="0" u="none" strike="noStrike" cap="none" normalizeH="0" baseline="0" dirty="0" smtClean="0">
                <a:ln>
                  <a:noFill/>
                </a:ln>
                <a:solidFill>
                  <a:srgbClr val="FF0000"/>
                </a:solidFill>
                <a:effectLst/>
                <a:latin typeface="Arial" pitchFamily="34" charset="0"/>
                <a:ea typeface="Calibri" pitchFamily="34" charset="0"/>
                <a:cs typeface="Sultan bold" pitchFamily="2" charset="-78"/>
              </a:rPr>
              <a:t>حصر مزارع الانتاج الداجني والحيواني </a:t>
            </a: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1102785900"/>
              </p:ext>
            </p:extLst>
          </p:nvPr>
        </p:nvGraphicFramePr>
        <p:xfrm>
          <a:off x="1196752" y="5604407"/>
          <a:ext cx="5054600" cy="683514"/>
        </p:xfrm>
        <a:graphic>
          <a:graphicData uri="http://schemas.openxmlformats.org/drawingml/2006/table">
            <a:tbl>
              <a:tblPr rtl="1" firstRow="1" firstCol="1" bandRow="1">
                <a:tableStyleId>{5C22544A-7EE6-4342-B048-85BDC9FD1C3A}</a:tableStyleId>
              </a:tblPr>
              <a:tblGrid>
                <a:gridCol w="842010"/>
                <a:gridCol w="842010"/>
                <a:gridCol w="842645"/>
                <a:gridCol w="842645"/>
                <a:gridCol w="842645"/>
                <a:gridCol w="842645"/>
              </a:tblGrid>
              <a:tr h="0">
                <a:tc gridSpan="2">
                  <a:txBody>
                    <a:bodyPr/>
                    <a:lstStyle/>
                    <a:p>
                      <a:pPr algn="ctr" rtl="1">
                        <a:lnSpc>
                          <a:spcPct val="115000"/>
                        </a:lnSpc>
                        <a:spcAft>
                          <a:spcPts val="1000"/>
                        </a:spcAft>
                      </a:pPr>
                      <a:r>
                        <a:rPr lang="ar-EG" sz="1300" dirty="0">
                          <a:solidFill>
                            <a:schemeClr val="tx1"/>
                          </a:solidFill>
                          <a:effectLst/>
                          <a:cs typeface="Sultan Medium" pitchFamily="2" charset="-78"/>
                        </a:rPr>
                        <a:t>المصارف</a:t>
                      </a:r>
                      <a:endParaRPr lang="en-US" sz="1100" dirty="0">
                        <a:solidFill>
                          <a:schemeClr val="tx1"/>
                        </a:solidFill>
                        <a:effectLst/>
                        <a:latin typeface="Calibri"/>
                        <a:ea typeface="Calibri"/>
                        <a:cs typeface="Sultan Medium" pitchFamily="2" charset="-78"/>
                      </a:endParaRPr>
                    </a:p>
                  </a:txBody>
                  <a:tcPr marL="68580" marR="68580" marT="0" marB="0"/>
                </a:tc>
                <a:tc hMerge="1">
                  <a:txBody>
                    <a:bodyPr/>
                    <a:lstStyle/>
                    <a:p>
                      <a:pPr rtl="1"/>
                      <a:endParaRPr lang="ar-EG"/>
                    </a:p>
                  </a:txBody>
                  <a:tcPr/>
                </a:tc>
                <a:tc gridSpan="2">
                  <a:txBody>
                    <a:bodyPr/>
                    <a:lstStyle/>
                    <a:p>
                      <a:pPr algn="ctr" rtl="1">
                        <a:lnSpc>
                          <a:spcPct val="115000"/>
                        </a:lnSpc>
                        <a:spcAft>
                          <a:spcPts val="1000"/>
                        </a:spcAft>
                      </a:pPr>
                      <a:r>
                        <a:rPr lang="ar-EG" sz="1300">
                          <a:solidFill>
                            <a:schemeClr val="tx1"/>
                          </a:solidFill>
                          <a:effectLst/>
                          <a:cs typeface="Sultan Medium" pitchFamily="2" charset="-78"/>
                        </a:rPr>
                        <a:t>المراوي</a:t>
                      </a:r>
                      <a:endParaRPr lang="en-US" sz="1100">
                        <a:solidFill>
                          <a:schemeClr val="tx1"/>
                        </a:solidFill>
                        <a:effectLst/>
                        <a:latin typeface="Calibri"/>
                        <a:ea typeface="Calibri"/>
                        <a:cs typeface="Sultan Medium" pitchFamily="2" charset="-78"/>
                      </a:endParaRPr>
                    </a:p>
                  </a:txBody>
                  <a:tcPr marL="68580" marR="68580" marT="0" marB="0"/>
                </a:tc>
                <a:tc hMerge="1">
                  <a:txBody>
                    <a:bodyPr/>
                    <a:lstStyle/>
                    <a:p>
                      <a:pPr rtl="1"/>
                      <a:endParaRPr lang="ar-EG"/>
                    </a:p>
                  </a:txBody>
                  <a:tcPr/>
                </a:tc>
                <a:tc gridSpan="2">
                  <a:txBody>
                    <a:bodyPr/>
                    <a:lstStyle/>
                    <a:p>
                      <a:pPr algn="ctr" rtl="1">
                        <a:lnSpc>
                          <a:spcPct val="115000"/>
                        </a:lnSpc>
                        <a:spcAft>
                          <a:spcPts val="1000"/>
                        </a:spcAft>
                      </a:pPr>
                      <a:r>
                        <a:rPr lang="ar-EG" sz="1300">
                          <a:solidFill>
                            <a:schemeClr val="tx1"/>
                          </a:solidFill>
                          <a:effectLst/>
                          <a:cs typeface="Sultan Medium" pitchFamily="2" charset="-78"/>
                        </a:rPr>
                        <a:t>الاجمالي</a:t>
                      </a:r>
                      <a:endParaRPr lang="en-US" sz="1100">
                        <a:solidFill>
                          <a:schemeClr val="tx1"/>
                        </a:solidFill>
                        <a:effectLst/>
                        <a:latin typeface="Calibri"/>
                        <a:ea typeface="Calibri"/>
                        <a:cs typeface="Sultan Medium" pitchFamily="2" charset="-78"/>
                      </a:endParaRPr>
                    </a:p>
                  </a:txBody>
                  <a:tcPr marL="68580" marR="68580" marT="0" marB="0"/>
                </a:tc>
                <a:tc hMerge="1">
                  <a:txBody>
                    <a:bodyPr/>
                    <a:lstStyle/>
                    <a:p>
                      <a:pPr rtl="1"/>
                      <a:endParaRPr lang="ar-EG"/>
                    </a:p>
                  </a:txBody>
                  <a:tcPr/>
                </a:tc>
              </a:tr>
              <a:tr h="0">
                <a:tc>
                  <a:txBody>
                    <a:bodyPr/>
                    <a:lstStyle/>
                    <a:p>
                      <a:pPr algn="ctr" rtl="1">
                        <a:lnSpc>
                          <a:spcPct val="115000"/>
                        </a:lnSpc>
                        <a:spcAft>
                          <a:spcPts val="1000"/>
                        </a:spcAft>
                      </a:pPr>
                      <a:r>
                        <a:rPr lang="ar-EG" sz="1300" dirty="0">
                          <a:solidFill>
                            <a:schemeClr val="tx1"/>
                          </a:solidFill>
                          <a:effectLst/>
                          <a:cs typeface="Sultan Medium" pitchFamily="2" charset="-78"/>
                        </a:rPr>
                        <a:t>متر</a:t>
                      </a:r>
                      <a:endParaRPr lang="en-US" sz="1100" dirty="0">
                        <a:solidFill>
                          <a:schemeClr val="tx1"/>
                        </a:solidFill>
                        <a:effectLst/>
                        <a:latin typeface="Calibri"/>
                        <a:ea typeface="Calibri"/>
                        <a:cs typeface="Sultan Medium" pitchFamily="2" charset="-78"/>
                      </a:endParaRPr>
                    </a:p>
                  </a:txBody>
                  <a:tcPr marL="68580" marR="68580" marT="0" marB="0"/>
                </a:tc>
                <a:tc>
                  <a:txBody>
                    <a:bodyPr/>
                    <a:lstStyle/>
                    <a:p>
                      <a:pPr algn="ctr" rtl="1">
                        <a:lnSpc>
                          <a:spcPct val="115000"/>
                        </a:lnSpc>
                        <a:spcAft>
                          <a:spcPts val="1000"/>
                        </a:spcAft>
                      </a:pPr>
                      <a:r>
                        <a:rPr lang="ar-EG" sz="1300" dirty="0">
                          <a:solidFill>
                            <a:schemeClr val="tx1"/>
                          </a:solidFill>
                          <a:effectLst/>
                          <a:cs typeface="Sultan Medium" pitchFamily="2" charset="-78"/>
                        </a:rPr>
                        <a:t>كم</a:t>
                      </a:r>
                      <a:endParaRPr lang="en-US" sz="1100" dirty="0">
                        <a:solidFill>
                          <a:schemeClr val="tx1"/>
                        </a:solidFill>
                        <a:effectLst/>
                        <a:latin typeface="Calibri"/>
                        <a:ea typeface="Calibri"/>
                        <a:cs typeface="Sultan Medium" pitchFamily="2" charset="-78"/>
                      </a:endParaRPr>
                    </a:p>
                  </a:txBody>
                  <a:tcPr marL="68580" marR="68580" marT="0" marB="0"/>
                </a:tc>
                <a:tc>
                  <a:txBody>
                    <a:bodyPr/>
                    <a:lstStyle/>
                    <a:p>
                      <a:pPr algn="ctr" rtl="1">
                        <a:lnSpc>
                          <a:spcPct val="115000"/>
                        </a:lnSpc>
                        <a:spcAft>
                          <a:spcPts val="1000"/>
                        </a:spcAft>
                      </a:pPr>
                      <a:r>
                        <a:rPr lang="ar-EG" sz="1300" dirty="0">
                          <a:solidFill>
                            <a:schemeClr val="tx1"/>
                          </a:solidFill>
                          <a:effectLst/>
                          <a:cs typeface="Sultan Medium" pitchFamily="2" charset="-78"/>
                        </a:rPr>
                        <a:t>متر</a:t>
                      </a:r>
                      <a:endParaRPr lang="en-US" sz="1100" dirty="0">
                        <a:solidFill>
                          <a:schemeClr val="tx1"/>
                        </a:solidFill>
                        <a:effectLst/>
                        <a:latin typeface="Calibri"/>
                        <a:ea typeface="Calibri"/>
                        <a:cs typeface="Sultan Medium" pitchFamily="2" charset="-78"/>
                      </a:endParaRPr>
                    </a:p>
                  </a:txBody>
                  <a:tcPr marL="68580" marR="68580" marT="0" marB="0"/>
                </a:tc>
                <a:tc>
                  <a:txBody>
                    <a:bodyPr/>
                    <a:lstStyle/>
                    <a:p>
                      <a:pPr algn="ctr" rtl="1">
                        <a:lnSpc>
                          <a:spcPct val="115000"/>
                        </a:lnSpc>
                        <a:spcAft>
                          <a:spcPts val="1000"/>
                        </a:spcAft>
                      </a:pPr>
                      <a:r>
                        <a:rPr lang="ar-EG" sz="1300">
                          <a:solidFill>
                            <a:schemeClr val="tx1"/>
                          </a:solidFill>
                          <a:effectLst/>
                          <a:cs typeface="Sultan Medium" pitchFamily="2" charset="-78"/>
                        </a:rPr>
                        <a:t>كم</a:t>
                      </a:r>
                      <a:endParaRPr lang="en-US" sz="1100">
                        <a:solidFill>
                          <a:schemeClr val="tx1"/>
                        </a:solidFill>
                        <a:effectLst/>
                        <a:latin typeface="Calibri"/>
                        <a:ea typeface="Calibri"/>
                        <a:cs typeface="Sultan Medium" pitchFamily="2" charset="-78"/>
                      </a:endParaRPr>
                    </a:p>
                  </a:txBody>
                  <a:tcPr marL="68580" marR="68580" marT="0" marB="0"/>
                </a:tc>
                <a:tc>
                  <a:txBody>
                    <a:bodyPr/>
                    <a:lstStyle/>
                    <a:p>
                      <a:pPr algn="ctr" rtl="1">
                        <a:lnSpc>
                          <a:spcPct val="115000"/>
                        </a:lnSpc>
                        <a:spcAft>
                          <a:spcPts val="1000"/>
                        </a:spcAft>
                      </a:pPr>
                      <a:r>
                        <a:rPr lang="ar-EG" sz="1300">
                          <a:solidFill>
                            <a:schemeClr val="tx1"/>
                          </a:solidFill>
                          <a:effectLst/>
                          <a:cs typeface="Sultan Medium" pitchFamily="2" charset="-78"/>
                        </a:rPr>
                        <a:t>متر</a:t>
                      </a:r>
                      <a:endParaRPr lang="en-US" sz="1100">
                        <a:solidFill>
                          <a:schemeClr val="tx1"/>
                        </a:solidFill>
                        <a:effectLst/>
                        <a:latin typeface="Calibri"/>
                        <a:ea typeface="Calibri"/>
                        <a:cs typeface="Sultan Medium" pitchFamily="2" charset="-78"/>
                      </a:endParaRPr>
                    </a:p>
                  </a:txBody>
                  <a:tcPr marL="68580" marR="68580" marT="0" marB="0"/>
                </a:tc>
                <a:tc>
                  <a:txBody>
                    <a:bodyPr/>
                    <a:lstStyle/>
                    <a:p>
                      <a:pPr algn="ctr" rtl="1">
                        <a:lnSpc>
                          <a:spcPct val="115000"/>
                        </a:lnSpc>
                        <a:spcAft>
                          <a:spcPts val="1000"/>
                        </a:spcAft>
                      </a:pPr>
                      <a:r>
                        <a:rPr lang="ar-EG" sz="1300">
                          <a:solidFill>
                            <a:schemeClr val="tx1"/>
                          </a:solidFill>
                          <a:effectLst/>
                          <a:cs typeface="Sultan Medium" pitchFamily="2" charset="-78"/>
                        </a:rPr>
                        <a:t>كم</a:t>
                      </a:r>
                      <a:endParaRPr lang="en-US" sz="1100">
                        <a:solidFill>
                          <a:schemeClr val="tx1"/>
                        </a:solidFill>
                        <a:effectLst/>
                        <a:latin typeface="Calibri"/>
                        <a:ea typeface="Calibri"/>
                        <a:cs typeface="Sultan Medium" pitchFamily="2" charset="-78"/>
                      </a:endParaRPr>
                    </a:p>
                  </a:txBody>
                  <a:tcPr marL="68580" marR="68580" marT="0" marB="0"/>
                </a:tc>
              </a:tr>
              <a:tr h="0">
                <a:tc>
                  <a:txBody>
                    <a:bodyPr/>
                    <a:lstStyle/>
                    <a:p>
                      <a:pPr algn="ctr" rtl="1">
                        <a:lnSpc>
                          <a:spcPct val="115000"/>
                        </a:lnSpc>
                        <a:spcAft>
                          <a:spcPts val="1000"/>
                        </a:spcAft>
                      </a:pPr>
                      <a:r>
                        <a:rPr lang="ar-EG" sz="1300" dirty="0" smtClean="0">
                          <a:solidFill>
                            <a:schemeClr val="tx1"/>
                          </a:solidFill>
                          <a:effectLst/>
                          <a:cs typeface="Sultan Medium" pitchFamily="2" charset="-78"/>
                        </a:rPr>
                        <a:t>82</a:t>
                      </a:r>
                      <a:endParaRPr lang="en-US" sz="1100" dirty="0">
                        <a:solidFill>
                          <a:schemeClr val="tx1"/>
                        </a:solidFill>
                        <a:effectLst/>
                        <a:latin typeface="Calibri"/>
                        <a:ea typeface="Calibri"/>
                        <a:cs typeface="Sultan Medium" pitchFamily="2" charset="-78"/>
                      </a:endParaRPr>
                    </a:p>
                  </a:txBody>
                  <a:tcPr marL="68580" marR="68580"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78</a:t>
                      </a:r>
                      <a:endParaRPr lang="en-US" sz="1100" dirty="0">
                        <a:solidFill>
                          <a:schemeClr val="tx1"/>
                        </a:solidFill>
                        <a:effectLst/>
                        <a:latin typeface="Calibri"/>
                        <a:ea typeface="Calibri"/>
                        <a:cs typeface="Sultan Medium" pitchFamily="2" charset="-78"/>
                      </a:endParaRPr>
                    </a:p>
                  </a:txBody>
                  <a:tcPr marL="68580" marR="68580" marT="0" marB="0"/>
                </a:tc>
                <a:tc>
                  <a:txBody>
                    <a:bodyPr/>
                    <a:lstStyle/>
                    <a:p>
                      <a:pPr algn="ctr" rtl="1">
                        <a:lnSpc>
                          <a:spcPct val="115000"/>
                        </a:lnSpc>
                        <a:spcAft>
                          <a:spcPts val="1000"/>
                        </a:spcAft>
                      </a:pPr>
                      <a:r>
                        <a:rPr lang="ar-EG" sz="1300">
                          <a:solidFill>
                            <a:schemeClr val="tx1"/>
                          </a:solidFill>
                          <a:effectLst/>
                          <a:cs typeface="Sultan Medium" pitchFamily="2" charset="-78"/>
                        </a:rPr>
                        <a:t>0</a:t>
                      </a:r>
                      <a:endParaRPr lang="en-US" sz="1100">
                        <a:solidFill>
                          <a:schemeClr val="tx1"/>
                        </a:solidFill>
                        <a:effectLst/>
                        <a:latin typeface="Calibri"/>
                        <a:ea typeface="Calibri"/>
                        <a:cs typeface="Sultan Medium" pitchFamily="2" charset="-78"/>
                      </a:endParaRPr>
                    </a:p>
                  </a:txBody>
                  <a:tcPr marL="68580" marR="68580"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25</a:t>
                      </a:r>
                      <a:endParaRPr lang="en-US" sz="1100" dirty="0">
                        <a:solidFill>
                          <a:schemeClr val="tx1"/>
                        </a:solidFill>
                        <a:effectLst/>
                        <a:latin typeface="Calibri"/>
                        <a:ea typeface="Calibri"/>
                        <a:cs typeface="Sultan Medium" pitchFamily="2" charset="-78"/>
                      </a:endParaRPr>
                    </a:p>
                  </a:txBody>
                  <a:tcPr marL="68580" marR="68580"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82</a:t>
                      </a:r>
                      <a:endParaRPr lang="en-US" sz="1100" dirty="0">
                        <a:solidFill>
                          <a:schemeClr val="tx1"/>
                        </a:solidFill>
                        <a:effectLst/>
                        <a:latin typeface="Calibri"/>
                        <a:ea typeface="Calibri"/>
                        <a:cs typeface="Sultan Medium" pitchFamily="2" charset="-78"/>
                      </a:endParaRPr>
                    </a:p>
                  </a:txBody>
                  <a:tcPr marL="68580" marR="68580" marT="0" marB="0"/>
                </a:tc>
                <a:tc>
                  <a:txBody>
                    <a:bodyPr/>
                    <a:lstStyle/>
                    <a:p>
                      <a:pPr algn="ctr" rtl="1">
                        <a:lnSpc>
                          <a:spcPct val="115000"/>
                        </a:lnSpc>
                        <a:spcAft>
                          <a:spcPts val="1000"/>
                        </a:spcAft>
                      </a:pPr>
                      <a:r>
                        <a:rPr lang="ar-EG" sz="1300" dirty="0" smtClean="0">
                          <a:solidFill>
                            <a:schemeClr val="tx1"/>
                          </a:solidFill>
                          <a:effectLst/>
                          <a:cs typeface="Sultan Medium" pitchFamily="2" charset="-78"/>
                        </a:rPr>
                        <a:t>103</a:t>
                      </a:r>
                      <a:endParaRPr lang="en-US" sz="1100" dirty="0">
                        <a:solidFill>
                          <a:schemeClr val="tx1"/>
                        </a:solidFill>
                        <a:effectLst/>
                        <a:latin typeface="Calibri"/>
                        <a:ea typeface="Calibri"/>
                        <a:cs typeface="Sultan Medium" pitchFamily="2" charset="-78"/>
                      </a:endParaRPr>
                    </a:p>
                  </a:txBody>
                  <a:tcPr marL="68580" marR="68580" marT="0" marB="0"/>
                </a:tc>
              </a:tr>
            </a:tbl>
          </a:graphicData>
        </a:graphic>
      </p:graphicFrame>
      <p:sp>
        <p:nvSpPr>
          <p:cNvPr id="29" name="Rectangle 5"/>
          <p:cNvSpPr>
            <a:spLocks noChangeArrowheads="1"/>
          </p:cNvSpPr>
          <p:nvPr/>
        </p:nvSpPr>
        <p:spPr bwMode="auto">
          <a:xfrm>
            <a:off x="4945565" y="5161328"/>
            <a:ext cx="15111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EG" sz="1400" b="0" i="0" u="none" strike="noStrike" cap="none" normalizeH="0" baseline="0" dirty="0" smtClean="0">
                <a:ln>
                  <a:noFill/>
                </a:ln>
                <a:solidFill>
                  <a:srgbClr val="FF0000"/>
                </a:solidFill>
                <a:effectLst/>
                <a:latin typeface="Arial" pitchFamily="34" charset="0"/>
                <a:ea typeface="Calibri" pitchFamily="34" charset="0"/>
                <a:cs typeface="Sultan bold" pitchFamily="2" charset="-78"/>
              </a:rPr>
              <a:t>خطة التطهيرات </a:t>
            </a: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3316751461"/>
              </p:ext>
            </p:extLst>
          </p:nvPr>
        </p:nvGraphicFramePr>
        <p:xfrm>
          <a:off x="1175444" y="6681192"/>
          <a:ext cx="5083176" cy="392774"/>
        </p:xfrm>
        <a:graphic>
          <a:graphicData uri="http://schemas.openxmlformats.org/drawingml/2006/table">
            <a:tbl>
              <a:tblPr rtl="1" firstRow="1" firstCol="1" bandRow="1">
                <a:tableStyleId>{5C22544A-7EE6-4342-B048-85BDC9FD1C3A}</a:tableStyleId>
              </a:tblPr>
              <a:tblGrid>
                <a:gridCol w="1270383"/>
                <a:gridCol w="1270931"/>
                <a:gridCol w="1270931"/>
                <a:gridCol w="1270931"/>
              </a:tblGrid>
              <a:tr h="196387">
                <a:tc>
                  <a:txBody>
                    <a:bodyPr/>
                    <a:lstStyle/>
                    <a:p>
                      <a:pPr algn="ctr" rtl="1">
                        <a:lnSpc>
                          <a:spcPct val="115000"/>
                        </a:lnSpc>
                        <a:spcAft>
                          <a:spcPts val="1000"/>
                        </a:spcAft>
                      </a:pPr>
                      <a:r>
                        <a:rPr lang="ar-EG" sz="1100" dirty="0">
                          <a:solidFill>
                            <a:schemeClr val="tx1"/>
                          </a:solidFill>
                          <a:effectLst/>
                          <a:cs typeface="Sultan Medium" pitchFamily="2" charset="-78"/>
                        </a:rPr>
                        <a:t>عدد المحلات المرخصة</a:t>
                      </a:r>
                      <a:endParaRPr lang="en-US" sz="900" dirty="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100" dirty="0">
                          <a:solidFill>
                            <a:schemeClr val="tx1"/>
                          </a:solidFill>
                          <a:effectLst/>
                          <a:cs typeface="Sultan Medium" pitchFamily="2" charset="-78"/>
                        </a:rPr>
                        <a:t>منتهي التراخيص</a:t>
                      </a:r>
                      <a:endParaRPr lang="en-US" sz="900" dirty="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100" dirty="0">
                          <a:solidFill>
                            <a:schemeClr val="tx1"/>
                          </a:solidFill>
                          <a:effectLst/>
                          <a:cs typeface="Sultan Medium" pitchFamily="2" charset="-78"/>
                        </a:rPr>
                        <a:t>غير مرخص</a:t>
                      </a:r>
                      <a:endParaRPr lang="en-US" sz="900" dirty="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100" dirty="0">
                          <a:solidFill>
                            <a:schemeClr val="tx1"/>
                          </a:solidFill>
                          <a:effectLst/>
                          <a:cs typeface="Sultan Medium" pitchFamily="2" charset="-78"/>
                        </a:rPr>
                        <a:t>الاجمالي</a:t>
                      </a:r>
                      <a:endParaRPr lang="en-US" sz="900" dirty="0">
                        <a:solidFill>
                          <a:schemeClr val="tx1"/>
                        </a:solidFill>
                        <a:effectLst/>
                        <a:latin typeface="Calibri"/>
                        <a:ea typeface="Calibri"/>
                        <a:cs typeface="Sultan Medium" pitchFamily="2" charset="-78"/>
                      </a:endParaRPr>
                    </a:p>
                  </a:txBody>
                  <a:tcPr marL="59113" marR="59113" marT="0" marB="0"/>
                </a:tc>
              </a:tr>
              <a:tr h="196387">
                <a:tc>
                  <a:txBody>
                    <a:bodyPr/>
                    <a:lstStyle/>
                    <a:p>
                      <a:pPr algn="ctr" rtl="1">
                        <a:lnSpc>
                          <a:spcPct val="115000"/>
                        </a:lnSpc>
                        <a:spcAft>
                          <a:spcPts val="1000"/>
                        </a:spcAft>
                      </a:pPr>
                      <a:r>
                        <a:rPr lang="ar-EG" sz="1100">
                          <a:solidFill>
                            <a:schemeClr val="tx1"/>
                          </a:solidFill>
                          <a:effectLst/>
                          <a:cs typeface="Sultan Medium" pitchFamily="2" charset="-78"/>
                        </a:rPr>
                        <a:t>57</a:t>
                      </a:r>
                      <a:endParaRPr lang="en-US" sz="90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100">
                          <a:solidFill>
                            <a:schemeClr val="tx1"/>
                          </a:solidFill>
                          <a:effectLst/>
                          <a:cs typeface="Sultan Medium" pitchFamily="2" charset="-78"/>
                        </a:rPr>
                        <a:t>40</a:t>
                      </a:r>
                      <a:endParaRPr lang="en-US" sz="90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100">
                          <a:solidFill>
                            <a:schemeClr val="tx1"/>
                          </a:solidFill>
                          <a:effectLst/>
                          <a:cs typeface="Sultan Medium" pitchFamily="2" charset="-78"/>
                        </a:rPr>
                        <a:t>36</a:t>
                      </a:r>
                      <a:endParaRPr lang="en-US" sz="90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100" dirty="0">
                          <a:solidFill>
                            <a:schemeClr val="tx1"/>
                          </a:solidFill>
                          <a:effectLst/>
                          <a:cs typeface="Sultan Medium" pitchFamily="2" charset="-78"/>
                        </a:rPr>
                        <a:t>133</a:t>
                      </a:r>
                      <a:endParaRPr lang="en-US" sz="900" dirty="0">
                        <a:solidFill>
                          <a:schemeClr val="tx1"/>
                        </a:solidFill>
                        <a:effectLst/>
                        <a:latin typeface="Calibri"/>
                        <a:ea typeface="Calibri"/>
                        <a:cs typeface="Sultan Medium" pitchFamily="2" charset="-78"/>
                      </a:endParaRPr>
                    </a:p>
                  </a:txBody>
                  <a:tcPr marL="59113" marR="59113" marT="0" marB="0"/>
                </a:tc>
              </a:tr>
            </a:tbl>
          </a:graphicData>
        </a:graphic>
      </p:graphicFrame>
      <p:sp>
        <p:nvSpPr>
          <p:cNvPr id="31" name="Rectangle 6"/>
          <p:cNvSpPr>
            <a:spLocks noChangeArrowheads="1"/>
          </p:cNvSpPr>
          <p:nvPr/>
        </p:nvSpPr>
        <p:spPr bwMode="auto">
          <a:xfrm>
            <a:off x="3717032" y="6257365"/>
            <a:ext cx="27809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EG" sz="1400" b="0" i="0" u="none" strike="noStrike" cap="none" normalizeH="0" baseline="0" dirty="0" smtClean="0">
                <a:ln>
                  <a:noFill/>
                </a:ln>
                <a:solidFill>
                  <a:srgbClr val="FF0000"/>
                </a:solidFill>
                <a:effectLst/>
                <a:latin typeface="Arial" pitchFamily="34" charset="0"/>
                <a:ea typeface="Calibri" pitchFamily="34" charset="0"/>
                <a:cs typeface="Sultan bold" pitchFamily="2" charset="-78"/>
              </a:rPr>
              <a:t>حصر محلات الاتجار في الاسمدة والمبيدات </a:t>
            </a: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1266665860"/>
              </p:ext>
            </p:extLst>
          </p:nvPr>
        </p:nvGraphicFramePr>
        <p:xfrm>
          <a:off x="1175444" y="7986323"/>
          <a:ext cx="5083176" cy="683514"/>
        </p:xfrm>
        <a:graphic>
          <a:graphicData uri="http://schemas.openxmlformats.org/drawingml/2006/table">
            <a:tbl>
              <a:tblPr rtl="1" firstRow="1" firstCol="1" bandRow="1">
                <a:tableStyleId>{5C22544A-7EE6-4342-B048-85BDC9FD1C3A}</a:tableStyleId>
              </a:tblPr>
              <a:tblGrid>
                <a:gridCol w="1270383"/>
                <a:gridCol w="1270931"/>
                <a:gridCol w="1270931"/>
                <a:gridCol w="1270931"/>
              </a:tblGrid>
              <a:tr h="392773">
                <a:tc>
                  <a:txBody>
                    <a:bodyPr/>
                    <a:lstStyle/>
                    <a:p>
                      <a:pPr algn="ctr" rtl="1">
                        <a:lnSpc>
                          <a:spcPct val="115000"/>
                        </a:lnSpc>
                        <a:spcAft>
                          <a:spcPts val="1000"/>
                        </a:spcAft>
                      </a:pPr>
                      <a:r>
                        <a:rPr lang="ar-EG" sz="1300" dirty="0">
                          <a:solidFill>
                            <a:schemeClr val="tx1"/>
                          </a:solidFill>
                          <a:effectLst/>
                          <a:cs typeface="Sultan Medium" pitchFamily="2" charset="-78"/>
                        </a:rPr>
                        <a:t>عدد المصانع المرخصة</a:t>
                      </a:r>
                      <a:endParaRPr lang="en-US" sz="1300" dirty="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300" dirty="0">
                          <a:solidFill>
                            <a:schemeClr val="tx1"/>
                          </a:solidFill>
                          <a:effectLst/>
                          <a:cs typeface="Sultan Medium" pitchFamily="2" charset="-78"/>
                        </a:rPr>
                        <a:t>المصانع الغير مرخصة</a:t>
                      </a:r>
                      <a:endParaRPr lang="en-US" sz="1300" dirty="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300">
                          <a:solidFill>
                            <a:schemeClr val="tx1"/>
                          </a:solidFill>
                          <a:effectLst/>
                          <a:cs typeface="Sultan Medium" pitchFamily="2" charset="-78"/>
                        </a:rPr>
                        <a:t>محلات الاعلاف المرخصة</a:t>
                      </a:r>
                      <a:endParaRPr lang="en-US" sz="130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300">
                          <a:solidFill>
                            <a:schemeClr val="tx1"/>
                          </a:solidFill>
                          <a:effectLst/>
                          <a:cs typeface="Sultan Medium" pitchFamily="2" charset="-78"/>
                        </a:rPr>
                        <a:t>محلات الاعلاف الغير مرخصة</a:t>
                      </a:r>
                      <a:endParaRPr lang="en-US" sz="1300">
                        <a:solidFill>
                          <a:schemeClr val="tx1"/>
                        </a:solidFill>
                        <a:effectLst/>
                        <a:latin typeface="Calibri"/>
                        <a:ea typeface="Calibri"/>
                        <a:cs typeface="Sultan Medium" pitchFamily="2" charset="-78"/>
                      </a:endParaRPr>
                    </a:p>
                  </a:txBody>
                  <a:tcPr marL="59113" marR="59113" marT="0" marB="0"/>
                </a:tc>
              </a:tr>
              <a:tr h="196387">
                <a:tc>
                  <a:txBody>
                    <a:bodyPr/>
                    <a:lstStyle/>
                    <a:p>
                      <a:pPr algn="ctr" rtl="1">
                        <a:lnSpc>
                          <a:spcPct val="115000"/>
                        </a:lnSpc>
                        <a:spcAft>
                          <a:spcPts val="1000"/>
                        </a:spcAft>
                      </a:pPr>
                      <a:r>
                        <a:rPr lang="ar-EG" sz="1300">
                          <a:solidFill>
                            <a:schemeClr val="tx1"/>
                          </a:solidFill>
                          <a:effectLst/>
                          <a:cs typeface="Sultan Medium" pitchFamily="2" charset="-78"/>
                        </a:rPr>
                        <a:t>9</a:t>
                      </a:r>
                      <a:endParaRPr lang="en-US" sz="130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300" dirty="0">
                          <a:solidFill>
                            <a:schemeClr val="tx1"/>
                          </a:solidFill>
                          <a:effectLst/>
                          <a:cs typeface="Sultan Medium" pitchFamily="2" charset="-78"/>
                        </a:rPr>
                        <a:t>8</a:t>
                      </a:r>
                      <a:endParaRPr lang="en-US" sz="1300" dirty="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300" dirty="0">
                          <a:solidFill>
                            <a:schemeClr val="tx1"/>
                          </a:solidFill>
                          <a:effectLst/>
                          <a:cs typeface="Sultan Medium" pitchFamily="2" charset="-78"/>
                        </a:rPr>
                        <a:t>68</a:t>
                      </a:r>
                      <a:endParaRPr lang="en-US" sz="1300" dirty="0">
                        <a:solidFill>
                          <a:schemeClr val="tx1"/>
                        </a:solidFill>
                        <a:effectLst/>
                        <a:latin typeface="Calibri"/>
                        <a:ea typeface="Calibri"/>
                        <a:cs typeface="Sultan Medium" pitchFamily="2" charset="-78"/>
                      </a:endParaRPr>
                    </a:p>
                  </a:txBody>
                  <a:tcPr marL="59113" marR="59113" marT="0" marB="0"/>
                </a:tc>
                <a:tc>
                  <a:txBody>
                    <a:bodyPr/>
                    <a:lstStyle/>
                    <a:p>
                      <a:pPr algn="ctr" rtl="1">
                        <a:lnSpc>
                          <a:spcPct val="115000"/>
                        </a:lnSpc>
                        <a:spcAft>
                          <a:spcPts val="1000"/>
                        </a:spcAft>
                      </a:pPr>
                      <a:r>
                        <a:rPr lang="ar-EG" sz="1300" dirty="0">
                          <a:solidFill>
                            <a:schemeClr val="tx1"/>
                          </a:solidFill>
                          <a:effectLst/>
                          <a:cs typeface="Sultan Medium" pitchFamily="2" charset="-78"/>
                        </a:rPr>
                        <a:t>212</a:t>
                      </a:r>
                      <a:endParaRPr lang="en-US" sz="1300" dirty="0">
                        <a:solidFill>
                          <a:schemeClr val="tx1"/>
                        </a:solidFill>
                        <a:effectLst/>
                        <a:latin typeface="Calibri"/>
                        <a:ea typeface="Calibri"/>
                        <a:cs typeface="Sultan Medium" pitchFamily="2" charset="-78"/>
                      </a:endParaRPr>
                    </a:p>
                  </a:txBody>
                  <a:tcPr marL="59113" marR="59113" marT="0" marB="0"/>
                </a:tc>
              </a:tr>
            </a:tbl>
          </a:graphicData>
        </a:graphic>
      </p:graphicFrame>
      <p:sp>
        <p:nvSpPr>
          <p:cNvPr id="33" name="Rectangle 7"/>
          <p:cNvSpPr>
            <a:spLocks noChangeArrowheads="1"/>
          </p:cNvSpPr>
          <p:nvPr/>
        </p:nvSpPr>
        <p:spPr bwMode="auto">
          <a:xfrm>
            <a:off x="4666314" y="7409493"/>
            <a:ext cx="17904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EG" sz="1400" dirty="0">
                <a:solidFill>
                  <a:srgbClr val="FF0000"/>
                </a:solidFill>
                <a:latin typeface="Arial" pitchFamily="34" charset="0"/>
                <a:ea typeface="Calibri" pitchFamily="34" charset="0"/>
                <a:cs typeface="Sultan bold" pitchFamily="2" charset="-78"/>
              </a:rPr>
              <a:t>حصر محلات ومصانع الاعلاف</a:t>
            </a:r>
            <a:endParaRPr lang="en-US" sz="1400" dirty="0">
              <a:solidFill>
                <a:srgbClr val="FF0000"/>
              </a:solidFill>
              <a:latin typeface="Arial" pitchFamily="34" charset="0"/>
              <a:ea typeface="Calibri" pitchFamily="34" charset="0"/>
              <a:cs typeface="Sultan bold"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6256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198" y="1109209"/>
            <a:ext cx="5904656" cy="4431983"/>
          </a:xfrm>
          <a:prstGeom prst="rect">
            <a:avLst/>
          </a:prstGeom>
        </p:spPr>
        <p:txBody>
          <a:bodyPr wrap="square">
            <a:spAutoFit/>
          </a:bodyPr>
          <a:lstStyle/>
          <a:p>
            <a:r>
              <a:rPr lang="ar-EG" sz="1600" u="sng" dirty="0">
                <a:cs typeface="Sultan bold" pitchFamily="2" charset="-78"/>
              </a:rPr>
              <a:t>الموقــــع</a:t>
            </a:r>
            <a:r>
              <a:rPr lang="ar-EG" sz="1600" b="1" u="sng" dirty="0">
                <a:cs typeface="Sultan bold" pitchFamily="2" charset="-78"/>
              </a:rPr>
              <a:t> :</a:t>
            </a:r>
            <a:endParaRPr lang="en-US" sz="1600" dirty="0">
              <a:cs typeface="Sultan bold" pitchFamily="2" charset="-78"/>
            </a:endParaRPr>
          </a:p>
          <a:p>
            <a:r>
              <a:rPr lang="ar-EG" sz="1600" dirty="0">
                <a:cs typeface="Sultan bold" pitchFamily="2" charset="-78"/>
              </a:rPr>
              <a:t>تنفرد دمياط بموقع جغرافي متميز لا يكاد يتكرر في أي بقعة من العالم حيث تطل علي البحر والنهر والبحيرة ، تقع محافظة دمياط شمال الدلتا حيث تبعد مدينة دمياط مسافة 15كم من مصب النهر في البحر الأبيض المتوسط ، يشطرها نهر النيل (فرع دمياط) إلي شطرين يحدها شمالاّ البحر المتوسط ، وشرقا بحيرة المنزلة وإلي الجنوب والغرب تمتد مزارع الدلتا وسهولها .</a:t>
            </a:r>
            <a:endParaRPr lang="en-US" sz="1600" dirty="0">
              <a:cs typeface="Sultan bold" pitchFamily="2" charset="-78"/>
            </a:endParaRPr>
          </a:p>
          <a:p>
            <a:r>
              <a:rPr lang="ar-EG" sz="1600" u="sng" dirty="0">
                <a:cs typeface="Sultan bold" pitchFamily="2" charset="-78"/>
              </a:rPr>
              <a:t>المساحـة الكلية والمأهولة :</a:t>
            </a:r>
            <a:endParaRPr lang="en-US" sz="1600" dirty="0">
              <a:cs typeface="Sultan bold" pitchFamily="2" charset="-78"/>
            </a:endParaRPr>
          </a:p>
          <a:p>
            <a:r>
              <a:rPr lang="ar-EG" sz="1600" dirty="0">
                <a:cs typeface="Sultan bold" pitchFamily="2" charset="-78"/>
              </a:rPr>
              <a:t>المساحة  الكلية :  910 كم2</a:t>
            </a:r>
            <a:endParaRPr lang="en-US" sz="1600" dirty="0">
              <a:cs typeface="Sultan bold" pitchFamily="2" charset="-78"/>
            </a:endParaRPr>
          </a:p>
          <a:p>
            <a:r>
              <a:rPr lang="ar-EG" sz="1600" dirty="0">
                <a:cs typeface="Sultan bold" pitchFamily="2" charset="-78"/>
              </a:rPr>
              <a:t>المساحة المأهولة :  668.87  كم2</a:t>
            </a:r>
            <a:endParaRPr lang="en-US" sz="1600" dirty="0">
              <a:cs typeface="Sultan bold" pitchFamily="2" charset="-78"/>
            </a:endParaRPr>
          </a:p>
          <a:p>
            <a:r>
              <a:rPr lang="ar-EG" sz="1600" u="sng" dirty="0">
                <a:cs typeface="Sultan bold" pitchFamily="2" charset="-78"/>
              </a:rPr>
              <a:t>التقسيم الإداري:</a:t>
            </a:r>
            <a:endParaRPr lang="en-US" sz="1600" dirty="0">
              <a:cs typeface="Sultan bold" pitchFamily="2" charset="-78"/>
            </a:endParaRPr>
          </a:p>
          <a:p>
            <a:pPr lvl="0"/>
            <a:r>
              <a:rPr lang="ar-EG" sz="1600" u="sng" dirty="0">
                <a:cs typeface="Sultan bold" pitchFamily="2" charset="-78"/>
              </a:rPr>
              <a:t>تنقسم محافظة دمياط الى خمسة مراكز إدارية وهي : </a:t>
            </a:r>
            <a:endParaRPr lang="en-US" sz="1600" dirty="0">
              <a:cs typeface="Sultan bold" pitchFamily="2" charset="-78"/>
            </a:endParaRPr>
          </a:p>
          <a:p>
            <a:r>
              <a:rPr lang="ar-EG" sz="1600" dirty="0">
                <a:cs typeface="Sultan bold" pitchFamily="2" charset="-78"/>
              </a:rPr>
              <a:t>مركز دمياط  -  مركز فارسكور  -  مركز كفر سعد  -  مركز الزرقا  - مركز كفر البطيخ </a:t>
            </a:r>
            <a:endParaRPr lang="en-US" sz="1600" dirty="0">
              <a:cs typeface="Sultan bold" pitchFamily="2" charset="-78"/>
            </a:endParaRPr>
          </a:p>
          <a:p>
            <a:pPr lvl="0"/>
            <a:r>
              <a:rPr lang="ar-EG" sz="1600" u="sng" dirty="0">
                <a:cs typeface="Sultan bold" pitchFamily="2" charset="-78"/>
              </a:rPr>
              <a:t>وتضم عشر مدن وهى:</a:t>
            </a:r>
            <a:endParaRPr lang="en-US" sz="1600" dirty="0">
              <a:cs typeface="Sultan bold" pitchFamily="2" charset="-78"/>
            </a:endParaRPr>
          </a:p>
          <a:p>
            <a:r>
              <a:rPr lang="ar-EG" sz="1600" dirty="0">
                <a:cs typeface="Sultan bold" pitchFamily="2" charset="-78"/>
              </a:rPr>
              <a:t>مدينة دمياط - مدينة فارسكور - مدينة كفرسعد </a:t>
            </a:r>
            <a:r>
              <a:rPr lang="ar-EG" dirty="0">
                <a:cs typeface="Sultan bold" pitchFamily="2" charset="-78"/>
              </a:rPr>
              <a:t>- مدينة كفر البطيخ - مدينة الزرقا - مدينةالروضة - مدينة السرو - مدينة عزبة البرج - مدينة ميت أبوغالب  - مدينة رأس البر ،  بالإضافة إلي مدينة دمياط الجديدة  .</a:t>
            </a:r>
            <a:endParaRPr lang="en-US" dirty="0">
              <a:cs typeface="Sultan bold" pitchFamily="2" charset="-78"/>
            </a:endParaRPr>
          </a:p>
          <a:p>
            <a:r>
              <a:rPr lang="ar-EG" dirty="0">
                <a:cs typeface="Sultan bold" pitchFamily="2" charset="-78"/>
              </a:rPr>
              <a:t>وتضم محافظة دمياط عدد 85 قرية تتبع 47 وحدة محلية .</a:t>
            </a:r>
            <a:endParaRPr lang="en-US" dirty="0">
              <a:cs typeface="Sultan bold" pitchFamily="2" charset="-78"/>
            </a:endParaRPr>
          </a:p>
          <a:p>
            <a:r>
              <a:rPr lang="en-US" dirty="0">
                <a:cs typeface="Sultan bold" pitchFamily="2" charset="-78"/>
              </a:rPr>
              <a:t> </a:t>
            </a:r>
          </a:p>
        </p:txBody>
      </p:sp>
      <p:pic>
        <p:nvPicPr>
          <p:cNvPr id="5"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46229" y="-159568"/>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160539" y="5272642"/>
            <a:ext cx="22363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EG" sz="1800" b="0" i="0" u="sng" strike="noStrike" cap="none" normalizeH="0" baseline="0" dirty="0" smtClean="0">
                <a:ln>
                  <a:noFill/>
                </a:ln>
                <a:solidFill>
                  <a:srgbClr val="FF0000"/>
                </a:solidFill>
                <a:effectLst/>
                <a:latin typeface="Arial" pitchFamily="34" charset="0"/>
                <a:ea typeface="Calibri" pitchFamily="34" charset="0"/>
                <a:cs typeface="Sultan bold" pitchFamily="2" charset="-78"/>
              </a:rPr>
              <a:t>عدد السكان التقديرى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409752" y="311661"/>
            <a:ext cx="2736304" cy="400110"/>
          </a:xfrm>
          <a:prstGeom prst="rect">
            <a:avLst/>
          </a:prstGeom>
          <a:noFill/>
        </p:spPr>
        <p:txBody>
          <a:bodyPr wrap="square" rtlCol="1">
            <a:spAutoFit/>
          </a:bodyPr>
          <a:lstStyle/>
          <a:p>
            <a:r>
              <a:rPr lang="ar-EG" sz="2000" dirty="0">
                <a:solidFill>
                  <a:srgbClr val="FF0000"/>
                </a:solidFill>
                <a:cs typeface="Sultan bold" pitchFamily="2" charset="-78"/>
              </a:rPr>
              <a:t>نبذة عن محافظة دمياط</a:t>
            </a:r>
          </a:p>
        </p:txBody>
      </p:sp>
      <p:graphicFrame>
        <p:nvGraphicFramePr>
          <p:cNvPr id="9" name="Table 8"/>
          <p:cNvGraphicFramePr>
            <a:graphicFrameLocks noGrp="1"/>
          </p:cNvGraphicFramePr>
          <p:nvPr>
            <p:extLst>
              <p:ext uri="{D42A27DB-BD31-4B8C-83A1-F6EECF244321}">
                <p14:modId xmlns:p14="http://schemas.microsoft.com/office/powerpoint/2010/main" val="910820115"/>
              </p:ext>
            </p:extLst>
          </p:nvPr>
        </p:nvGraphicFramePr>
        <p:xfrm>
          <a:off x="649236" y="5799952"/>
          <a:ext cx="5632765" cy="2966720"/>
        </p:xfrm>
        <a:graphic>
          <a:graphicData uri="http://schemas.openxmlformats.org/drawingml/2006/table">
            <a:tbl>
              <a:tblPr rtl="1" firstRow="1" bandRow="1">
                <a:tableStyleId>{5C22544A-7EE6-4342-B048-85BDC9FD1C3A}</a:tableStyleId>
              </a:tblPr>
              <a:tblGrid>
                <a:gridCol w="1126553"/>
                <a:gridCol w="1126553"/>
                <a:gridCol w="1126553"/>
                <a:gridCol w="1126553"/>
                <a:gridCol w="1126553"/>
              </a:tblGrid>
              <a:tr h="370840">
                <a:tc rowSpan="2">
                  <a:txBody>
                    <a:bodyPr/>
                    <a:lstStyle/>
                    <a:p>
                      <a:pPr algn="ctr"/>
                      <a:r>
                        <a:rPr lang="ar-SA" sz="1600" b="0" dirty="0" smtClean="0">
                          <a:solidFill>
                            <a:schemeClr val="tx1"/>
                          </a:solidFill>
                          <a:effectLst/>
                          <a:latin typeface="Arial"/>
                          <a:ea typeface="Times New Roman"/>
                          <a:cs typeface="Sultan bold" pitchFamily="2" charset="-78"/>
                        </a:rPr>
                        <a:t>المركز</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dirty="0" smtClean="0">
                          <a:solidFill>
                            <a:schemeClr val="tx1"/>
                          </a:solidFill>
                          <a:effectLst/>
                          <a:latin typeface="Arial"/>
                          <a:ea typeface="Times New Roman"/>
                          <a:cs typeface="Sultan bold" pitchFamily="2" charset="-78"/>
                        </a:rPr>
                        <a:t>عدد السكان</a:t>
                      </a:r>
                      <a:endParaRPr lang="en-US" sz="1600" b="0" dirty="0" smtClean="0">
                        <a:solidFill>
                          <a:schemeClr val="tx1"/>
                        </a:solidFill>
                        <a:effectLst/>
                        <a:latin typeface="Calibri"/>
                        <a:ea typeface="Calibri"/>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hMerge="1">
                  <a:txBody>
                    <a:bodyPr/>
                    <a:lstStyle/>
                    <a:p>
                      <a:endParaRPr lang="en-US" dirty="0"/>
                    </a:p>
                  </a:txBody>
                  <a:tcPr/>
                </a:tc>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dirty="0" smtClean="0">
                          <a:solidFill>
                            <a:schemeClr val="tx1"/>
                          </a:solidFill>
                          <a:effectLst/>
                          <a:latin typeface="Arial"/>
                          <a:ea typeface="Times New Roman"/>
                          <a:cs typeface="Sultan bold" pitchFamily="2" charset="-78"/>
                        </a:rPr>
                        <a:t>عدد الاسر</a:t>
                      </a:r>
                      <a:endParaRPr lang="en-US" sz="1600" b="0" dirty="0" smtClean="0">
                        <a:solidFill>
                          <a:schemeClr val="tx1"/>
                        </a:solidFill>
                        <a:effectLst/>
                        <a:latin typeface="Calibri"/>
                        <a:ea typeface="Calibri"/>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370840">
                <a:tc vMerge="1">
                  <a:txBody>
                    <a:bodyPr/>
                    <a:lstStyle/>
                    <a:p>
                      <a:endParaRPr lang="en-US" dirty="0"/>
                    </a:p>
                  </a:txBody>
                  <a:tcPr/>
                </a:tc>
                <a:tc>
                  <a:txBody>
                    <a:bodyPr/>
                    <a:lstStyle/>
                    <a:p>
                      <a:pPr algn="ctr"/>
                      <a:r>
                        <a:rPr lang="ar-SA" sz="1600" b="0" dirty="0" smtClean="0">
                          <a:solidFill>
                            <a:schemeClr val="tx1"/>
                          </a:solidFill>
                          <a:effectLst/>
                          <a:latin typeface="Arial"/>
                          <a:ea typeface="Times New Roman"/>
                          <a:cs typeface="Sultan bold" pitchFamily="2" charset="-78"/>
                        </a:rPr>
                        <a:t>ذكور</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ar-SA" sz="1600" b="0" dirty="0" smtClean="0">
                          <a:solidFill>
                            <a:schemeClr val="tx1"/>
                          </a:solidFill>
                          <a:effectLst/>
                          <a:latin typeface="Arial"/>
                          <a:ea typeface="Times New Roman"/>
                          <a:cs typeface="Sultan bold" pitchFamily="2" charset="-78"/>
                        </a:rPr>
                        <a:t>إناث</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ar-SA" sz="1600" b="0" dirty="0" err="1" smtClean="0">
                          <a:solidFill>
                            <a:schemeClr val="tx1"/>
                          </a:solidFill>
                          <a:effectLst/>
                          <a:latin typeface="Arial"/>
                          <a:ea typeface="Times New Roman"/>
                          <a:cs typeface="Sultan bold" pitchFamily="2" charset="-78"/>
                        </a:rPr>
                        <a:t>إجمالى</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vMerge="1">
                  <a:txBody>
                    <a:bodyPr/>
                    <a:lstStyle/>
                    <a:p>
                      <a:endParaRPr lang="en-US" dirty="0"/>
                    </a:p>
                  </a:txBody>
                  <a:tcPr/>
                </a:tc>
              </a:tr>
              <a:tr h="370840">
                <a:tc>
                  <a:txBody>
                    <a:bodyPr/>
                    <a:lstStyle/>
                    <a:p>
                      <a:pPr algn="ctr"/>
                      <a:r>
                        <a:rPr lang="ar-EG" sz="1600" b="0" dirty="0" smtClean="0">
                          <a:solidFill>
                            <a:schemeClr val="tx1"/>
                          </a:solidFill>
                          <a:cs typeface="Sultan bold" pitchFamily="2" charset="-78"/>
                        </a:rPr>
                        <a:t>دمياط</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333,424</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311,102</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644,526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163,115</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ctr"/>
                      <a:r>
                        <a:rPr lang="ar-EG" sz="1600" b="0" dirty="0" err="1" smtClean="0">
                          <a:solidFill>
                            <a:schemeClr val="tx1"/>
                          </a:solidFill>
                          <a:cs typeface="Sultan bold" pitchFamily="2" charset="-78"/>
                        </a:rPr>
                        <a:t>فارسكور</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135,676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128,703</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264,379</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66,993</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ctr"/>
                      <a:r>
                        <a:rPr lang="ar-EG" sz="1600" b="0" dirty="0" smtClean="0">
                          <a:solidFill>
                            <a:schemeClr val="tx1"/>
                          </a:solidFill>
                          <a:cs typeface="Sultan bold" pitchFamily="2" charset="-78"/>
                        </a:rPr>
                        <a:t>كفر سعد</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165,594</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159,505</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325,099</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81,677</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ctr"/>
                      <a:r>
                        <a:rPr lang="ar-EG" sz="1600" b="0" dirty="0" err="1" smtClean="0">
                          <a:solidFill>
                            <a:schemeClr val="tx1"/>
                          </a:solidFill>
                          <a:cs typeface="Sultan bold" pitchFamily="2" charset="-78"/>
                        </a:rPr>
                        <a:t>الزرقا</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88,746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85,416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174,162</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43,747</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ctr"/>
                      <a:r>
                        <a:rPr lang="ar-EG" sz="1600" b="0" dirty="0" smtClean="0">
                          <a:solidFill>
                            <a:schemeClr val="tx1"/>
                          </a:solidFill>
                          <a:cs typeface="Sultan bold" pitchFamily="2" charset="-78"/>
                        </a:rPr>
                        <a:t>كفر البطيخ</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71,096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66,177</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137,273</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34,991</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ctr"/>
                      <a:r>
                        <a:rPr lang="ar-EG" sz="1600" b="0" dirty="0" smtClean="0">
                          <a:solidFill>
                            <a:schemeClr val="tx1"/>
                          </a:solidFill>
                          <a:cs typeface="Sultan bold" pitchFamily="2" charset="-78"/>
                        </a:rPr>
                        <a:t>الاجمالي</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794,536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750,903</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1,545,439</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390,523</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0108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55157" y="200472"/>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474633"/>
            <a:ext cx="2850029" cy="523220"/>
          </a:xfrm>
          <a:prstGeom prst="rect">
            <a:avLst/>
          </a:prstGeom>
        </p:spPr>
        <p:txBody>
          <a:bodyPr wrap="square">
            <a:spAutoFit/>
          </a:bodyPr>
          <a:lstStyle/>
          <a:p>
            <a:r>
              <a:rPr lang="ar-EG" sz="2800" dirty="0" smtClean="0">
                <a:cs typeface="Sultan bold" pitchFamily="2" charset="-78"/>
              </a:rPr>
              <a:t>الشباب والرياضة </a:t>
            </a:r>
            <a:r>
              <a:rPr lang="ar-EG" sz="2800" u="sng" dirty="0" smtClean="0">
                <a:cs typeface="Sultan bold" pitchFamily="2" charset="-78"/>
              </a:rPr>
              <a:t>:</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00236743"/>
              </p:ext>
            </p:extLst>
          </p:nvPr>
        </p:nvGraphicFramePr>
        <p:xfrm>
          <a:off x="404664" y="1879604"/>
          <a:ext cx="6047563" cy="7714656"/>
        </p:xfrm>
        <a:graphic>
          <a:graphicData uri="http://schemas.openxmlformats.org/drawingml/2006/table">
            <a:tbl>
              <a:tblPr rtl="1" firstRow="1" firstCol="1" bandRow="1">
                <a:tableStyleId>{5C22544A-7EE6-4342-B048-85BDC9FD1C3A}</a:tableStyleId>
              </a:tblPr>
              <a:tblGrid>
                <a:gridCol w="3205527"/>
                <a:gridCol w="2842036"/>
              </a:tblGrid>
              <a:tr h="239270">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اسم المشروع</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نسبة التنفيذ</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239270">
                <a:tc>
                  <a:txBody>
                    <a:bodyPr/>
                    <a:lstStyle/>
                    <a:p>
                      <a:pPr algn="just"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انشاء مركز شباب الحرية بالبصارطة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239270">
                <a:tc>
                  <a:txBody>
                    <a:bodyPr/>
                    <a:lstStyle/>
                    <a:p>
                      <a:pPr algn="just"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انشاء مركز شباب شط الملح</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239270">
                <a:tc>
                  <a:txBody>
                    <a:bodyPr/>
                    <a:lstStyle/>
                    <a:p>
                      <a:pPr algn="just"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انشاء مركز شباب الاربعين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239270">
                <a:tc>
                  <a:txBody>
                    <a:bodyPr/>
                    <a:lstStyle/>
                    <a:p>
                      <a:pPr algn="just"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مركز شباب تفتيش السرو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239270">
                <a:tc>
                  <a:txBody>
                    <a:bodyPr/>
                    <a:lstStyle/>
                    <a:p>
                      <a:pPr algn="just"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سور بمركز شباب ام الرضا</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239270">
                <a:tc>
                  <a:txBody>
                    <a:bodyPr/>
                    <a:lstStyle/>
                    <a:p>
                      <a:pPr algn="just"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تعلية دور بنادي المستقبل </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239270">
                <a:tc>
                  <a:txBody>
                    <a:bodyPr/>
                    <a:lstStyle/>
                    <a:p>
                      <a:pPr algn="just"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اقامة مدرجات بنادي الزرقا الرياضي </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95%</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478540">
                <a:tc>
                  <a:txBody>
                    <a:bodyPr/>
                    <a:lstStyle/>
                    <a:p>
                      <a:pPr algn="just"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استكمال انشاء مبني اداري مركز شباب اولاد حمام  </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90%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239270">
                <a:tc>
                  <a:txBody>
                    <a:bodyPr/>
                    <a:lstStyle/>
                    <a:p>
                      <a:pPr algn="just"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استكمال مبني اداري مركز شباب الوسطاني</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60%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1435621">
                <a:tc>
                  <a:txBody>
                    <a:bodyPr/>
                    <a:lstStyle/>
                    <a:p>
                      <a:pPr algn="just"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تطوير استاد دمياط الرياضي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تم تسليمه للشركة المنفذة تمهيدا للبدء في أعمال تطويره ورفع كفاءته وفقا للبروتوكول المبرم مع جهاز المخابرات العامة لتطوير عدد من الاستادات بمختلف محافظات الجمهورية وذلك من خلال إسناد تلك الأعمال الى إحدى الشركات</a:t>
                      </a:r>
                      <a:r>
                        <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a:t>
                      </a:r>
                    </a:p>
                  </a:txBody>
                  <a:tcPr marL="59151" marR="59151" marT="0" marB="0"/>
                </a:tc>
              </a:tr>
              <a:tr h="602386">
                <a:tc>
                  <a:txBody>
                    <a:bodyPr/>
                    <a:lstStyle/>
                    <a:p>
                      <a:pPr marL="0" marR="0" lvl="0" indent="0" algn="just"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انشاء مبني اداري مركز شباب مدينة كفر سعد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p>
                      <a:pPr algn="just" rtl="1">
                        <a:lnSpc>
                          <a:spcPct val="115000"/>
                        </a:lnSpc>
                        <a:spcAft>
                          <a:spcPts val="1000"/>
                        </a:spcAft>
                      </a:pP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15%</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602386">
                <a:tc>
                  <a:txBody>
                    <a:bodyPr/>
                    <a:lstStyle/>
                    <a:p>
                      <a:pPr marL="0" marR="0" lvl="0" indent="0" algn="just"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انشاء مبني اداري مركز شباب الدهايمة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p>
                      <a:pPr algn="just" rtl="1">
                        <a:lnSpc>
                          <a:spcPct val="115000"/>
                        </a:lnSpc>
                        <a:spcAft>
                          <a:spcPts val="1000"/>
                        </a:spcAft>
                      </a:pP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15%</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602386">
                <a:tc>
                  <a:txBody>
                    <a:bodyPr/>
                    <a:lstStyle/>
                    <a:p>
                      <a:pPr marL="0" marR="0" indent="0" algn="just"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انشاء سور مركز شباب شط الملح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p>
                      <a:pPr algn="just" rtl="1">
                        <a:lnSpc>
                          <a:spcPct val="115000"/>
                        </a:lnSpc>
                        <a:spcAft>
                          <a:spcPts val="1000"/>
                        </a:spcAft>
                      </a:pP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602386">
                <a:tc>
                  <a:txBody>
                    <a:bodyPr/>
                    <a:lstStyle/>
                    <a:p>
                      <a:pPr marL="0" marR="0" lvl="0" indent="0" algn="just"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استكمال سور مركز شباب كفر سليمان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p>
                      <a:pPr algn="just" rtl="1">
                        <a:lnSpc>
                          <a:spcPct val="115000"/>
                        </a:lnSpc>
                        <a:spcAft>
                          <a:spcPts val="1000"/>
                        </a:spcAft>
                      </a:pP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602386">
                <a:tc>
                  <a:txBody>
                    <a:bodyPr/>
                    <a:lstStyle/>
                    <a:p>
                      <a:pPr marL="0" marR="0" lvl="0" indent="0" algn="just"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انشاء سور بمركز شباب الزعاترة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p>
                      <a:pPr algn="just" rtl="1">
                        <a:lnSpc>
                          <a:spcPct val="115000"/>
                        </a:lnSpc>
                        <a:spcAft>
                          <a:spcPts val="1000"/>
                        </a:spcAft>
                      </a:pP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10%</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p>
                      <a:pPr algn="ctr" rtl="1">
                        <a:lnSpc>
                          <a:spcPct val="115000"/>
                        </a:lnSpc>
                        <a:spcAft>
                          <a:spcPts val="1000"/>
                        </a:spcAft>
                      </a:pP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602386">
                <a:tc>
                  <a:txBody>
                    <a:bodyPr/>
                    <a:lstStyle/>
                    <a:p>
                      <a:pPr marL="0" marR="0" lvl="0" indent="0" algn="just"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عمل سقف بمركز شباب التوفيقية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p>
                      <a:pPr algn="just" rtl="1">
                        <a:lnSpc>
                          <a:spcPct val="115000"/>
                        </a:lnSpc>
                        <a:spcAft>
                          <a:spcPts val="1000"/>
                        </a:spcAft>
                      </a:pP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6%</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bl>
          </a:graphicData>
        </a:graphic>
      </p:graphicFrame>
      <p:sp>
        <p:nvSpPr>
          <p:cNvPr id="3" name="Rectangle 1"/>
          <p:cNvSpPr>
            <a:spLocks noChangeArrowheads="1"/>
          </p:cNvSpPr>
          <p:nvPr/>
        </p:nvSpPr>
        <p:spPr bwMode="auto">
          <a:xfrm>
            <a:off x="1700808" y="1466095"/>
            <a:ext cx="353226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ea typeface="Calibri" pitchFamily="34" charset="0"/>
                <a:cs typeface="Sultan Medium" pitchFamily="2" charset="-78"/>
              </a:rPr>
              <a:t>موقف تنفيذ مشروعات الشباب والرياضة</a:t>
            </a:r>
            <a:endParaRPr kumimoji="0" lang="en-US" sz="5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51346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smtClean="0">
                <a:cs typeface="Sultan bold" pitchFamily="2" charset="-78"/>
              </a:rPr>
              <a:t>الشئون الاجتماعية </a:t>
            </a:r>
            <a:r>
              <a:rPr lang="ar-EG" sz="2800" u="sng" dirty="0" smtClean="0">
                <a:cs typeface="Sultan bold" pitchFamily="2" charset="-78"/>
              </a:rPr>
              <a:t>:</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3654968" y="1735334"/>
            <a:ext cx="29209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rgbClr val="FF0000"/>
                </a:solidFill>
                <a:effectLst/>
                <a:latin typeface="Tahoma" pitchFamily="34" charset="0"/>
                <a:ea typeface="Calibri" pitchFamily="34" charset="0"/>
                <a:cs typeface="Sultan Medium" pitchFamily="2" charset="-78"/>
              </a:rPr>
              <a:t>موقف تنفيذ مشروعات </a:t>
            </a:r>
            <a:r>
              <a:rPr kumimoji="0" lang="ar-EG" sz="1400" b="0" i="0" u="none" strike="noStrike" cap="none" normalizeH="0" baseline="0" dirty="0" smtClean="0">
                <a:ln>
                  <a:noFill/>
                </a:ln>
                <a:solidFill>
                  <a:srgbClr val="FF0000"/>
                </a:solidFill>
                <a:effectLst/>
                <a:latin typeface="Tahoma" pitchFamily="34" charset="0"/>
                <a:ea typeface="Calibri" pitchFamily="34" charset="0"/>
                <a:cs typeface="Sultan Medium" pitchFamily="2" charset="-78"/>
              </a:rPr>
              <a:t>الشئون الاجتماعية </a:t>
            </a:r>
            <a:endParaRPr kumimoji="0" lang="en-US"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64279146"/>
              </p:ext>
            </p:extLst>
          </p:nvPr>
        </p:nvGraphicFramePr>
        <p:xfrm>
          <a:off x="1268760" y="2144688"/>
          <a:ext cx="5083175" cy="2208276"/>
        </p:xfrm>
        <a:graphic>
          <a:graphicData uri="http://schemas.openxmlformats.org/drawingml/2006/table">
            <a:tbl>
              <a:tblPr rtl="1" firstRow="1" firstCol="1" bandRow="1">
                <a:tableStyleId>{5C22544A-7EE6-4342-B048-85BDC9FD1C3A}</a:tableStyleId>
              </a:tblPr>
              <a:tblGrid>
                <a:gridCol w="3548528"/>
                <a:gridCol w="1534647"/>
              </a:tblGrid>
              <a:tr h="181397">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المشروع</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نسبة التنفيذ</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181397">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صيانة الوحدة الاجتماعية بكل من : كفر سعد ثان وكفر شحاته واولاد خلف</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181397">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صيانة الوحدة الاجتماعية بكفر سعد البلد</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181397">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صيانة الوحدة الاجتماعية بالغنيمية</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181397">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انشاء الوحدة الاجتماعية بالركابية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181397">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انشاء الوحدة الاجتماعية بالزرقا </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50</a:t>
                      </a: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181397">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اعمال الصيانة للوحدات الاجتماعية كفر سعد – العنانية - شرباص</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45%</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88608759"/>
              </p:ext>
            </p:extLst>
          </p:nvPr>
        </p:nvGraphicFramePr>
        <p:xfrm>
          <a:off x="1113380" y="6609184"/>
          <a:ext cx="5083175" cy="1226820"/>
        </p:xfrm>
        <a:graphic>
          <a:graphicData uri="http://schemas.openxmlformats.org/drawingml/2006/table">
            <a:tbl>
              <a:tblPr rtl="1" firstRow="1" firstCol="1" bandRow="1">
                <a:tableStyleId>{5C22544A-7EE6-4342-B048-85BDC9FD1C3A}</a:tableStyleId>
              </a:tblPr>
              <a:tblGrid>
                <a:gridCol w="3101258"/>
                <a:gridCol w="1981917"/>
              </a:tblGrid>
              <a:tr h="181397">
                <a:tc>
                  <a:txBody>
                    <a:bodyPr/>
                    <a:lstStyle/>
                    <a:p>
                      <a:pPr marL="457200" algn="ctr" rtl="1">
                        <a:lnSpc>
                          <a:spcPct val="115000"/>
                        </a:lnSpc>
                        <a:spcAft>
                          <a:spcPts val="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اسم المشروع</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marL="457200" algn="ctr" rtl="1">
                        <a:lnSpc>
                          <a:spcPct val="115000"/>
                        </a:lnSpc>
                        <a:spcAft>
                          <a:spcPts val="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نسبة التنفيذ</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181397">
                <a:tc>
                  <a:txBody>
                    <a:bodyPr/>
                    <a:lstStyle/>
                    <a:p>
                      <a:pPr marL="457200" algn="ctr" rtl="1">
                        <a:lnSpc>
                          <a:spcPct val="115000"/>
                        </a:lnSpc>
                        <a:spcAft>
                          <a:spcPts val="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صيانة وترميم مبني مكتبة مصر العامة بدمياط</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marL="457200" algn="ctr" rtl="1">
                        <a:lnSpc>
                          <a:spcPct val="115000"/>
                        </a:lnSpc>
                        <a:spcAft>
                          <a:spcPts val="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tc>
              </a:tr>
              <a:tr h="181397">
                <a:tc>
                  <a:txBody>
                    <a:bodyPr/>
                    <a:lstStyle/>
                    <a:p>
                      <a:pPr marL="457200" algn="ctr" rtl="1">
                        <a:lnSpc>
                          <a:spcPct val="115000"/>
                        </a:lnSpc>
                        <a:spcAft>
                          <a:spcPts val="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استكمال  مكتبة مصر العامة بعزبة البرج</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c>
                  <a:txBody>
                    <a:bodyPr/>
                    <a:lstStyle/>
                    <a:p>
                      <a:pPr marL="457200" algn="ctr" rtl="1">
                        <a:lnSpc>
                          <a:spcPct val="115000"/>
                        </a:lnSpc>
                        <a:spcAft>
                          <a:spcPts val="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75   %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tc>
              </a:tr>
            </a:tbl>
          </a:graphicData>
        </a:graphic>
      </p:graphicFrame>
      <p:sp>
        <p:nvSpPr>
          <p:cNvPr id="11" name="Rectangle 10"/>
          <p:cNvSpPr/>
          <p:nvPr/>
        </p:nvSpPr>
        <p:spPr>
          <a:xfrm>
            <a:off x="1733021" y="4376936"/>
            <a:ext cx="4435604" cy="738664"/>
          </a:xfrm>
          <a:prstGeom prst="rect">
            <a:avLst/>
          </a:prstGeom>
        </p:spPr>
        <p:txBody>
          <a:bodyPr wrap="square">
            <a:spAutoFit/>
          </a:bodyPr>
          <a:lstStyle/>
          <a:p>
            <a:r>
              <a:rPr lang="ar-EG" sz="1400" dirty="0">
                <a:solidFill>
                  <a:srgbClr val="FF0000"/>
                </a:solidFill>
                <a:latin typeface="Tahoma" pitchFamily="34" charset="0"/>
                <a:ea typeface="Calibri" pitchFamily="34" charset="0"/>
                <a:cs typeface="Sultan Medium" pitchFamily="2" charset="-78"/>
              </a:rPr>
              <a:t>تكافل وكرامة </a:t>
            </a:r>
            <a:endParaRPr lang="en-US" sz="1400" dirty="0">
              <a:solidFill>
                <a:srgbClr val="FF0000"/>
              </a:solidFill>
              <a:latin typeface="Tahoma" pitchFamily="34" charset="0"/>
              <a:ea typeface="Calibri" pitchFamily="34" charset="0"/>
              <a:cs typeface="Sultan Medium" pitchFamily="2" charset="-78"/>
            </a:endParaRPr>
          </a:p>
          <a:p>
            <a:pPr lvl="0"/>
            <a:r>
              <a:rPr lang="ar-EG" sz="1400" dirty="0">
                <a:latin typeface="Tahoma" pitchFamily="34" charset="0"/>
                <a:ea typeface="Calibri" pitchFamily="34" charset="0"/>
                <a:cs typeface="Sultan Medium" pitchFamily="2" charset="-78"/>
              </a:rPr>
              <a:t>عدد حالات تكافل وكرامة حتى تاريخه 35674</a:t>
            </a:r>
            <a:endParaRPr lang="en-US" sz="1400" dirty="0">
              <a:latin typeface="Tahoma" pitchFamily="34" charset="0"/>
              <a:ea typeface="Calibri" pitchFamily="34" charset="0"/>
              <a:cs typeface="Sultan Medium" pitchFamily="2" charset="-78"/>
            </a:endParaRPr>
          </a:p>
          <a:p>
            <a:pPr lvl="0"/>
            <a:r>
              <a:rPr lang="ar-EG" sz="1400" dirty="0">
                <a:latin typeface="Tahoma" pitchFamily="34" charset="0"/>
                <a:ea typeface="Calibri" pitchFamily="34" charset="0"/>
                <a:cs typeface="Sultan Medium" pitchFamily="2" charset="-78"/>
              </a:rPr>
              <a:t>منهم عدد حالات تكافل 18180 كرامة 17494</a:t>
            </a:r>
            <a:endParaRPr lang="en-US" sz="1400" dirty="0">
              <a:latin typeface="Tahoma" pitchFamily="34" charset="0"/>
              <a:ea typeface="Calibri" pitchFamily="34" charset="0"/>
              <a:cs typeface="Sultan Medium" pitchFamily="2" charset="-78"/>
            </a:endParaRPr>
          </a:p>
        </p:txBody>
      </p:sp>
      <p:pic>
        <p:nvPicPr>
          <p:cNvPr id="13"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97541" y="4953000"/>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300073" y="5331896"/>
            <a:ext cx="2850029" cy="523220"/>
          </a:xfrm>
          <a:prstGeom prst="rect">
            <a:avLst/>
          </a:prstGeom>
        </p:spPr>
        <p:txBody>
          <a:bodyPr wrap="square">
            <a:spAutoFit/>
          </a:bodyPr>
          <a:lstStyle/>
          <a:p>
            <a:r>
              <a:rPr lang="ar-EG" sz="2800" dirty="0" smtClean="0">
                <a:cs typeface="Sultan bold" pitchFamily="2" charset="-78"/>
              </a:rPr>
              <a:t>الثقافة </a:t>
            </a:r>
            <a:r>
              <a:rPr lang="ar-EG" sz="2800" u="sng" dirty="0" smtClean="0">
                <a:cs typeface="Sultan bold" pitchFamily="2" charset="-78"/>
              </a:rPr>
              <a:t>:</a:t>
            </a:r>
            <a:endParaRPr lang="ar-EG" sz="2800" dirty="0">
              <a:cs typeface="Sultan bold" pitchFamily="2" charset="-78"/>
            </a:endParaRPr>
          </a:p>
        </p:txBody>
      </p:sp>
    </p:spTree>
    <p:extLst>
      <p:ext uri="{BB962C8B-B14F-4D97-AF65-F5344CB8AC3E}">
        <p14:creationId xmlns:p14="http://schemas.microsoft.com/office/powerpoint/2010/main" val="2003030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0"/>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378896"/>
            <a:ext cx="2850029" cy="523220"/>
          </a:xfrm>
          <a:prstGeom prst="rect">
            <a:avLst/>
          </a:prstGeom>
        </p:spPr>
        <p:txBody>
          <a:bodyPr wrap="square">
            <a:spAutoFit/>
          </a:bodyPr>
          <a:lstStyle/>
          <a:p>
            <a:r>
              <a:rPr lang="ar-EG" sz="2800" dirty="0" smtClean="0">
                <a:cs typeface="Sultan bold" pitchFamily="2" charset="-78"/>
              </a:rPr>
              <a:t>الغاز</a:t>
            </a:r>
            <a:r>
              <a:rPr lang="ar-EG" sz="2800" u="sng" dirty="0" smtClean="0">
                <a:cs typeface="Sultan bold" pitchFamily="2" charset="-78"/>
              </a:rPr>
              <a:t>:</a:t>
            </a:r>
            <a:endParaRPr lang="ar-EG" sz="2800" dirty="0">
              <a:cs typeface="Sultan bold"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39433941"/>
              </p:ext>
            </p:extLst>
          </p:nvPr>
        </p:nvGraphicFramePr>
        <p:xfrm>
          <a:off x="980828" y="6537176"/>
          <a:ext cx="5083175" cy="788670"/>
        </p:xfrm>
        <a:graphic>
          <a:graphicData uri="http://schemas.openxmlformats.org/drawingml/2006/table">
            <a:tbl>
              <a:tblPr rtl="1" firstRow="1" firstCol="1" bandRow="1">
                <a:tableStyleId>{5C22544A-7EE6-4342-B048-85BDC9FD1C3A}</a:tableStyleId>
              </a:tblPr>
              <a:tblGrid>
                <a:gridCol w="846740"/>
                <a:gridCol w="847287"/>
                <a:gridCol w="847287"/>
                <a:gridCol w="847287"/>
                <a:gridCol w="847287"/>
                <a:gridCol w="847287"/>
              </a:tblGrid>
              <a:tr h="453200">
                <a:tc>
                  <a:txBody>
                    <a:bodyPr/>
                    <a:lstStyle/>
                    <a:p>
                      <a:pPr algn="ctr" rtl="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نقص وزن في الرغيف</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تصرف</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سجلات </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تجميع</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اخري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lnSpc>
                          <a:spcPct val="115000"/>
                        </a:lnSpc>
                        <a:spcAft>
                          <a:spcPts val="1000"/>
                        </a:spcAft>
                        <a:tabLst>
                          <a:tab pos="631825" algn="l"/>
                        </a:tabLst>
                      </a:pPr>
                      <a:r>
                        <a:rPr kumimoji="0" lang="ar-EG" sz="15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اجمالي</a:t>
                      </a:r>
                      <a:endParaRPr kumimoji="0" lang="en-US" sz="15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113" marR="59113" marT="0" marB="0"/>
                </a:tc>
              </a:tr>
              <a:tr h="226600">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122</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5</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4</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95</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228</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34120291"/>
              </p:ext>
            </p:extLst>
          </p:nvPr>
        </p:nvGraphicFramePr>
        <p:xfrm>
          <a:off x="1020536" y="7545288"/>
          <a:ext cx="5083175" cy="788670"/>
        </p:xfrm>
        <a:graphic>
          <a:graphicData uri="http://schemas.openxmlformats.org/drawingml/2006/table">
            <a:tbl>
              <a:tblPr rtl="1" firstRow="1" firstCol="1" bandRow="1">
                <a:tableStyleId>{5C22544A-7EE6-4342-B048-85BDC9FD1C3A}</a:tableStyleId>
              </a:tblPr>
              <a:tblGrid>
                <a:gridCol w="846740"/>
                <a:gridCol w="847287"/>
                <a:gridCol w="847287"/>
                <a:gridCol w="847287"/>
                <a:gridCol w="847287"/>
                <a:gridCol w="847287"/>
              </a:tblGrid>
              <a:tr h="226600">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عدم اعلان</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شهادة صحية</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غش تجاري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مجهولة المصدر</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اخري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اجمالي</a:t>
                      </a:r>
                      <a:endParaRPr kumimoji="0" lang="en-US" sz="15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113" marR="59113" marT="0" marB="0"/>
                </a:tc>
              </a:tr>
              <a:tr h="226600">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170</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179</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108</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462</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94572930"/>
              </p:ext>
            </p:extLst>
          </p:nvPr>
        </p:nvGraphicFramePr>
        <p:xfrm>
          <a:off x="1038328" y="8481392"/>
          <a:ext cx="5083176" cy="525780"/>
        </p:xfrm>
        <a:graphic>
          <a:graphicData uri="http://schemas.openxmlformats.org/drawingml/2006/table">
            <a:tbl>
              <a:tblPr rtl="1" firstRow="1" firstCol="1" bandRow="1">
                <a:tableStyleId>{5C22544A-7EE6-4342-B048-85BDC9FD1C3A}</a:tableStyleId>
              </a:tblPr>
              <a:tblGrid>
                <a:gridCol w="1270383"/>
                <a:gridCol w="1270931"/>
                <a:gridCol w="1270931"/>
                <a:gridCol w="1270931"/>
              </a:tblGrid>
              <a:tr h="226600">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عدم اعلان غاز</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نقص وزن</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اخري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اجمالي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r>
              <a:tr h="226600">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15</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0</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10</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25</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r>
            </a:tbl>
          </a:graphicData>
        </a:graphic>
      </p:graphicFrame>
      <p:sp>
        <p:nvSpPr>
          <p:cNvPr id="8" name="Rectangle 1"/>
          <p:cNvSpPr>
            <a:spLocks noChangeArrowheads="1"/>
          </p:cNvSpPr>
          <p:nvPr/>
        </p:nvSpPr>
        <p:spPr bwMode="auto">
          <a:xfrm>
            <a:off x="606092" y="4686966"/>
            <a:ext cx="5832648"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631825" algn="l"/>
              </a:tabLst>
            </a:pPr>
            <a:r>
              <a:rPr kumimoji="0" lang="ar-EG" sz="1600" b="0" i="0" u="sng" strike="noStrike" cap="none" normalizeH="0" baseline="0" dirty="0" smtClean="0">
                <a:ln>
                  <a:noFill/>
                </a:ln>
                <a:solidFill>
                  <a:srgbClr val="FF0000"/>
                </a:solidFill>
                <a:effectLst/>
                <a:latin typeface="Arial" pitchFamily="34" charset="0"/>
                <a:ea typeface="Times New Roman" pitchFamily="18" charset="0"/>
                <a:cs typeface="Sultan bold" pitchFamily="2" charset="-78"/>
              </a:rPr>
              <a:t>قامت مديرية التموين بعدة حملات اسفرت عن :</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631825" algn="l"/>
              </a:tabLst>
            </a:pPr>
            <a:r>
              <a:rPr kumimoji="0" lang="ar-EG" sz="1600" b="0" i="0" u="sng" strike="noStrike" cap="none" normalizeH="0" baseline="0" dirty="0" smtClean="0">
                <a:ln>
                  <a:noFill/>
                </a:ln>
                <a:solidFill>
                  <a:srgbClr val="FF0000"/>
                </a:solidFill>
                <a:effectLst/>
                <a:latin typeface="Arial" pitchFamily="34" charset="0"/>
                <a:ea typeface="Times New Roman" pitchFamily="18" charset="0"/>
                <a:cs typeface="Sultan bold" pitchFamily="2" charset="-78"/>
              </a:rPr>
              <a:t>بناء علي تعليمات أ.د/ محافظ دمياط بضرورة القيام بحملات تفتيشية للمراقبة علي جودة ووزن رغيف العيش بجميع انحاء المحافظة وتنفيذ عدد من الحملات التموينية لمراقبة الاسعار بجميع الاسواق وتوفير السلع الاساسية للمواطنين </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631825" algn="l"/>
              </a:tabLst>
            </a:pPr>
            <a:r>
              <a:rPr kumimoji="0" lang="ar-EG" sz="1500" b="0" i="0" u="none" strike="noStrike" cap="none" normalizeH="0" baseline="0" dirty="0" smtClean="0">
                <a:ln>
                  <a:noFill/>
                </a:ln>
                <a:solidFill>
                  <a:schemeClr val="tx1"/>
                </a:solidFill>
                <a:effectLst/>
                <a:latin typeface="Arial" pitchFamily="34" charset="0"/>
                <a:ea typeface="Times New Roman" pitchFamily="18" charset="0"/>
                <a:cs typeface="Sultan bold" pitchFamily="2" charset="-78"/>
              </a:rPr>
              <a:t>تم تحرير عدد محضر 228 لمخالفات المخابز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631825" algn="l"/>
              </a:tabLst>
            </a:pPr>
            <a:r>
              <a:rPr kumimoji="0" lang="ar-EG" sz="1500" b="0" i="0" u="none" strike="noStrike" cap="none" normalizeH="0" baseline="0" dirty="0" smtClean="0">
                <a:ln>
                  <a:noFill/>
                </a:ln>
                <a:solidFill>
                  <a:schemeClr val="tx1"/>
                </a:solidFill>
                <a:effectLst/>
                <a:latin typeface="Arial" pitchFamily="34" charset="0"/>
                <a:ea typeface="Times New Roman" pitchFamily="18" charset="0"/>
                <a:cs typeface="Sultan bold" pitchFamily="2" charset="-78"/>
              </a:rPr>
              <a:t>تم تحرير عدد  462محضر لمخالفات الاسواق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631825" algn="l"/>
              </a:tabLst>
            </a:pPr>
            <a:r>
              <a:rPr kumimoji="0" lang="ar-EG" sz="1500" b="0" i="0" u="none" strike="noStrike" cap="none" normalizeH="0" baseline="0" dirty="0" smtClean="0">
                <a:ln>
                  <a:noFill/>
                </a:ln>
                <a:solidFill>
                  <a:schemeClr val="tx1"/>
                </a:solidFill>
                <a:effectLst/>
                <a:latin typeface="Arial" pitchFamily="34" charset="0"/>
                <a:ea typeface="Times New Roman" pitchFamily="18" charset="0"/>
                <a:cs typeface="Sultan bold" pitchFamily="2" charset="-78"/>
              </a:rPr>
              <a:t>تم تحرير عدد 25محاضر بالنسبة لمخالفات مستودعات الغاز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182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862421" y="3434279"/>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522416" y="3813175"/>
            <a:ext cx="2850029" cy="523220"/>
          </a:xfrm>
          <a:prstGeom prst="rect">
            <a:avLst/>
          </a:prstGeom>
        </p:spPr>
        <p:txBody>
          <a:bodyPr wrap="square">
            <a:spAutoFit/>
          </a:bodyPr>
          <a:lstStyle/>
          <a:p>
            <a:r>
              <a:rPr lang="ar-EG" sz="2800" dirty="0" smtClean="0">
                <a:cs typeface="Sultan bold" pitchFamily="2" charset="-78"/>
              </a:rPr>
              <a:t>التموين</a:t>
            </a:r>
            <a:r>
              <a:rPr lang="ar-EG" sz="2800" u="sng" dirty="0" smtClean="0">
                <a:cs typeface="Sultan bold" pitchFamily="2" charset="-78"/>
              </a:rPr>
              <a:t>:</a:t>
            </a:r>
            <a:endParaRPr lang="ar-EG" sz="2800" dirty="0">
              <a:cs typeface="Sultan bold" pitchFamily="2" charset="-78"/>
            </a:endParaRPr>
          </a:p>
        </p:txBody>
      </p:sp>
      <p:graphicFrame>
        <p:nvGraphicFramePr>
          <p:cNvPr id="13" name="Table 12"/>
          <p:cNvGraphicFramePr>
            <a:graphicFrameLocks noGrp="1"/>
          </p:cNvGraphicFramePr>
          <p:nvPr>
            <p:extLst>
              <p:ext uri="{D42A27DB-BD31-4B8C-83A1-F6EECF244321}">
                <p14:modId xmlns:p14="http://schemas.microsoft.com/office/powerpoint/2010/main" val="3903831963"/>
              </p:ext>
            </p:extLst>
          </p:nvPr>
        </p:nvGraphicFramePr>
        <p:xfrm>
          <a:off x="670528" y="1856656"/>
          <a:ext cx="5598155" cy="804664"/>
        </p:xfrm>
        <a:graphic>
          <a:graphicData uri="http://schemas.openxmlformats.org/drawingml/2006/table">
            <a:tbl>
              <a:tblPr rtl="1" firstRow="1" firstCol="1" bandRow="1">
                <a:tableStyleId>{5C22544A-7EE6-4342-B048-85BDC9FD1C3A}</a:tableStyleId>
              </a:tblPr>
              <a:tblGrid>
                <a:gridCol w="223637"/>
                <a:gridCol w="1921107"/>
                <a:gridCol w="1082017"/>
                <a:gridCol w="1098894"/>
                <a:gridCol w="1272500"/>
              </a:tblGrid>
              <a:tr h="400564">
                <a:tc>
                  <a:txBody>
                    <a:bodyPr/>
                    <a:lstStyle/>
                    <a:p>
                      <a:pPr algn="ctr" rtl="1">
                        <a:lnSpc>
                          <a:spcPct val="115000"/>
                        </a:lnSpc>
                        <a:spcAft>
                          <a:spcPts val="1000"/>
                        </a:spcAft>
                      </a:pPr>
                      <a:r>
                        <a:rPr lang="ar-EG" sz="1400" dirty="0">
                          <a:solidFill>
                            <a:schemeClr val="tx1"/>
                          </a:solidFill>
                          <a:effectLst/>
                          <a:cs typeface="Sultan bold" pitchFamily="2" charset="-78"/>
                        </a:rPr>
                        <a:t>م</a:t>
                      </a:r>
                      <a:endParaRPr lang="en-US" sz="1400" dirty="0">
                        <a:solidFill>
                          <a:schemeClr val="tx1"/>
                        </a:solidFill>
                        <a:effectLst/>
                        <a:latin typeface="Calibri"/>
                        <a:ea typeface="Calibri"/>
                        <a:cs typeface="Sultan bold" pitchFamily="2" charset="-78"/>
                      </a:endParaRPr>
                    </a:p>
                  </a:txBody>
                  <a:tcPr marL="59113" marR="59113" marT="0" marB="0"/>
                </a:tc>
                <a:tc>
                  <a:txBody>
                    <a:bodyPr/>
                    <a:lstStyle/>
                    <a:p>
                      <a:pPr algn="ctr" rtl="1">
                        <a:lnSpc>
                          <a:spcPct val="115000"/>
                        </a:lnSpc>
                        <a:spcAft>
                          <a:spcPts val="1000"/>
                        </a:spcAft>
                      </a:pPr>
                      <a:r>
                        <a:rPr lang="ar-EG" sz="1400" dirty="0">
                          <a:solidFill>
                            <a:schemeClr val="tx1"/>
                          </a:solidFill>
                          <a:effectLst/>
                          <a:cs typeface="Sultan bold" pitchFamily="2" charset="-78"/>
                        </a:rPr>
                        <a:t>النشاط</a:t>
                      </a:r>
                      <a:endParaRPr lang="en-US" sz="1400" dirty="0">
                        <a:solidFill>
                          <a:schemeClr val="tx1"/>
                        </a:solidFill>
                        <a:effectLst/>
                        <a:latin typeface="Calibri"/>
                        <a:ea typeface="Calibri"/>
                        <a:cs typeface="Sultan bold" pitchFamily="2" charset="-78"/>
                      </a:endParaRPr>
                    </a:p>
                  </a:txBody>
                  <a:tcPr marL="59113" marR="59113" marT="0" marB="0"/>
                </a:tc>
                <a:tc>
                  <a:txBody>
                    <a:bodyPr/>
                    <a:lstStyle/>
                    <a:p>
                      <a:pPr algn="ctr" rtl="1">
                        <a:lnSpc>
                          <a:spcPct val="115000"/>
                        </a:lnSpc>
                        <a:spcAft>
                          <a:spcPts val="1000"/>
                        </a:spcAft>
                      </a:pPr>
                      <a:r>
                        <a:rPr lang="ar-EG" sz="1400">
                          <a:solidFill>
                            <a:schemeClr val="tx1"/>
                          </a:solidFill>
                          <a:effectLst/>
                          <a:cs typeface="Sultan bold" pitchFamily="2" charset="-78"/>
                        </a:rPr>
                        <a:t>المنفذ خلال الشهر</a:t>
                      </a:r>
                      <a:endParaRPr lang="en-US" sz="1400">
                        <a:solidFill>
                          <a:schemeClr val="tx1"/>
                        </a:solidFill>
                        <a:effectLst/>
                        <a:latin typeface="Calibri"/>
                        <a:ea typeface="Calibri"/>
                        <a:cs typeface="Sultan bold" pitchFamily="2" charset="-78"/>
                      </a:endParaRPr>
                    </a:p>
                  </a:txBody>
                  <a:tcPr marL="59113" marR="59113" marT="0" marB="0"/>
                </a:tc>
                <a:tc>
                  <a:txBody>
                    <a:bodyPr/>
                    <a:lstStyle/>
                    <a:p>
                      <a:pPr algn="ctr" rtl="1">
                        <a:lnSpc>
                          <a:spcPct val="115000"/>
                        </a:lnSpc>
                        <a:spcAft>
                          <a:spcPts val="1000"/>
                        </a:spcAft>
                      </a:pPr>
                      <a:r>
                        <a:rPr lang="ar-EG" sz="1400">
                          <a:solidFill>
                            <a:schemeClr val="tx1"/>
                          </a:solidFill>
                          <a:effectLst/>
                          <a:cs typeface="Sultan bold" pitchFamily="2" charset="-78"/>
                        </a:rPr>
                        <a:t>المنفذ من قبل</a:t>
                      </a:r>
                      <a:endParaRPr lang="en-US" sz="1400">
                        <a:solidFill>
                          <a:schemeClr val="tx1"/>
                        </a:solidFill>
                        <a:effectLst/>
                        <a:latin typeface="Calibri"/>
                        <a:ea typeface="Calibri"/>
                        <a:cs typeface="Sultan bold" pitchFamily="2" charset="-78"/>
                      </a:endParaRPr>
                    </a:p>
                  </a:txBody>
                  <a:tcPr marL="59113" marR="59113" marT="0" marB="0"/>
                </a:tc>
                <a:tc>
                  <a:txBody>
                    <a:bodyPr/>
                    <a:lstStyle/>
                    <a:p>
                      <a:pPr algn="ctr" rtl="1">
                        <a:lnSpc>
                          <a:spcPct val="115000"/>
                        </a:lnSpc>
                        <a:spcAft>
                          <a:spcPts val="1000"/>
                        </a:spcAft>
                      </a:pPr>
                      <a:r>
                        <a:rPr lang="ar-EG" sz="1400" dirty="0">
                          <a:solidFill>
                            <a:schemeClr val="tx1"/>
                          </a:solidFill>
                          <a:effectLst/>
                          <a:cs typeface="Sultan bold" pitchFamily="2" charset="-78"/>
                        </a:rPr>
                        <a:t>الاجمالي</a:t>
                      </a:r>
                      <a:endParaRPr lang="en-US" sz="1400" dirty="0">
                        <a:solidFill>
                          <a:schemeClr val="tx1"/>
                        </a:solidFill>
                        <a:effectLst/>
                        <a:latin typeface="Calibri"/>
                        <a:ea typeface="Calibri"/>
                        <a:cs typeface="Sultan bold" pitchFamily="2" charset="-78"/>
                      </a:endParaRPr>
                    </a:p>
                  </a:txBody>
                  <a:tcPr marL="59113" marR="59113" marT="0" marB="0"/>
                </a:tc>
              </a:tr>
              <a:tr h="404100">
                <a:tc>
                  <a:txBody>
                    <a:bodyPr/>
                    <a:lstStyle/>
                    <a:p>
                      <a:pPr algn="ctr" rtl="1">
                        <a:lnSpc>
                          <a:spcPct val="115000"/>
                        </a:lnSpc>
                        <a:spcAft>
                          <a:spcPts val="1000"/>
                        </a:spcAft>
                      </a:pPr>
                      <a:r>
                        <a:rPr lang="ar-EG" sz="1400">
                          <a:solidFill>
                            <a:schemeClr val="tx1"/>
                          </a:solidFill>
                          <a:effectLst/>
                          <a:cs typeface="Sultan bold" pitchFamily="2" charset="-78"/>
                        </a:rPr>
                        <a:t>1</a:t>
                      </a:r>
                      <a:endParaRPr lang="en-US" sz="1400">
                        <a:solidFill>
                          <a:schemeClr val="tx1"/>
                        </a:solidFill>
                        <a:effectLst/>
                        <a:latin typeface="Calibri"/>
                        <a:ea typeface="Calibri"/>
                        <a:cs typeface="Sultan bold" pitchFamily="2" charset="-78"/>
                      </a:endParaRPr>
                    </a:p>
                  </a:txBody>
                  <a:tcPr marL="59113" marR="59113" marT="0" marB="0"/>
                </a:tc>
                <a:tc>
                  <a:txBody>
                    <a:bodyPr/>
                    <a:lstStyle/>
                    <a:p>
                      <a:pPr algn="ctr" rtl="1">
                        <a:lnSpc>
                          <a:spcPct val="115000"/>
                        </a:lnSpc>
                        <a:spcAft>
                          <a:spcPts val="1000"/>
                        </a:spcAft>
                      </a:pPr>
                      <a:r>
                        <a:rPr lang="ar-EG" sz="1400" dirty="0">
                          <a:solidFill>
                            <a:schemeClr val="tx1"/>
                          </a:solidFill>
                          <a:effectLst/>
                          <a:cs typeface="Sultan bold" pitchFamily="2" charset="-78"/>
                        </a:rPr>
                        <a:t>منزلي</a:t>
                      </a:r>
                      <a:endParaRPr lang="en-US" sz="1400" dirty="0">
                        <a:solidFill>
                          <a:schemeClr val="tx1"/>
                        </a:solidFill>
                        <a:effectLst/>
                        <a:latin typeface="Calibri"/>
                        <a:ea typeface="Calibri"/>
                        <a:cs typeface="Sultan bold" pitchFamily="2" charset="-78"/>
                      </a:endParaRPr>
                    </a:p>
                  </a:txBody>
                  <a:tcPr marL="59113" marR="59113" marT="0" marB="0"/>
                </a:tc>
                <a:tc>
                  <a:txBody>
                    <a:bodyPr/>
                    <a:lstStyle/>
                    <a:p>
                      <a:pPr algn="ctr" rtl="1">
                        <a:lnSpc>
                          <a:spcPct val="115000"/>
                        </a:lnSpc>
                        <a:spcAft>
                          <a:spcPts val="1000"/>
                        </a:spcAft>
                      </a:pPr>
                      <a:r>
                        <a:rPr lang="ar-EG" sz="1400" dirty="0" smtClean="0">
                          <a:solidFill>
                            <a:schemeClr val="tx1"/>
                          </a:solidFill>
                          <a:effectLst/>
                          <a:cs typeface="Sultan bold" pitchFamily="2" charset="-78"/>
                        </a:rPr>
                        <a:t>1244</a:t>
                      </a:r>
                      <a:endParaRPr lang="en-US" sz="1400" dirty="0">
                        <a:solidFill>
                          <a:schemeClr val="tx1"/>
                        </a:solidFill>
                        <a:effectLst/>
                        <a:latin typeface="Calibri"/>
                        <a:ea typeface="Calibri"/>
                        <a:cs typeface="Sultan bold" pitchFamily="2" charset="-78"/>
                      </a:endParaRPr>
                    </a:p>
                  </a:txBody>
                  <a:tcPr marL="59113" marR="59113" marT="0" marB="0"/>
                </a:tc>
                <a:tc>
                  <a:txBody>
                    <a:bodyPr/>
                    <a:lstStyle/>
                    <a:p>
                      <a:pPr algn="ctr" rtl="1">
                        <a:lnSpc>
                          <a:spcPct val="115000"/>
                        </a:lnSpc>
                        <a:spcAft>
                          <a:spcPts val="1000"/>
                        </a:spcAft>
                      </a:pPr>
                      <a:r>
                        <a:rPr lang="ar-EG" sz="1400" kern="1200" dirty="0" smtClean="0">
                          <a:solidFill>
                            <a:schemeClr val="tx1"/>
                          </a:solidFill>
                          <a:effectLst/>
                          <a:latin typeface="+mn-lt"/>
                          <a:ea typeface="+mn-ea"/>
                          <a:cs typeface="Sultan bold" pitchFamily="2" charset="-78"/>
                        </a:rPr>
                        <a:t>191689</a:t>
                      </a:r>
                      <a:endParaRPr lang="en-US" sz="1400" kern="1200" dirty="0">
                        <a:solidFill>
                          <a:schemeClr val="tx1"/>
                        </a:solidFill>
                        <a:effectLst/>
                        <a:latin typeface="+mn-lt"/>
                        <a:ea typeface="+mn-ea"/>
                        <a:cs typeface="Sultan bold" pitchFamily="2" charset="-78"/>
                      </a:endParaRPr>
                    </a:p>
                  </a:txBody>
                  <a:tcPr marL="59113" marR="59113" marT="0" marB="0"/>
                </a:tc>
                <a:tc>
                  <a:txBody>
                    <a:bodyPr/>
                    <a:lstStyle/>
                    <a:p>
                      <a:pPr marL="457200" algn="ctr" rtl="1">
                        <a:spcAft>
                          <a:spcPts val="0"/>
                        </a:spcAft>
                      </a:pPr>
                      <a:r>
                        <a:rPr lang="ar-EG" sz="1400" dirty="0" smtClean="0">
                          <a:solidFill>
                            <a:schemeClr val="tx1"/>
                          </a:solidFill>
                          <a:effectLst/>
                          <a:cs typeface="Sultan bold" pitchFamily="2" charset="-78"/>
                        </a:rPr>
                        <a:t>192933</a:t>
                      </a:r>
                      <a:endParaRPr lang="en-US" sz="1400" dirty="0">
                        <a:solidFill>
                          <a:schemeClr val="tx1"/>
                        </a:solidFill>
                        <a:effectLst/>
                        <a:latin typeface="Times New Roman"/>
                        <a:ea typeface="Times New Roman"/>
                        <a:cs typeface="Sultan bold" pitchFamily="2" charset="-78"/>
                      </a:endParaRPr>
                    </a:p>
                  </a:txBody>
                  <a:tcPr marL="59113" marR="59113" marT="0" marB="0"/>
                </a:tc>
              </a:tr>
            </a:tbl>
          </a:graphicData>
        </a:graphic>
      </p:graphicFrame>
      <p:sp>
        <p:nvSpPr>
          <p:cNvPr id="14" name="Rectangle 1"/>
          <p:cNvSpPr>
            <a:spLocks noChangeArrowheads="1"/>
          </p:cNvSpPr>
          <p:nvPr/>
        </p:nvSpPr>
        <p:spPr bwMode="auto">
          <a:xfrm>
            <a:off x="704611" y="2864768"/>
            <a:ext cx="57150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Char char="•"/>
              <a:tabLst/>
            </a:pPr>
            <a:r>
              <a:rPr kumimoji="0" lang="ar-SA" sz="1400" b="1" i="0" u="none" strike="noStrike" cap="none" normalizeH="0" baseline="0" dirty="0" smtClean="0">
                <a:ln>
                  <a:noFill/>
                </a:ln>
                <a:solidFill>
                  <a:srgbClr val="1D2129"/>
                </a:solidFill>
                <a:effectLst/>
                <a:latin typeface="Helvetica"/>
                <a:ea typeface="Times New Roman" pitchFamily="18" charset="0"/>
                <a:cs typeface="Sultan Medium" pitchFamily="2" charset="-78"/>
              </a:rPr>
              <a:t>جاري توصيل الغاز الطبيعي الي قرية  كفر سعد البلدومدينة فارسكور وقرية المنازلة </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766482" y="1352600"/>
            <a:ext cx="5229200" cy="369332"/>
          </a:xfrm>
          <a:prstGeom prst="rect">
            <a:avLst/>
          </a:prstGeom>
        </p:spPr>
        <p:txBody>
          <a:bodyPr wrap="square">
            <a:spAutoFit/>
          </a:bodyPr>
          <a:lstStyle/>
          <a:p>
            <a:pPr lvl="0" algn="l" eaLnBrk="0" fontAlgn="base" hangingPunct="0">
              <a:spcBef>
                <a:spcPct val="0"/>
              </a:spcBef>
              <a:spcAft>
                <a:spcPct val="0"/>
              </a:spcAft>
              <a:buFontTx/>
              <a:buChar char="•"/>
            </a:pPr>
            <a:r>
              <a:rPr lang="ar-SA" b="1" dirty="0">
                <a:solidFill>
                  <a:srgbClr val="FF0000"/>
                </a:solidFill>
                <a:latin typeface="Arial" pitchFamily="34" charset="0"/>
                <a:ea typeface="Times New Roman" pitchFamily="18" charset="0"/>
                <a:cs typeface="Sultan Medium" pitchFamily="2" charset="-78"/>
              </a:rPr>
              <a:t>موقف توصيل مشروع الغاز الطبيعي للمنازل حتي </a:t>
            </a:r>
            <a:r>
              <a:rPr lang="ar-EG" b="1" dirty="0" smtClean="0">
                <a:solidFill>
                  <a:srgbClr val="FF0000"/>
                </a:solidFill>
                <a:latin typeface="Arial" pitchFamily="34" charset="0"/>
                <a:ea typeface="Times New Roman" pitchFamily="18" charset="0"/>
                <a:cs typeface="Sultan Medium" pitchFamily="2" charset="-78"/>
              </a:rPr>
              <a:t>30ابريل </a:t>
            </a:r>
            <a:r>
              <a:rPr lang="ar-SA" b="1" dirty="0" smtClean="0">
                <a:solidFill>
                  <a:srgbClr val="FF0000"/>
                </a:solidFill>
                <a:latin typeface="Arial" pitchFamily="34" charset="0"/>
                <a:ea typeface="Times New Roman" pitchFamily="18" charset="0"/>
                <a:cs typeface="Sultan Medium" pitchFamily="2" charset="-78"/>
              </a:rPr>
              <a:t>2020</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3631241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3068960" y="0"/>
            <a:ext cx="3623047" cy="109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287279"/>
            <a:ext cx="2850029" cy="523220"/>
          </a:xfrm>
          <a:prstGeom prst="rect">
            <a:avLst/>
          </a:prstGeom>
        </p:spPr>
        <p:txBody>
          <a:bodyPr wrap="square">
            <a:spAutoFit/>
          </a:bodyPr>
          <a:lstStyle/>
          <a:p>
            <a:r>
              <a:rPr lang="ar-EG" sz="2800" dirty="0" smtClean="0">
                <a:cs typeface="Sultan bold" pitchFamily="2" charset="-78"/>
              </a:rPr>
              <a:t>الاسكان</a:t>
            </a:r>
            <a:r>
              <a:rPr lang="ar-EG" sz="2800" u="sng" dirty="0" smtClean="0">
                <a:cs typeface="Sultan bold" pitchFamily="2" charset="-78"/>
              </a:rPr>
              <a:t>:</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43330801"/>
              </p:ext>
            </p:extLst>
          </p:nvPr>
        </p:nvGraphicFramePr>
        <p:xfrm>
          <a:off x="491023" y="1988380"/>
          <a:ext cx="5898625" cy="3192389"/>
        </p:xfrm>
        <a:graphic>
          <a:graphicData uri="http://schemas.openxmlformats.org/drawingml/2006/table">
            <a:tbl>
              <a:tblPr rtl="1" firstRow="1" firstCol="1" bandRow="1">
                <a:tableStyleId>{69CF1AB2-1976-4502-BF36-3FF5EA218861}</a:tableStyleId>
              </a:tblPr>
              <a:tblGrid>
                <a:gridCol w="4426839"/>
                <a:gridCol w="1471786"/>
              </a:tblGrid>
              <a:tr h="216024">
                <a:tc>
                  <a:txBody>
                    <a:bodyPr/>
                    <a:lstStyle/>
                    <a:p>
                      <a:pPr marL="457200" algn="ctr" rtl="1">
                        <a:lnSpc>
                          <a:spcPct val="115000"/>
                        </a:lnSpc>
                        <a:spcAft>
                          <a:spcPts val="0"/>
                        </a:spcAft>
                      </a:pPr>
                      <a:r>
                        <a:rPr lang="ar-EG" sz="1400" b="1" kern="1200" dirty="0">
                          <a:solidFill>
                            <a:schemeClr val="dk1"/>
                          </a:solidFill>
                          <a:effectLst/>
                          <a:latin typeface="+mn-lt"/>
                          <a:ea typeface="+mn-ea"/>
                          <a:cs typeface="Sultan Medium" pitchFamily="2" charset="-78"/>
                        </a:rPr>
                        <a:t>المشروع</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a:solidFill>
                            <a:schemeClr val="dk1"/>
                          </a:solidFill>
                          <a:effectLst/>
                          <a:latin typeface="+mn-lt"/>
                          <a:ea typeface="+mn-ea"/>
                          <a:cs typeface="Sultan Medium" pitchFamily="2" charset="-78"/>
                        </a:rPr>
                        <a:t>نسبة التنفيذ</a:t>
                      </a:r>
                      <a:endParaRPr lang="en-US" sz="1400" b="1" kern="1200">
                        <a:solidFill>
                          <a:schemeClr val="dk1"/>
                        </a:solidFill>
                        <a:effectLst/>
                        <a:latin typeface="+mn-lt"/>
                        <a:ea typeface="+mn-ea"/>
                        <a:cs typeface="Sultan Medium" pitchFamily="2" charset="-78"/>
                      </a:endParaRPr>
                    </a:p>
                  </a:txBody>
                  <a:tcPr marL="51653" marR="51653" marT="0" marB="0"/>
                </a:tc>
              </a:tr>
              <a:tr h="192581">
                <a:tc>
                  <a:txBody>
                    <a:bodyPr/>
                    <a:lstStyle/>
                    <a:p>
                      <a:pPr marL="0" indent="0" algn="just" rtl="1">
                        <a:lnSpc>
                          <a:spcPct val="115000"/>
                        </a:lnSpc>
                        <a:spcAft>
                          <a:spcPts val="0"/>
                        </a:spcAft>
                        <a:tabLst/>
                      </a:pPr>
                      <a:r>
                        <a:rPr lang="ar-EG" sz="1400" b="1" kern="1200" dirty="0">
                          <a:solidFill>
                            <a:schemeClr val="dk1"/>
                          </a:solidFill>
                          <a:effectLst/>
                          <a:latin typeface="+mn-lt"/>
                          <a:ea typeface="+mn-ea"/>
                          <a:cs typeface="Sultan Medium" pitchFamily="2" charset="-78"/>
                        </a:rPr>
                        <a:t>انشاء 36 عمارة سكنية  بكفر سعد </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a:solidFill>
                            <a:schemeClr val="dk1"/>
                          </a:solidFill>
                          <a:effectLst/>
                          <a:latin typeface="+mn-lt"/>
                          <a:ea typeface="+mn-ea"/>
                          <a:cs typeface="Sultan Medium" pitchFamily="2" charset="-78"/>
                        </a:rPr>
                        <a:t>100%</a:t>
                      </a:r>
                      <a:endParaRPr lang="en-US" sz="1400" b="1" kern="1200">
                        <a:solidFill>
                          <a:schemeClr val="dk1"/>
                        </a:solidFill>
                        <a:effectLst/>
                        <a:latin typeface="+mn-lt"/>
                        <a:ea typeface="+mn-ea"/>
                        <a:cs typeface="Sultan Medium" pitchFamily="2" charset="-78"/>
                      </a:endParaRPr>
                    </a:p>
                  </a:txBody>
                  <a:tcPr marL="51653" marR="51653" marT="0" marB="0"/>
                </a:tc>
              </a:tr>
              <a:tr h="192581">
                <a:tc>
                  <a:txBody>
                    <a:bodyPr/>
                    <a:lstStyle/>
                    <a:p>
                      <a:pPr marL="4763" indent="0" algn="just" rtl="1">
                        <a:lnSpc>
                          <a:spcPct val="115000"/>
                        </a:lnSpc>
                        <a:spcAft>
                          <a:spcPts val="0"/>
                        </a:spcAft>
                      </a:pPr>
                      <a:r>
                        <a:rPr lang="ar-EG" sz="1400" b="1" kern="1200" dirty="0">
                          <a:solidFill>
                            <a:schemeClr val="dk1"/>
                          </a:solidFill>
                          <a:effectLst/>
                          <a:latin typeface="+mn-lt"/>
                          <a:ea typeface="+mn-ea"/>
                          <a:cs typeface="Sultan Medium" pitchFamily="2" charset="-78"/>
                        </a:rPr>
                        <a:t>انشاء 8 عمارات بدقهلة الزرقا</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a:solidFill>
                            <a:schemeClr val="dk1"/>
                          </a:solidFill>
                          <a:effectLst/>
                          <a:latin typeface="+mn-lt"/>
                          <a:ea typeface="+mn-ea"/>
                          <a:cs typeface="Sultan Medium" pitchFamily="2" charset="-78"/>
                        </a:rPr>
                        <a:t>100%</a:t>
                      </a:r>
                      <a:endParaRPr lang="en-US" sz="1400" b="1" kern="1200">
                        <a:solidFill>
                          <a:schemeClr val="dk1"/>
                        </a:solidFill>
                        <a:effectLst/>
                        <a:latin typeface="+mn-lt"/>
                        <a:ea typeface="+mn-ea"/>
                        <a:cs typeface="Sultan Medium" pitchFamily="2" charset="-78"/>
                      </a:endParaRPr>
                    </a:p>
                  </a:txBody>
                  <a:tcPr marL="51653" marR="51653" marT="0" marB="0"/>
                </a:tc>
              </a:tr>
              <a:tr h="192581">
                <a:tc>
                  <a:txBody>
                    <a:bodyPr/>
                    <a:lstStyle/>
                    <a:p>
                      <a:pPr marL="4763" indent="0" algn="just" rtl="1">
                        <a:lnSpc>
                          <a:spcPct val="115000"/>
                        </a:lnSpc>
                        <a:spcAft>
                          <a:spcPts val="0"/>
                        </a:spcAft>
                        <a:tabLst>
                          <a:tab pos="0" algn="l"/>
                        </a:tabLst>
                      </a:pPr>
                      <a:r>
                        <a:rPr lang="ar-EG" sz="1400" b="1" kern="1200" dirty="0">
                          <a:solidFill>
                            <a:schemeClr val="dk1"/>
                          </a:solidFill>
                          <a:effectLst/>
                          <a:latin typeface="+mn-lt"/>
                          <a:ea typeface="+mn-ea"/>
                          <a:cs typeface="Sultan Medium" pitchFamily="2" charset="-78"/>
                        </a:rPr>
                        <a:t>انشاء 3 عمارات بشطا 1</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a:solidFill>
                            <a:schemeClr val="dk1"/>
                          </a:solidFill>
                          <a:effectLst/>
                          <a:latin typeface="+mn-lt"/>
                          <a:ea typeface="+mn-ea"/>
                          <a:cs typeface="Sultan Medium" pitchFamily="2" charset="-78"/>
                        </a:rPr>
                        <a:t>100%</a:t>
                      </a:r>
                      <a:endParaRPr lang="en-US" sz="1400" b="1" kern="1200">
                        <a:solidFill>
                          <a:schemeClr val="dk1"/>
                        </a:solidFill>
                        <a:effectLst/>
                        <a:latin typeface="+mn-lt"/>
                        <a:ea typeface="+mn-ea"/>
                        <a:cs typeface="Sultan Medium" pitchFamily="2" charset="-78"/>
                      </a:endParaRPr>
                    </a:p>
                  </a:txBody>
                  <a:tcPr marL="51653" marR="51653" marT="0" marB="0"/>
                </a:tc>
              </a:tr>
              <a:tr h="385163">
                <a:tc>
                  <a:txBody>
                    <a:bodyPr/>
                    <a:lstStyle/>
                    <a:p>
                      <a:pPr marL="4763" indent="0" algn="just" rtl="1">
                        <a:lnSpc>
                          <a:spcPct val="115000"/>
                        </a:lnSpc>
                        <a:spcAft>
                          <a:spcPts val="0"/>
                        </a:spcAft>
                      </a:pPr>
                      <a:r>
                        <a:rPr lang="ar-EG" sz="1400" b="1" kern="1200" dirty="0">
                          <a:solidFill>
                            <a:schemeClr val="dk1"/>
                          </a:solidFill>
                          <a:effectLst/>
                          <a:latin typeface="+mn-lt"/>
                          <a:ea typeface="+mn-ea"/>
                          <a:cs typeface="Sultan Medium" pitchFamily="2" charset="-78"/>
                        </a:rPr>
                        <a:t>انشاء 5 عمارات سكنية بارض الصهاريج بعزبة البرج (اسكان اجتماعي )</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a:solidFill>
                            <a:schemeClr val="dk1"/>
                          </a:solidFill>
                          <a:effectLst/>
                          <a:latin typeface="+mn-lt"/>
                          <a:ea typeface="+mn-ea"/>
                          <a:cs typeface="Sultan Medium" pitchFamily="2" charset="-78"/>
                        </a:rPr>
                        <a:t>100%</a:t>
                      </a:r>
                      <a:endParaRPr lang="en-US" sz="1400" b="1" kern="1200">
                        <a:solidFill>
                          <a:schemeClr val="dk1"/>
                        </a:solidFill>
                        <a:effectLst/>
                        <a:latin typeface="+mn-lt"/>
                        <a:ea typeface="+mn-ea"/>
                        <a:cs typeface="Sultan Medium" pitchFamily="2" charset="-78"/>
                      </a:endParaRPr>
                    </a:p>
                  </a:txBody>
                  <a:tcPr marL="51653" marR="51653" marT="0" marB="0"/>
                </a:tc>
              </a:tr>
              <a:tr h="209718">
                <a:tc>
                  <a:txBody>
                    <a:bodyPr/>
                    <a:lstStyle/>
                    <a:p>
                      <a:pPr marL="85725" indent="0" algn="just" rtl="1">
                        <a:lnSpc>
                          <a:spcPct val="115000"/>
                        </a:lnSpc>
                        <a:spcAft>
                          <a:spcPts val="0"/>
                        </a:spcAft>
                      </a:pPr>
                      <a:r>
                        <a:rPr lang="ar-EG" sz="1400" b="1" kern="1200" dirty="0">
                          <a:solidFill>
                            <a:schemeClr val="dk1"/>
                          </a:solidFill>
                          <a:effectLst/>
                          <a:latin typeface="+mn-lt"/>
                          <a:ea typeface="+mn-ea"/>
                          <a:cs typeface="Sultan Medium" pitchFamily="2" charset="-78"/>
                        </a:rPr>
                        <a:t>انشاء 5 عمارة سكنية بتل الكاشف بالزرقا (اسكان اجتماعي )</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dirty="0" smtClean="0">
                          <a:solidFill>
                            <a:schemeClr val="dk1"/>
                          </a:solidFill>
                          <a:effectLst/>
                          <a:latin typeface="+mn-lt"/>
                          <a:ea typeface="+mn-ea"/>
                          <a:cs typeface="Sultan Medium" pitchFamily="2" charset="-78"/>
                        </a:rPr>
                        <a:t>89%</a:t>
                      </a:r>
                      <a:endParaRPr lang="en-US" sz="1400" b="1" kern="1200" dirty="0">
                        <a:solidFill>
                          <a:schemeClr val="dk1"/>
                        </a:solidFill>
                        <a:effectLst/>
                        <a:latin typeface="+mn-lt"/>
                        <a:ea typeface="+mn-ea"/>
                        <a:cs typeface="Sultan Medium" pitchFamily="2" charset="-78"/>
                      </a:endParaRPr>
                    </a:p>
                  </a:txBody>
                  <a:tcPr marL="51653" marR="51653" marT="0" marB="0"/>
                </a:tc>
              </a:tr>
              <a:tr h="209718">
                <a:tc>
                  <a:txBody>
                    <a:bodyPr/>
                    <a:lstStyle/>
                    <a:p>
                      <a:pPr marL="4763" indent="0" algn="just" rtl="1">
                        <a:lnSpc>
                          <a:spcPct val="115000"/>
                        </a:lnSpc>
                        <a:spcAft>
                          <a:spcPts val="0"/>
                        </a:spcAft>
                      </a:pPr>
                      <a:r>
                        <a:rPr lang="ar-EG" sz="1400" b="1" kern="1200" dirty="0">
                          <a:solidFill>
                            <a:schemeClr val="dk1"/>
                          </a:solidFill>
                          <a:effectLst/>
                          <a:latin typeface="+mn-lt"/>
                          <a:ea typeface="+mn-ea"/>
                          <a:cs typeface="Sultan Medium" pitchFamily="2" charset="-78"/>
                        </a:rPr>
                        <a:t>انشاء 9 عمارة سكنية بشطا 2 (اسكان اجتماعي )</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dirty="0" smtClean="0">
                          <a:solidFill>
                            <a:schemeClr val="dk1"/>
                          </a:solidFill>
                          <a:effectLst/>
                          <a:latin typeface="+mn-lt"/>
                          <a:ea typeface="+mn-ea"/>
                          <a:cs typeface="Sultan Medium" pitchFamily="2" charset="-78"/>
                        </a:rPr>
                        <a:t>85%</a:t>
                      </a:r>
                      <a:endParaRPr lang="en-US" sz="1400" b="1" kern="1200" dirty="0">
                        <a:solidFill>
                          <a:schemeClr val="dk1"/>
                        </a:solidFill>
                        <a:effectLst/>
                        <a:latin typeface="+mn-lt"/>
                        <a:ea typeface="+mn-ea"/>
                        <a:cs typeface="Sultan Medium" pitchFamily="2" charset="-78"/>
                      </a:endParaRPr>
                    </a:p>
                  </a:txBody>
                  <a:tcPr marL="51653" marR="51653" marT="0" marB="0"/>
                </a:tc>
              </a:tr>
              <a:tr h="209718">
                <a:tc>
                  <a:txBody>
                    <a:bodyPr/>
                    <a:lstStyle/>
                    <a:p>
                      <a:pPr marL="0" indent="0" algn="just" rtl="1">
                        <a:lnSpc>
                          <a:spcPct val="115000"/>
                        </a:lnSpc>
                        <a:spcAft>
                          <a:spcPts val="0"/>
                        </a:spcAft>
                      </a:pPr>
                      <a:r>
                        <a:rPr lang="ar-EG" sz="1400" b="1" kern="1200" dirty="0">
                          <a:solidFill>
                            <a:schemeClr val="dk1"/>
                          </a:solidFill>
                          <a:effectLst/>
                          <a:latin typeface="+mn-lt"/>
                          <a:ea typeface="+mn-ea"/>
                          <a:cs typeface="Sultan Medium" pitchFamily="2" charset="-78"/>
                        </a:rPr>
                        <a:t>انشاء 4 عمارات سكنية بشطا 2(اسكان اجتماعي )</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dirty="0" smtClean="0">
                          <a:solidFill>
                            <a:schemeClr val="dk1"/>
                          </a:solidFill>
                          <a:effectLst/>
                          <a:latin typeface="+mn-lt"/>
                          <a:ea typeface="+mn-ea"/>
                          <a:cs typeface="Sultan Medium" pitchFamily="2" charset="-78"/>
                        </a:rPr>
                        <a:t>85%</a:t>
                      </a:r>
                      <a:endParaRPr lang="en-US" sz="1400" b="1" kern="1200" dirty="0">
                        <a:solidFill>
                          <a:schemeClr val="dk1"/>
                        </a:solidFill>
                        <a:effectLst/>
                        <a:latin typeface="+mn-lt"/>
                        <a:ea typeface="+mn-ea"/>
                        <a:cs typeface="Sultan Medium" pitchFamily="2" charset="-78"/>
                      </a:endParaRPr>
                    </a:p>
                  </a:txBody>
                  <a:tcPr marL="51653" marR="51653" marT="0" marB="0"/>
                </a:tc>
              </a:tr>
              <a:tr h="209718">
                <a:tc>
                  <a:txBody>
                    <a:bodyPr/>
                    <a:lstStyle/>
                    <a:p>
                      <a:pPr marL="4763" indent="0" algn="just" rtl="1">
                        <a:lnSpc>
                          <a:spcPct val="115000"/>
                        </a:lnSpc>
                        <a:spcAft>
                          <a:spcPts val="0"/>
                        </a:spcAft>
                      </a:pPr>
                      <a:r>
                        <a:rPr lang="ar-EG" sz="1400" b="1" kern="1200" dirty="0">
                          <a:solidFill>
                            <a:schemeClr val="dk1"/>
                          </a:solidFill>
                          <a:effectLst/>
                          <a:latin typeface="+mn-lt"/>
                          <a:ea typeface="+mn-ea"/>
                          <a:cs typeface="Sultan Medium" pitchFamily="2" charset="-78"/>
                        </a:rPr>
                        <a:t>انشاء 5 عمارة سكنية بشطا 2(اسكان استثماري )</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dirty="0" smtClean="0">
                          <a:solidFill>
                            <a:schemeClr val="dk1"/>
                          </a:solidFill>
                          <a:effectLst/>
                          <a:latin typeface="+mn-lt"/>
                          <a:ea typeface="+mn-ea"/>
                          <a:cs typeface="Sultan Medium" pitchFamily="2" charset="-78"/>
                        </a:rPr>
                        <a:t>85%</a:t>
                      </a:r>
                      <a:endParaRPr lang="en-US" sz="1400" b="1" kern="1200" dirty="0">
                        <a:solidFill>
                          <a:schemeClr val="dk1"/>
                        </a:solidFill>
                        <a:effectLst/>
                        <a:latin typeface="+mn-lt"/>
                        <a:ea typeface="+mn-ea"/>
                        <a:cs typeface="Sultan Medium" pitchFamily="2" charset="-78"/>
                      </a:endParaRPr>
                    </a:p>
                  </a:txBody>
                  <a:tcPr marL="51653" marR="51653" marT="0" marB="0"/>
                </a:tc>
              </a:tr>
              <a:tr h="209718">
                <a:tc>
                  <a:txBody>
                    <a:bodyPr/>
                    <a:lstStyle/>
                    <a:p>
                      <a:pPr marL="4763" indent="0" algn="just" rtl="1">
                        <a:lnSpc>
                          <a:spcPct val="115000"/>
                        </a:lnSpc>
                        <a:spcAft>
                          <a:spcPts val="0"/>
                        </a:spcAft>
                      </a:pPr>
                      <a:r>
                        <a:rPr lang="ar-EG" sz="1400" b="1" kern="1200" dirty="0">
                          <a:solidFill>
                            <a:schemeClr val="dk1"/>
                          </a:solidFill>
                          <a:effectLst/>
                          <a:latin typeface="+mn-lt"/>
                          <a:ea typeface="+mn-ea"/>
                          <a:cs typeface="Sultan Medium" pitchFamily="2" charset="-78"/>
                        </a:rPr>
                        <a:t>انشاء 2 عمارة سكنية بشطا 2(اسكان استثماري )</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dirty="0" smtClean="0">
                          <a:solidFill>
                            <a:schemeClr val="dk1"/>
                          </a:solidFill>
                          <a:effectLst/>
                          <a:latin typeface="+mn-lt"/>
                          <a:ea typeface="+mn-ea"/>
                          <a:cs typeface="Sultan Medium" pitchFamily="2" charset="-78"/>
                        </a:rPr>
                        <a:t>85%</a:t>
                      </a:r>
                      <a:endParaRPr lang="en-US" sz="1400" b="1" kern="1200" dirty="0">
                        <a:solidFill>
                          <a:schemeClr val="dk1"/>
                        </a:solidFill>
                        <a:effectLst/>
                        <a:latin typeface="+mn-lt"/>
                        <a:ea typeface="+mn-ea"/>
                        <a:cs typeface="Sultan Medium" pitchFamily="2" charset="-78"/>
                      </a:endParaRPr>
                    </a:p>
                  </a:txBody>
                  <a:tcPr marL="51653" marR="51653" marT="0" marB="0"/>
                </a:tc>
              </a:tr>
              <a:tr h="209718">
                <a:tc>
                  <a:txBody>
                    <a:bodyPr/>
                    <a:lstStyle/>
                    <a:p>
                      <a:pPr marL="4763" indent="0" algn="just" rtl="1">
                        <a:lnSpc>
                          <a:spcPct val="115000"/>
                        </a:lnSpc>
                        <a:spcAft>
                          <a:spcPts val="0"/>
                        </a:spcAft>
                      </a:pPr>
                      <a:r>
                        <a:rPr lang="ar-EG" sz="1400" b="1" kern="1200" dirty="0">
                          <a:solidFill>
                            <a:schemeClr val="dk1"/>
                          </a:solidFill>
                          <a:effectLst/>
                          <a:latin typeface="+mn-lt"/>
                          <a:ea typeface="+mn-ea"/>
                          <a:cs typeface="Sultan Medium" pitchFamily="2" charset="-78"/>
                        </a:rPr>
                        <a:t>انشاء </a:t>
                      </a:r>
                      <a:r>
                        <a:rPr lang="ar-EG" sz="1400" b="1" kern="1200" dirty="0" smtClean="0">
                          <a:solidFill>
                            <a:schemeClr val="dk1"/>
                          </a:solidFill>
                          <a:effectLst/>
                          <a:latin typeface="+mn-lt"/>
                          <a:ea typeface="+mn-ea"/>
                          <a:cs typeface="Sultan Medium" pitchFamily="2" charset="-78"/>
                        </a:rPr>
                        <a:t>4عمارات </a:t>
                      </a:r>
                      <a:r>
                        <a:rPr lang="ar-EG" sz="1400" b="1" kern="1200" dirty="0">
                          <a:solidFill>
                            <a:schemeClr val="dk1"/>
                          </a:solidFill>
                          <a:effectLst/>
                          <a:latin typeface="+mn-lt"/>
                          <a:ea typeface="+mn-ea"/>
                          <a:cs typeface="Sultan Medium" pitchFamily="2" charset="-78"/>
                        </a:rPr>
                        <a:t>اسكان استثماري بكفر المياسرة بالزرقا </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dirty="0" smtClean="0">
                          <a:solidFill>
                            <a:schemeClr val="dk1"/>
                          </a:solidFill>
                          <a:effectLst/>
                          <a:latin typeface="+mn-lt"/>
                          <a:ea typeface="+mn-ea"/>
                          <a:cs typeface="Sultan Medium" pitchFamily="2" charset="-78"/>
                        </a:rPr>
                        <a:t>75%</a:t>
                      </a:r>
                      <a:endParaRPr lang="en-US" sz="1400" b="1" kern="1200" dirty="0">
                        <a:solidFill>
                          <a:schemeClr val="dk1"/>
                        </a:solidFill>
                        <a:effectLst/>
                        <a:latin typeface="+mn-lt"/>
                        <a:ea typeface="+mn-ea"/>
                        <a:cs typeface="Sultan Medium" pitchFamily="2" charset="-78"/>
                      </a:endParaRPr>
                    </a:p>
                  </a:txBody>
                  <a:tcPr marL="51653" marR="51653" marT="0" marB="0"/>
                </a:tc>
              </a:tr>
              <a:tr h="248021">
                <a:tc>
                  <a:txBody>
                    <a:bodyPr/>
                    <a:lstStyle/>
                    <a:p>
                      <a:pPr marL="4763" indent="0" algn="just" rtl="1">
                        <a:lnSpc>
                          <a:spcPct val="115000"/>
                        </a:lnSpc>
                        <a:spcAft>
                          <a:spcPts val="0"/>
                        </a:spcAft>
                      </a:pPr>
                      <a:r>
                        <a:rPr lang="ar-EG" sz="1400" b="1" kern="1200" dirty="0">
                          <a:solidFill>
                            <a:schemeClr val="dk1"/>
                          </a:solidFill>
                          <a:effectLst/>
                          <a:latin typeface="+mn-lt"/>
                          <a:ea typeface="+mn-ea"/>
                          <a:cs typeface="Sultan Medium" pitchFamily="2" charset="-78"/>
                        </a:rPr>
                        <a:t>انشاء 1 عمارة اسكان استثماري بكفر المياسرة بالزرقا </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dirty="0" smtClean="0">
                          <a:solidFill>
                            <a:schemeClr val="dk1"/>
                          </a:solidFill>
                          <a:effectLst/>
                          <a:latin typeface="+mn-lt"/>
                          <a:ea typeface="+mn-ea"/>
                          <a:cs typeface="Sultan Medium" pitchFamily="2" charset="-78"/>
                        </a:rPr>
                        <a:t>75%</a:t>
                      </a:r>
                      <a:endParaRPr lang="en-US" sz="1400" b="1" kern="1200" dirty="0">
                        <a:solidFill>
                          <a:schemeClr val="dk1"/>
                        </a:solidFill>
                        <a:effectLst/>
                        <a:latin typeface="+mn-lt"/>
                        <a:ea typeface="+mn-ea"/>
                        <a:cs typeface="Sultan Medium" pitchFamily="2" charset="-78"/>
                      </a:endParaRPr>
                    </a:p>
                  </a:txBody>
                  <a:tcPr marL="51653" marR="51653" marT="0" marB="0"/>
                </a:tc>
              </a:tr>
            </a:tbl>
          </a:graphicData>
        </a:graphic>
      </p:graphicFrame>
      <p:sp>
        <p:nvSpPr>
          <p:cNvPr id="11" name="Rectangle 1"/>
          <p:cNvSpPr>
            <a:spLocks noChangeArrowheads="1"/>
          </p:cNvSpPr>
          <p:nvPr/>
        </p:nvSpPr>
        <p:spPr bwMode="auto">
          <a:xfrm>
            <a:off x="378412" y="1204481"/>
            <a:ext cx="6071344" cy="82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1600" b="0" i="0" u="none" strike="noStrike" cap="none" normalizeH="0" baseline="0" dirty="0" smtClean="0">
                <a:ln>
                  <a:noFill/>
                </a:ln>
                <a:solidFill>
                  <a:srgbClr val="FF0000"/>
                </a:solidFill>
                <a:effectLst/>
                <a:latin typeface="Arial" pitchFamily="34" charset="0"/>
                <a:ea typeface="Calibri" pitchFamily="34" charset="0"/>
                <a:cs typeface="Sultan bold" pitchFamily="2" charset="-78"/>
              </a:rPr>
              <a:t>في اطار اهتمام الدكتورة منال عوض محافظ دمياط بتوفير وحدات سكنية حضارية لمحدودي الدخل</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1600" b="0" i="0" u="none" strike="noStrike" cap="none" normalizeH="0" baseline="0" dirty="0" smtClean="0">
                <a:ln>
                  <a:noFill/>
                </a:ln>
                <a:solidFill>
                  <a:srgbClr val="FF0000"/>
                </a:solidFill>
                <a:effectLst/>
                <a:latin typeface="Arial" pitchFamily="34" charset="0"/>
                <a:ea typeface="Calibri" pitchFamily="34" charset="0"/>
                <a:cs typeface="Sultan bold" pitchFamily="2" charset="-78"/>
              </a:rPr>
              <a:t>موقف تنفيذ مشروعات الاسكان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fontAlgn="base">
              <a:lnSpc>
                <a:spcPct val="115000"/>
              </a:lnSpc>
              <a:spcBef>
                <a:spcPct val="0"/>
              </a:spcBef>
              <a:spcAft>
                <a:spcPts val="1000"/>
              </a:spcAft>
              <a:buClrTx/>
              <a:buSzTx/>
              <a:buFontTx/>
              <a:buNone/>
              <a:tabLst>
                <a:tab pos="631825" algn="l"/>
              </a:tabLst>
            </a:pPr>
            <a:endParaRPr lang="en-US" sz="1500" dirty="0">
              <a:latin typeface="Arial" pitchFamily="34" charset="0"/>
              <a:ea typeface="Times New Roman" pitchFamily="18" charset="0"/>
              <a:cs typeface="Sultan bold"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3792313893"/>
              </p:ext>
            </p:extLst>
          </p:nvPr>
        </p:nvGraphicFramePr>
        <p:xfrm>
          <a:off x="512918" y="6953212"/>
          <a:ext cx="5898625" cy="736092"/>
        </p:xfrm>
        <a:graphic>
          <a:graphicData uri="http://schemas.openxmlformats.org/drawingml/2006/table">
            <a:tbl>
              <a:tblPr rtl="1" firstRow="1" firstCol="1" bandRow="1">
                <a:tableStyleId>{69CF1AB2-1976-4502-BF36-3FF5EA218861}</a:tableStyleId>
              </a:tblPr>
              <a:tblGrid>
                <a:gridCol w="4058492"/>
                <a:gridCol w="1840133"/>
              </a:tblGrid>
              <a:tr h="216024">
                <a:tc>
                  <a:txBody>
                    <a:bodyPr/>
                    <a:lstStyle/>
                    <a:p>
                      <a:pPr marL="457200" algn="ctr" rtl="1">
                        <a:lnSpc>
                          <a:spcPct val="115000"/>
                        </a:lnSpc>
                        <a:spcAft>
                          <a:spcPts val="0"/>
                        </a:spcAft>
                      </a:pPr>
                      <a:r>
                        <a:rPr lang="ar-EG" sz="1400" b="1" kern="1200" dirty="0">
                          <a:solidFill>
                            <a:schemeClr val="dk1"/>
                          </a:solidFill>
                          <a:effectLst/>
                          <a:latin typeface="+mn-lt"/>
                          <a:ea typeface="+mn-ea"/>
                          <a:cs typeface="Sultan Medium" pitchFamily="2" charset="-78"/>
                        </a:rPr>
                        <a:t>المشروع</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a:solidFill>
                            <a:schemeClr val="dk1"/>
                          </a:solidFill>
                          <a:effectLst/>
                          <a:latin typeface="+mn-lt"/>
                          <a:ea typeface="+mn-ea"/>
                          <a:cs typeface="Sultan Medium" pitchFamily="2" charset="-78"/>
                        </a:rPr>
                        <a:t>نسبة التنفيذ</a:t>
                      </a:r>
                      <a:endParaRPr lang="en-US" sz="1400" b="1" kern="1200">
                        <a:solidFill>
                          <a:schemeClr val="dk1"/>
                        </a:solidFill>
                        <a:effectLst/>
                        <a:latin typeface="+mn-lt"/>
                        <a:ea typeface="+mn-ea"/>
                        <a:cs typeface="Sultan Medium" pitchFamily="2" charset="-78"/>
                      </a:endParaRPr>
                    </a:p>
                  </a:txBody>
                  <a:tcPr marL="51653" marR="51653" marT="0" marB="0"/>
                </a:tc>
              </a:tr>
              <a:tr h="192581">
                <a:tc>
                  <a:txBody>
                    <a:bodyPr/>
                    <a:lstStyle/>
                    <a:p>
                      <a:pPr marL="90488" indent="0" algn="just" rtl="1">
                        <a:lnSpc>
                          <a:spcPct val="115000"/>
                        </a:lnSpc>
                        <a:spcAft>
                          <a:spcPts val="0"/>
                        </a:spcAft>
                      </a:pPr>
                      <a:r>
                        <a:rPr lang="ar-EG" sz="1400" b="1" kern="1200" dirty="0">
                          <a:solidFill>
                            <a:schemeClr val="dk1"/>
                          </a:solidFill>
                          <a:effectLst/>
                          <a:latin typeface="+mn-lt"/>
                          <a:ea typeface="+mn-ea"/>
                          <a:cs typeface="Sultan Medium" pitchFamily="2" charset="-78"/>
                        </a:rPr>
                        <a:t>انشاء عمارة سكنية بالروضة اسكان اقتصادي </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dirty="0">
                          <a:solidFill>
                            <a:schemeClr val="dk1"/>
                          </a:solidFill>
                          <a:effectLst/>
                          <a:latin typeface="+mn-lt"/>
                          <a:ea typeface="+mn-ea"/>
                          <a:cs typeface="Sultan Medium" pitchFamily="2" charset="-78"/>
                        </a:rPr>
                        <a:t>100%</a:t>
                      </a:r>
                      <a:endParaRPr lang="en-US" sz="1400" b="1" kern="1200" dirty="0">
                        <a:solidFill>
                          <a:schemeClr val="dk1"/>
                        </a:solidFill>
                        <a:effectLst/>
                        <a:latin typeface="+mn-lt"/>
                        <a:ea typeface="+mn-ea"/>
                        <a:cs typeface="Sultan Medium" pitchFamily="2" charset="-78"/>
                      </a:endParaRPr>
                    </a:p>
                  </a:txBody>
                  <a:tcPr marL="51653" marR="51653" marT="0" marB="0"/>
                </a:tc>
              </a:tr>
              <a:tr h="0">
                <a:tc>
                  <a:txBody>
                    <a:bodyPr/>
                    <a:lstStyle/>
                    <a:p>
                      <a:pPr marL="0" indent="0" algn="just" rtl="1">
                        <a:lnSpc>
                          <a:spcPct val="115000"/>
                        </a:lnSpc>
                        <a:spcAft>
                          <a:spcPts val="0"/>
                        </a:spcAft>
                      </a:pPr>
                      <a:r>
                        <a:rPr lang="ar-EG" sz="1400" b="1" kern="1200" dirty="0">
                          <a:solidFill>
                            <a:schemeClr val="dk1"/>
                          </a:solidFill>
                          <a:effectLst/>
                          <a:latin typeface="+mn-lt"/>
                          <a:ea typeface="+mn-ea"/>
                          <a:cs typeface="Sultan Medium" pitchFamily="2" charset="-78"/>
                        </a:rPr>
                        <a:t>انشاء عمارة سكنية بالروضة اولي بالرعاية </a:t>
                      </a:r>
                      <a:endParaRPr lang="en-US" sz="1400" b="1" kern="1200" dirty="0">
                        <a:solidFill>
                          <a:schemeClr val="dk1"/>
                        </a:solidFill>
                        <a:effectLst/>
                        <a:latin typeface="+mn-lt"/>
                        <a:ea typeface="+mn-ea"/>
                        <a:cs typeface="Sultan Medium" pitchFamily="2" charset="-78"/>
                      </a:endParaRPr>
                    </a:p>
                  </a:txBody>
                  <a:tcPr marL="51653" marR="51653" marT="0" marB="0"/>
                </a:tc>
                <a:tc>
                  <a:txBody>
                    <a:bodyPr/>
                    <a:lstStyle/>
                    <a:p>
                      <a:pPr marL="457200" algn="ctr" rtl="1">
                        <a:lnSpc>
                          <a:spcPct val="115000"/>
                        </a:lnSpc>
                        <a:spcAft>
                          <a:spcPts val="0"/>
                        </a:spcAft>
                      </a:pPr>
                      <a:r>
                        <a:rPr lang="ar-EG" sz="1400" b="1" kern="1200" dirty="0">
                          <a:solidFill>
                            <a:schemeClr val="dk1"/>
                          </a:solidFill>
                          <a:effectLst/>
                          <a:latin typeface="+mn-lt"/>
                          <a:ea typeface="+mn-ea"/>
                          <a:cs typeface="Sultan Medium" pitchFamily="2" charset="-78"/>
                        </a:rPr>
                        <a:t>100%</a:t>
                      </a:r>
                      <a:endParaRPr lang="en-US" sz="1400" b="1" kern="1200" dirty="0">
                        <a:solidFill>
                          <a:schemeClr val="dk1"/>
                        </a:solidFill>
                        <a:effectLst/>
                        <a:latin typeface="+mn-lt"/>
                        <a:ea typeface="+mn-ea"/>
                        <a:cs typeface="Sultan Medium" pitchFamily="2" charset="-78"/>
                      </a:endParaRPr>
                    </a:p>
                  </a:txBody>
                  <a:tcPr marL="51653" marR="51653" marT="0" marB="0"/>
                </a:tc>
              </a:tr>
            </a:tbl>
          </a:graphicData>
        </a:graphic>
      </p:graphicFrame>
      <p:sp>
        <p:nvSpPr>
          <p:cNvPr id="8" name="Rectangle 1"/>
          <p:cNvSpPr>
            <a:spLocks noChangeArrowheads="1"/>
          </p:cNvSpPr>
          <p:nvPr/>
        </p:nvSpPr>
        <p:spPr bwMode="auto">
          <a:xfrm>
            <a:off x="404664" y="5811719"/>
            <a:ext cx="6071344" cy="58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1600" b="0" i="0" u="none" strike="noStrike" cap="none" normalizeH="0" baseline="0" dirty="0" smtClean="0">
                <a:ln>
                  <a:noFill/>
                </a:ln>
                <a:solidFill>
                  <a:srgbClr val="FF0000"/>
                </a:solidFill>
                <a:effectLst/>
                <a:latin typeface="Arial" pitchFamily="34" charset="0"/>
                <a:ea typeface="Calibri" pitchFamily="34" charset="0"/>
                <a:cs typeface="Sultan bold" pitchFamily="2" charset="-78"/>
              </a:rPr>
              <a:t>موقف تنفيذ مشروعات الاسكان التابعة</a:t>
            </a:r>
            <a:r>
              <a:rPr kumimoji="0" lang="ar-EG" sz="1600" b="0" i="0" u="none" strike="noStrike" cap="none" normalizeH="0" dirty="0" smtClean="0">
                <a:ln>
                  <a:noFill/>
                </a:ln>
                <a:solidFill>
                  <a:srgbClr val="FF0000"/>
                </a:solidFill>
                <a:effectLst/>
                <a:latin typeface="Arial" pitchFamily="34" charset="0"/>
                <a:ea typeface="Calibri" pitchFamily="34" charset="0"/>
                <a:cs typeface="Sultan bold" pitchFamily="2" charset="-78"/>
              </a:rPr>
              <a:t> لصندوق الاسكان </a:t>
            </a:r>
            <a:r>
              <a:rPr kumimoji="0" lang="ar-EG" sz="1600" b="0" i="0" u="none" strike="noStrike" cap="none" normalizeH="0" baseline="0" dirty="0" smtClean="0">
                <a:ln>
                  <a:noFill/>
                </a:ln>
                <a:solidFill>
                  <a:srgbClr val="FF0000"/>
                </a:solidFill>
                <a:effectLst/>
                <a:latin typeface="Arial" pitchFamily="34" charset="0"/>
                <a:ea typeface="Calibri" pitchFamily="34" charset="0"/>
                <a:cs typeface="Sultan bold" pitchFamily="2" charset="-78"/>
              </a:rPr>
              <a:t>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R="0" lvl="0" indent="0" algn="ctr" fontAlgn="base">
              <a:lnSpc>
                <a:spcPct val="115000"/>
              </a:lnSpc>
              <a:spcBef>
                <a:spcPct val="0"/>
              </a:spcBef>
              <a:spcAft>
                <a:spcPts val="1000"/>
              </a:spcAft>
              <a:buClrTx/>
              <a:buSzTx/>
              <a:buFontTx/>
              <a:buNone/>
              <a:tabLst>
                <a:tab pos="631825" algn="l"/>
              </a:tabLst>
            </a:pPr>
            <a:endParaRPr lang="en-US" sz="1500" dirty="0">
              <a:latin typeface="Arial" pitchFamily="34" charset="0"/>
              <a:ea typeface="Times New Roman" pitchFamily="18" charset="0"/>
              <a:cs typeface="Sultan bold" pitchFamily="2" charset="-78"/>
            </a:endParaRPr>
          </a:p>
        </p:txBody>
      </p:sp>
    </p:spTree>
    <p:extLst>
      <p:ext uri="{BB962C8B-B14F-4D97-AF65-F5344CB8AC3E}">
        <p14:creationId xmlns:p14="http://schemas.microsoft.com/office/powerpoint/2010/main" val="424871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3068960" y="0"/>
            <a:ext cx="3623047" cy="109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287279"/>
            <a:ext cx="2850029" cy="523220"/>
          </a:xfrm>
          <a:prstGeom prst="rect">
            <a:avLst/>
          </a:prstGeom>
        </p:spPr>
        <p:txBody>
          <a:bodyPr wrap="square">
            <a:spAutoFit/>
          </a:bodyPr>
          <a:lstStyle/>
          <a:p>
            <a:r>
              <a:rPr lang="ar-EG" sz="2800" dirty="0" smtClean="0">
                <a:cs typeface="Sultan bold" pitchFamily="2" charset="-78"/>
              </a:rPr>
              <a:t>الري</a:t>
            </a:r>
            <a:r>
              <a:rPr lang="ar-EG" sz="2800" u="sng" dirty="0" smtClean="0">
                <a:cs typeface="Sultan bold" pitchFamily="2" charset="-78"/>
              </a:rPr>
              <a:t>:</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54761581"/>
              </p:ext>
            </p:extLst>
          </p:nvPr>
        </p:nvGraphicFramePr>
        <p:xfrm>
          <a:off x="476672" y="1640632"/>
          <a:ext cx="6021288" cy="6234538"/>
        </p:xfrm>
        <a:graphic>
          <a:graphicData uri="http://schemas.openxmlformats.org/drawingml/2006/table">
            <a:tbl>
              <a:tblPr rtl="1" firstRow="1" firstCol="1" bandRow="1">
                <a:tableStyleId>{69CF1AB2-1976-4502-BF36-3FF5EA218861}</a:tableStyleId>
              </a:tblPr>
              <a:tblGrid>
                <a:gridCol w="5123382"/>
                <a:gridCol w="897906"/>
              </a:tblGrid>
              <a:tr h="471569">
                <a:tc>
                  <a:txBody>
                    <a:bodyPr/>
                    <a:lstStyle/>
                    <a:p>
                      <a:pPr algn="just" rtl="1">
                        <a:lnSpc>
                          <a:spcPct val="115000"/>
                        </a:lnSpc>
                        <a:spcAft>
                          <a:spcPts val="0"/>
                        </a:spcAft>
                        <a:tabLst>
                          <a:tab pos="269240" algn="r"/>
                          <a:tab pos="359410" algn="r"/>
                        </a:tabLst>
                      </a:pPr>
                      <a:r>
                        <a:rPr lang="ar-EG" sz="1200" b="1" kern="1200" dirty="0">
                          <a:solidFill>
                            <a:schemeClr val="dk1"/>
                          </a:solidFill>
                          <a:effectLst/>
                          <a:latin typeface="+mn-lt"/>
                          <a:ea typeface="+mn-ea"/>
                          <a:cs typeface="Sultan Medium" pitchFamily="2" charset="-78"/>
                        </a:rPr>
                        <a:t>المشروع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just" rtl="1">
                        <a:lnSpc>
                          <a:spcPct val="115000"/>
                        </a:lnSpc>
                        <a:spcAft>
                          <a:spcPts val="0"/>
                        </a:spcAft>
                        <a:tabLst>
                          <a:tab pos="269240" algn="r"/>
                          <a:tab pos="359410" algn="r"/>
                        </a:tabLst>
                      </a:pPr>
                      <a:r>
                        <a:rPr lang="ar-EG" sz="1200" b="1" kern="1200">
                          <a:solidFill>
                            <a:schemeClr val="dk1"/>
                          </a:solidFill>
                          <a:effectLst/>
                          <a:latin typeface="+mn-lt"/>
                          <a:ea typeface="+mn-ea"/>
                          <a:cs typeface="Sultan Medium" pitchFamily="2" charset="-78"/>
                        </a:rPr>
                        <a:t>نسبة التنفيذ</a:t>
                      </a:r>
                      <a:endParaRPr lang="en-US" sz="1200" b="1" kern="1200">
                        <a:solidFill>
                          <a:schemeClr val="dk1"/>
                        </a:solidFill>
                        <a:effectLst/>
                        <a:latin typeface="+mn-lt"/>
                        <a:ea typeface="+mn-ea"/>
                        <a:cs typeface="Sultan Medium" pitchFamily="2" charset="-78"/>
                      </a:endParaRPr>
                    </a:p>
                  </a:txBody>
                  <a:tcPr marL="59151" marR="59151" marT="0" marB="0"/>
                </a:tc>
              </a:tr>
              <a:tr h="252598">
                <a:tc>
                  <a:txBody>
                    <a:bodyPr/>
                    <a:lstStyle/>
                    <a:p>
                      <a:pPr algn="just" rtl="1">
                        <a:lnSpc>
                          <a:spcPct val="115000"/>
                        </a:lnSpc>
                        <a:spcAft>
                          <a:spcPts val="1000"/>
                        </a:spcAft>
                      </a:pPr>
                      <a:r>
                        <a:rPr lang="ar-EG" sz="1200" b="1" kern="1200" dirty="0" smtClean="0">
                          <a:solidFill>
                            <a:schemeClr val="dk1"/>
                          </a:solidFill>
                          <a:effectLst/>
                          <a:latin typeface="+mn-lt"/>
                          <a:ea typeface="+mn-ea"/>
                          <a:cs typeface="Sultan Medium" pitchFamily="2" charset="-78"/>
                        </a:rPr>
                        <a:t>عملية استكمال الجزء المتبقي من جنابية بحري العنانية مسافة 195 م</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smtClean="0">
                          <a:solidFill>
                            <a:schemeClr val="dk1"/>
                          </a:solidFill>
                          <a:effectLst/>
                          <a:latin typeface="+mn-lt"/>
                          <a:ea typeface="+mn-ea"/>
                          <a:cs typeface="Sultan Medium" pitchFamily="2" charset="-78"/>
                        </a:rPr>
                        <a:t>100%</a:t>
                      </a:r>
                      <a:endParaRPr lang="en-US" sz="1200" b="1" kern="1200" dirty="0">
                        <a:solidFill>
                          <a:schemeClr val="dk1"/>
                        </a:solidFill>
                        <a:effectLst/>
                        <a:latin typeface="+mn-lt"/>
                        <a:ea typeface="+mn-ea"/>
                        <a:cs typeface="Sultan Medium" pitchFamily="2" charset="-78"/>
                      </a:endParaRPr>
                    </a:p>
                  </a:txBody>
                  <a:tcPr marL="59151" marR="59151" marT="0" marB="0"/>
                </a:tc>
              </a:tr>
              <a:tr h="252598">
                <a:tc>
                  <a:txBody>
                    <a:bodyPr/>
                    <a:lstStyle/>
                    <a:p>
                      <a:pPr algn="just" rtl="1">
                        <a:lnSpc>
                          <a:spcPct val="115000"/>
                        </a:lnSpc>
                        <a:spcAft>
                          <a:spcPts val="1000"/>
                        </a:spcAft>
                      </a:pPr>
                      <a:r>
                        <a:rPr lang="ar-EG" sz="1200" b="1" kern="1200" dirty="0">
                          <a:solidFill>
                            <a:schemeClr val="dk1"/>
                          </a:solidFill>
                          <a:effectLst/>
                          <a:latin typeface="+mn-lt"/>
                          <a:ea typeface="+mn-ea"/>
                          <a:cs typeface="Sultan Medium" pitchFamily="2" charset="-78"/>
                        </a:rPr>
                        <a:t>عملية انشاء قنطرة حجز علي ترعة السنانية خلف فم ماضي</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a:solidFill>
                            <a:schemeClr val="dk1"/>
                          </a:solidFill>
                          <a:effectLst/>
                          <a:latin typeface="+mn-lt"/>
                          <a:ea typeface="+mn-ea"/>
                          <a:cs typeface="Sultan Medium" pitchFamily="2" charset="-78"/>
                        </a:rPr>
                        <a:t>100%</a:t>
                      </a:r>
                      <a:endParaRPr lang="en-US" sz="1200" b="1" kern="1200" dirty="0">
                        <a:solidFill>
                          <a:schemeClr val="dk1"/>
                        </a:solidFill>
                        <a:effectLst/>
                        <a:latin typeface="+mn-lt"/>
                        <a:ea typeface="+mn-ea"/>
                        <a:cs typeface="Sultan Medium" pitchFamily="2" charset="-78"/>
                      </a:endParaRPr>
                    </a:p>
                  </a:txBody>
                  <a:tcPr marL="59151" marR="59151" marT="0" marB="0"/>
                </a:tc>
              </a:tr>
              <a:tr h="252598">
                <a:tc>
                  <a:txBody>
                    <a:bodyPr/>
                    <a:lstStyle/>
                    <a:p>
                      <a:pPr algn="just" rtl="1">
                        <a:lnSpc>
                          <a:spcPct val="115000"/>
                        </a:lnSpc>
                        <a:spcAft>
                          <a:spcPts val="1000"/>
                        </a:spcAft>
                      </a:pPr>
                      <a:r>
                        <a:rPr lang="ar-EG" sz="1200" b="1" kern="1200">
                          <a:solidFill>
                            <a:schemeClr val="dk1"/>
                          </a:solidFill>
                          <a:effectLst/>
                          <a:latin typeface="+mn-lt"/>
                          <a:ea typeface="+mn-ea"/>
                          <a:cs typeface="Sultan Medium" pitchFamily="2" charset="-78"/>
                        </a:rPr>
                        <a:t>عملية تغطية جزء من ترعة عزبة البرج دتخل قرية الخياطة</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a:solidFill>
                            <a:schemeClr val="dk1"/>
                          </a:solidFill>
                          <a:effectLst/>
                          <a:latin typeface="+mn-lt"/>
                          <a:ea typeface="+mn-ea"/>
                          <a:cs typeface="Sultan Medium" pitchFamily="2" charset="-78"/>
                        </a:rPr>
                        <a:t>100%</a:t>
                      </a:r>
                      <a:endParaRPr lang="en-US" sz="1200" b="1" kern="1200">
                        <a:solidFill>
                          <a:schemeClr val="dk1"/>
                        </a:solidFill>
                        <a:effectLst/>
                        <a:latin typeface="+mn-lt"/>
                        <a:ea typeface="+mn-ea"/>
                        <a:cs typeface="Sultan Medium" pitchFamily="2" charset="-78"/>
                      </a:endParaRPr>
                    </a:p>
                  </a:txBody>
                  <a:tcPr marL="59151" marR="59151" marT="0" marB="0"/>
                </a:tc>
              </a:tr>
              <a:tr h="252598">
                <a:tc>
                  <a:txBody>
                    <a:bodyPr/>
                    <a:lstStyle/>
                    <a:p>
                      <a:pPr algn="just" rtl="1">
                        <a:lnSpc>
                          <a:spcPct val="115000"/>
                        </a:lnSpc>
                        <a:spcAft>
                          <a:spcPts val="1000"/>
                        </a:spcAft>
                      </a:pPr>
                      <a:r>
                        <a:rPr lang="ar-EG" sz="1200" b="1" kern="1200" dirty="0">
                          <a:solidFill>
                            <a:schemeClr val="dk1"/>
                          </a:solidFill>
                          <a:effectLst/>
                          <a:latin typeface="+mn-lt"/>
                          <a:ea typeface="+mn-ea"/>
                          <a:cs typeface="Sultan Medium" pitchFamily="2" charset="-78"/>
                        </a:rPr>
                        <a:t>عملية صيانة الجسور والكباري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a:solidFill>
                            <a:schemeClr val="dk1"/>
                          </a:solidFill>
                          <a:effectLst/>
                          <a:latin typeface="+mn-lt"/>
                          <a:ea typeface="+mn-ea"/>
                          <a:cs typeface="Sultan Medium" pitchFamily="2" charset="-78"/>
                        </a:rPr>
                        <a:t>100%</a:t>
                      </a:r>
                      <a:endParaRPr lang="en-US" sz="1200" b="1" kern="1200">
                        <a:solidFill>
                          <a:schemeClr val="dk1"/>
                        </a:solidFill>
                        <a:effectLst/>
                        <a:latin typeface="+mn-lt"/>
                        <a:ea typeface="+mn-ea"/>
                        <a:cs typeface="Sultan Medium" pitchFamily="2" charset="-78"/>
                      </a:endParaRPr>
                    </a:p>
                  </a:txBody>
                  <a:tcPr marL="59151" marR="59151" marT="0" marB="0"/>
                </a:tc>
              </a:tr>
              <a:tr h="252598">
                <a:tc>
                  <a:txBody>
                    <a:bodyPr/>
                    <a:lstStyle/>
                    <a:p>
                      <a:pPr algn="just" rtl="1">
                        <a:lnSpc>
                          <a:spcPct val="115000"/>
                        </a:lnSpc>
                        <a:spcAft>
                          <a:spcPts val="1000"/>
                        </a:spcAft>
                      </a:pPr>
                      <a:r>
                        <a:rPr lang="ar-EG" sz="1200" b="1" kern="1200" dirty="0">
                          <a:solidFill>
                            <a:schemeClr val="dk1"/>
                          </a:solidFill>
                          <a:effectLst/>
                          <a:latin typeface="+mn-lt"/>
                          <a:ea typeface="+mn-ea"/>
                          <a:cs typeface="Sultan Medium" pitchFamily="2" charset="-78"/>
                        </a:rPr>
                        <a:t>احلال وتجديد للبوابات ومصبات نهايات الترع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a:solidFill>
                            <a:schemeClr val="dk1"/>
                          </a:solidFill>
                          <a:effectLst/>
                          <a:latin typeface="+mn-lt"/>
                          <a:ea typeface="+mn-ea"/>
                          <a:cs typeface="Sultan Medium" pitchFamily="2" charset="-78"/>
                        </a:rPr>
                        <a:t>100%</a:t>
                      </a:r>
                      <a:endParaRPr lang="en-US" sz="1200" b="1" kern="1200">
                        <a:solidFill>
                          <a:schemeClr val="dk1"/>
                        </a:solidFill>
                        <a:effectLst/>
                        <a:latin typeface="+mn-lt"/>
                        <a:ea typeface="+mn-ea"/>
                        <a:cs typeface="Sultan Medium" pitchFamily="2" charset="-78"/>
                      </a:endParaRPr>
                    </a:p>
                  </a:txBody>
                  <a:tcPr marL="59151" marR="59151" marT="0" marB="0"/>
                </a:tc>
              </a:tr>
              <a:tr h="318239">
                <a:tc>
                  <a:txBody>
                    <a:bodyPr/>
                    <a:lstStyle/>
                    <a:p>
                      <a:pPr algn="just" rtl="1">
                        <a:lnSpc>
                          <a:spcPct val="115000"/>
                        </a:lnSpc>
                        <a:spcAft>
                          <a:spcPts val="1000"/>
                        </a:spcAft>
                      </a:pPr>
                      <a:r>
                        <a:rPr lang="ar-EG" sz="1200" b="1" kern="1200" dirty="0">
                          <a:solidFill>
                            <a:schemeClr val="dk1"/>
                          </a:solidFill>
                          <a:effectLst/>
                          <a:latin typeface="+mn-lt"/>
                          <a:ea typeface="+mn-ea"/>
                          <a:cs typeface="Sultan Medium" pitchFamily="2" charset="-78"/>
                        </a:rPr>
                        <a:t>حماية المنطقة غرب لسان راس البر – تدعيم واعادة تأهل حواجز الامواج (6-7-8)</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a:solidFill>
                            <a:schemeClr val="dk1"/>
                          </a:solidFill>
                          <a:effectLst/>
                          <a:latin typeface="+mn-lt"/>
                          <a:ea typeface="+mn-ea"/>
                          <a:cs typeface="Sultan Medium" pitchFamily="2" charset="-78"/>
                        </a:rPr>
                        <a:t>100%</a:t>
                      </a:r>
                      <a:endParaRPr lang="en-US" sz="1200" b="1" kern="1200">
                        <a:solidFill>
                          <a:schemeClr val="dk1"/>
                        </a:solidFill>
                        <a:effectLst/>
                        <a:latin typeface="+mn-lt"/>
                        <a:ea typeface="+mn-ea"/>
                        <a:cs typeface="Sultan Medium" pitchFamily="2" charset="-78"/>
                      </a:endParaRPr>
                    </a:p>
                  </a:txBody>
                  <a:tcPr marL="59151" marR="59151" marT="0" marB="0"/>
                </a:tc>
              </a:tr>
              <a:tr h="505195">
                <a:tc>
                  <a:txBody>
                    <a:bodyPr/>
                    <a:lstStyle/>
                    <a:p>
                      <a:pPr algn="just" rtl="1">
                        <a:lnSpc>
                          <a:spcPct val="115000"/>
                        </a:lnSpc>
                        <a:spcAft>
                          <a:spcPts val="1000"/>
                        </a:spcAft>
                      </a:pPr>
                      <a:r>
                        <a:rPr lang="ar-EG" sz="1200" b="1" kern="1200" dirty="0">
                          <a:solidFill>
                            <a:schemeClr val="dk1"/>
                          </a:solidFill>
                          <a:effectLst/>
                          <a:latin typeface="+mn-lt"/>
                          <a:ea typeface="+mn-ea"/>
                          <a:cs typeface="Sultan Medium" pitchFamily="2" charset="-78"/>
                        </a:rPr>
                        <a:t>كوبري مصرف كفر سليمان 3.300 ك وكوبري 0.980 علي مصرف نمرة (1) الاعلي وكوبري مصب مصرف بهوت</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a:solidFill>
                            <a:schemeClr val="dk1"/>
                          </a:solidFill>
                          <a:effectLst/>
                          <a:latin typeface="+mn-lt"/>
                          <a:ea typeface="+mn-ea"/>
                          <a:cs typeface="Sultan Medium" pitchFamily="2" charset="-78"/>
                        </a:rPr>
                        <a:t>100%</a:t>
                      </a:r>
                      <a:endParaRPr lang="en-US" sz="1200" b="1" kern="1200" dirty="0">
                        <a:solidFill>
                          <a:schemeClr val="dk1"/>
                        </a:solidFill>
                        <a:effectLst/>
                        <a:latin typeface="+mn-lt"/>
                        <a:ea typeface="+mn-ea"/>
                        <a:cs typeface="Sultan Medium" pitchFamily="2" charset="-78"/>
                      </a:endParaRPr>
                    </a:p>
                  </a:txBody>
                  <a:tcPr marL="59151" marR="59151" marT="0" marB="0"/>
                </a:tc>
              </a:tr>
              <a:tr h="349587">
                <a:tc>
                  <a:txBody>
                    <a:bodyPr/>
                    <a:lstStyle/>
                    <a:p>
                      <a:pPr marL="0" marR="0" indent="0" algn="just" defTabSz="914400" rtl="1" eaLnBrk="1" fontAlgn="auto" latinLnBrk="0" hangingPunct="1">
                        <a:lnSpc>
                          <a:spcPct val="115000"/>
                        </a:lnSpc>
                        <a:spcBef>
                          <a:spcPts val="0"/>
                        </a:spcBef>
                        <a:spcAft>
                          <a:spcPts val="1000"/>
                        </a:spcAft>
                        <a:buClrTx/>
                        <a:buSzTx/>
                        <a:buFontTx/>
                        <a:buNone/>
                        <a:tabLst/>
                        <a:defRPr/>
                      </a:pPr>
                      <a:r>
                        <a:rPr lang="ar-EG" sz="1200" b="1" kern="1200" dirty="0" smtClean="0">
                          <a:solidFill>
                            <a:schemeClr val="dk1"/>
                          </a:solidFill>
                          <a:effectLst/>
                          <a:latin typeface="+mn-lt"/>
                          <a:ea typeface="+mn-ea"/>
                          <a:cs typeface="Sultan Medium" pitchFamily="2" charset="-78"/>
                        </a:rPr>
                        <a:t>كوبري المصب والكيلو 2.000 علي مصرف وهدان – كفر سعد البلد </a:t>
                      </a:r>
                      <a:endParaRPr lang="en-US" sz="1200" b="1" kern="1200" dirty="0" smtClean="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smtClean="0">
                          <a:solidFill>
                            <a:schemeClr val="dk1"/>
                          </a:solidFill>
                          <a:effectLst/>
                          <a:latin typeface="+mn-lt"/>
                          <a:ea typeface="+mn-ea"/>
                          <a:cs typeface="Sultan Medium" pitchFamily="2" charset="-78"/>
                        </a:rPr>
                        <a:t>100%</a:t>
                      </a:r>
                      <a:endParaRPr lang="en-US" sz="1200" b="1" kern="1200" dirty="0">
                        <a:solidFill>
                          <a:schemeClr val="dk1"/>
                        </a:solidFill>
                        <a:effectLst/>
                        <a:latin typeface="+mn-lt"/>
                        <a:ea typeface="+mn-ea"/>
                        <a:cs typeface="Sultan Medium" pitchFamily="2" charset="-78"/>
                      </a:endParaRPr>
                    </a:p>
                  </a:txBody>
                  <a:tcPr marL="59151" marR="59151" marT="0" marB="0"/>
                </a:tc>
              </a:tr>
              <a:tr h="252598">
                <a:tc>
                  <a:txBody>
                    <a:bodyPr/>
                    <a:lstStyle/>
                    <a:p>
                      <a:pPr algn="just" rtl="1">
                        <a:lnSpc>
                          <a:spcPct val="115000"/>
                        </a:lnSpc>
                        <a:spcAft>
                          <a:spcPts val="1000"/>
                        </a:spcAft>
                      </a:pPr>
                      <a:r>
                        <a:rPr lang="ar-EG" sz="1200" b="1" kern="1200">
                          <a:solidFill>
                            <a:schemeClr val="dk1"/>
                          </a:solidFill>
                          <a:effectLst/>
                          <a:latin typeface="+mn-lt"/>
                          <a:ea typeface="+mn-ea"/>
                          <a:cs typeface="Sultan Medium" pitchFamily="2" charset="-78"/>
                        </a:rPr>
                        <a:t>تطهير قناة الصفارة والرطمة والبط بمنطقة مثلث الديبة </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a:solidFill>
                            <a:schemeClr val="dk1"/>
                          </a:solidFill>
                          <a:effectLst/>
                          <a:latin typeface="+mn-lt"/>
                          <a:ea typeface="+mn-ea"/>
                          <a:cs typeface="Sultan Medium" pitchFamily="2" charset="-78"/>
                        </a:rPr>
                        <a:t>99%</a:t>
                      </a:r>
                      <a:endParaRPr lang="en-US" sz="1200" b="1" kern="1200" dirty="0">
                        <a:solidFill>
                          <a:schemeClr val="dk1"/>
                        </a:solidFill>
                        <a:effectLst/>
                        <a:latin typeface="+mn-lt"/>
                        <a:ea typeface="+mn-ea"/>
                        <a:cs typeface="Sultan Medium" pitchFamily="2" charset="-78"/>
                      </a:endParaRPr>
                    </a:p>
                  </a:txBody>
                  <a:tcPr marL="59151" marR="59151" marT="0" marB="0"/>
                </a:tc>
              </a:tr>
              <a:tr h="252598">
                <a:tc>
                  <a:txBody>
                    <a:bodyPr/>
                    <a:lstStyle/>
                    <a:p>
                      <a:pPr algn="just" rtl="1">
                        <a:lnSpc>
                          <a:spcPct val="115000"/>
                        </a:lnSpc>
                        <a:spcAft>
                          <a:spcPts val="1000"/>
                        </a:spcAft>
                      </a:pPr>
                      <a:r>
                        <a:rPr lang="ar-EG" sz="1200" b="1" kern="1200" dirty="0">
                          <a:solidFill>
                            <a:schemeClr val="dk1"/>
                          </a:solidFill>
                          <a:effectLst/>
                          <a:latin typeface="+mn-lt"/>
                          <a:ea typeface="+mn-ea"/>
                          <a:cs typeface="Sultan Medium" pitchFamily="2" charset="-78"/>
                        </a:rPr>
                        <a:t>استكمال حماية المنطقة شرق ميناء دمياط (مرحلة ثانية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a:solidFill>
                            <a:schemeClr val="dk1"/>
                          </a:solidFill>
                          <a:effectLst/>
                          <a:latin typeface="+mn-lt"/>
                          <a:ea typeface="+mn-ea"/>
                          <a:cs typeface="Sultan Medium" pitchFamily="2" charset="-78"/>
                        </a:rPr>
                        <a:t>98%</a:t>
                      </a:r>
                      <a:endParaRPr lang="en-US" sz="1200" b="1" kern="1200">
                        <a:solidFill>
                          <a:schemeClr val="dk1"/>
                        </a:solidFill>
                        <a:effectLst/>
                        <a:latin typeface="+mn-lt"/>
                        <a:ea typeface="+mn-ea"/>
                        <a:cs typeface="Sultan Medium" pitchFamily="2" charset="-78"/>
                      </a:endParaRPr>
                    </a:p>
                  </a:txBody>
                  <a:tcPr marL="59151" marR="59151" marT="0" marB="0"/>
                </a:tc>
              </a:tr>
              <a:tr h="252598">
                <a:tc>
                  <a:txBody>
                    <a:bodyPr/>
                    <a:lstStyle/>
                    <a:p>
                      <a:pPr algn="just" rtl="1">
                        <a:lnSpc>
                          <a:spcPct val="115000"/>
                        </a:lnSpc>
                        <a:spcAft>
                          <a:spcPts val="1000"/>
                        </a:spcAft>
                      </a:pPr>
                      <a:r>
                        <a:rPr lang="ar-EG" sz="1200" b="1" kern="1200">
                          <a:solidFill>
                            <a:schemeClr val="dk1"/>
                          </a:solidFill>
                          <a:effectLst/>
                          <a:latin typeface="+mn-lt"/>
                          <a:ea typeface="+mn-ea"/>
                          <a:cs typeface="Sultan Medium" pitchFamily="2" charset="-78"/>
                        </a:rPr>
                        <a:t> انشاء محطة صرف فارسكور 2 الجديدة – البصارطة –دمياط </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a:solidFill>
                            <a:schemeClr val="dk1"/>
                          </a:solidFill>
                          <a:effectLst/>
                          <a:latin typeface="+mn-lt"/>
                          <a:ea typeface="+mn-ea"/>
                          <a:cs typeface="Sultan Medium" pitchFamily="2" charset="-78"/>
                        </a:rPr>
                        <a:t>90%</a:t>
                      </a:r>
                      <a:endParaRPr lang="en-US" sz="1200" b="1" kern="1200" dirty="0">
                        <a:solidFill>
                          <a:schemeClr val="dk1"/>
                        </a:solidFill>
                        <a:effectLst/>
                        <a:latin typeface="+mn-lt"/>
                        <a:ea typeface="+mn-ea"/>
                        <a:cs typeface="Sultan Medium" pitchFamily="2" charset="-78"/>
                      </a:endParaRPr>
                    </a:p>
                  </a:txBody>
                  <a:tcPr marL="59151" marR="59151" marT="0" marB="0"/>
                </a:tc>
              </a:tr>
              <a:tr h="252598">
                <a:tc>
                  <a:txBody>
                    <a:bodyPr/>
                    <a:lstStyle/>
                    <a:p>
                      <a:pPr algn="just" rtl="1">
                        <a:lnSpc>
                          <a:spcPct val="115000"/>
                        </a:lnSpc>
                        <a:spcAft>
                          <a:spcPts val="1000"/>
                        </a:spcAft>
                      </a:pPr>
                      <a:r>
                        <a:rPr lang="ar-EG" sz="1200" b="1" kern="1200" dirty="0" smtClean="0">
                          <a:solidFill>
                            <a:schemeClr val="dk1"/>
                          </a:solidFill>
                          <a:effectLst/>
                          <a:latin typeface="+mn-lt"/>
                          <a:ea typeface="+mn-ea"/>
                          <a:cs typeface="Sultan Medium" pitchFamily="2" charset="-78"/>
                        </a:rPr>
                        <a:t>حماية المنطقة غرب لسان راس البر – تدعيم واعادة تأهيل الحائط البحري غرب لسان راس البر</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a:solidFill>
                            <a:schemeClr val="dk1"/>
                          </a:solidFill>
                          <a:effectLst/>
                          <a:latin typeface="+mn-lt"/>
                          <a:ea typeface="+mn-ea"/>
                          <a:cs typeface="Sultan Medium" pitchFamily="2" charset="-78"/>
                        </a:rPr>
                        <a:t>90%</a:t>
                      </a:r>
                      <a:endParaRPr lang="en-US" sz="1200" b="1" kern="1200" dirty="0">
                        <a:solidFill>
                          <a:schemeClr val="dk1"/>
                        </a:solidFill>
                        <a:effectLst/>
                        <a:latin typeface="+mn-lt"/>
                        <a:ea typeface="+mn-ea"/>
                        <a:cs typeface="Sultan Medium" pitchFamily="2" charset="-78"/>
                      </a:endParaRPr>
                    </a:p>
                  </a:txBody>
                  <a:tcPr marL="59151" marR="59151" marT="0" marB="0"/>
                </a:tc>
              </a:tr>
              <a:tr h="330500">
                <a:tc>
                  <a:txBody>
                    <a:bodyPr/>
                    <a:lstStyle/>
                    <a:p>
                      <a:pPr algn="just" rtl="1">
                        <a:lnSpc>
                          <a:spcPct val="115000"/>
                        </a:lnSpc>
                        <a:spcAft>
                          <a:spcPts val="1000"/>
                        </a:spcAft>
                      </a:pPr>
                      <a:r>
                        <a:rPr lang="ar-EG" sz="1200" b="1" kern="1200" dirty="0">
                          <a:solidFill>
                            <a:schemeClr val="dk1"/>
                          </a:solidFill>
                          <a:effectLst/>
                          <a:latin typeface="+mn-lt"/>
                          <a:ea typeface="+mn-ea"/>
                          <a:cs typeface="Sultan Medium" pitchFamily="2" charset="-78"/>
                        </a:rPr>
                        <a:t>حماية المنطقة غرب لسان راس البر - تدعيم واعادة تأهيل حواجز الامواج (3-4-5)</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smtClean="0">
                          <a:solidFill>
                            <a:schemeClr val="dk1"/>
                          </a:solidFill>
                          <a:effectLst/>
                          <a:latin typeface="+mn-lt"/>
                          <a:ea typeface="+mn-ea"/>
                          <a:cs typeface="Sultan Medium" pitchFamily="2" charset="-78"/>
                        </a:rPr>
                        <a:t>84%</a:t>
                      </a:r>
                      <a:endParaRPr lang="en-US" sz="1200" b="1" kern="1200" dirty="0">
                        <a:solidFill>
                          <a:schemeClr val="dk1"/>
                        </a:solidFill>
                        <a:effectLst/>
                        <a:latin typeface="+mn-lt"/>
                        <a:ea typeface="+mn-ea"/>
                        <a:cs typeface="Sultan Medium" pitchFamily="2" charset="-78"/>
                      </a:endParaRPr>
                    </a:p>
                  </a:txBody>
                  <a:tcPr marL="59151" marR="59151" marT="0" marB="0"/>
                </a:tc>
              </a:tr>
              <a:tr h="288032">
                <a:tc>
                  <a:txBody>
                    <a:bodyPr/>
                    <a:lstStyle/>
                    <a:p>
                      <a:pPr algn="just" rtl="1">
                        <a:lnSpc>
                          <a:spcPct val="115000"/>
                        </a:lnSpc>
                        <a:spcAft>
                          <a:spcPts val="1000"/>
                        </a:spcAft>
                      </a:pPr>
                      <a:r>
                        <a:rPr lang="ar-EG" sz="1200" b="1" kern="1200" dirty="0">
                          <a:solidFill>
                            <a:schemeClr val="dk1"/>
                          </a:solidFill>
                          <a:effectLst/>
                          <a:latin typeface="+mn-lt"/>
                          <a:ea typeface="+mn-ea"/>
                          <a:cs typeface="Sultan Medium" pitchFamily="2" charset="-78"/>
                        </a:rPr>
                        <a:t>مشروع تكريك المنطقة جنوب غرب بوغاز مثلث الديبة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smtClean="0">
                          <a:solidFill>
                            <a:schemeClr val="dk1"/>
                          </a:solidFill>
                          <a:effectLst/>
                          <a:latin typeface="+mn-lt"/>
                          <a:ea typeface="+mn-ea"/>
                          <a:cs typeface="Sultan Medium" pitchFamily="2" charset="-78"/>
                        </a:rPr>
                        <a:t>82%</a:t>
                      </a:r>
                      <a:endParaRPr lang="en-US" sz="1200" b="1" kern="1200" dirty="0">
                        <a:solidFill>
                          <a:schemeClr val="dk1"/>
                        </a:solidFill>
                        <a:effectLst/>
                        <a:latin typeface="+mn-lt"/>
                        <a:ea typeface="+mn-ea"/>
                        <a:cs typeface="Sultan Medium" pitchFamily="2" charset="-78"/>
                      </a:endParaRPr>
                    </a:p>
                  </a:txBody>
                  <a:tcPr marL="59151" marR="59151" marT="0" marB="0"/>
                </a:tc>
              </a:tr>
              <a:tr h="360040">
                <a:tc>
                  <a:txBody>
                    <a:bodyPr/>
                    <a:lstStyle/>
                    <a:p>
                      <a:pPr algn="just" rtl="1">
                        <a:lnSpc>
                          <a:spcPct val="115000"/>
                        </a:lnSpc>
                        <a:spcAft>
                          <a:spcPts val="1000"/>
                        </a:spcAft>
                      </a:pPr>
                      <a:r>
                        <a:rPr lang="ar-EG" sz="1200" b="1" kern="1200" dirty="0" smtClean="0">
                          <a:solidFill>
                            <a:schemeClr val="dk1"/>
                          </a:solidFill>
                          <a:effectLst/>
                          <a:latin typeface="+mn-lt"/>
                          <a:ea typeface="+mn-ea"/>
                          <a:cs typeface="Sultan Medium" pitchFamily="2" charset="-78"/>
                        </a:rPr>
                        <a:t>الحماية العاجلة شرق الحائط البحري منطقة عزبة البرج</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smtClean="0">
                          <a:solidFill>
                            <a:schemeClr val="dk1"/>
                          </a:solidFill>
                          <a:effectLst/>
                          <a:latin typeface="+mn-lt"/>
                          <a:ea typeface="+mn-ea"/>
                          <a:cs typeface="Sultan Medium" pitchFamily="2" charset="-78"/>
                        </a:rPr>
                        <a:t>82%</a:t>
                      </a:r>
                      <a:endParaRPr lang="en-US" sz="1200" b="1" kern="1200" dirty="0">
                        <a:solidFill>
                          <a:schemeClr val="dk1"/>
                        </a:solidFill>
                        <a:effectLst/>
                        <a:latin typeface="+mn-lt"/>
                        <a:ea typeface="+mn-ea"/>
                        <a:cs typeface="Sultan Medium" pitchFamily="2" charset="-78"/>
                      </a:endParaRPr>
                    </a:p>
                  </a:txBody>
                  <a:tcPr marL="59151" marR="59151" marT="0" marB="0"/>
                </a:tc>
              </a:tr>
              <a:tr h="288032">
                <a:tc>
                  <a:txBody>
                    <a:bodyPr/>
                    <a:lstStyle/>
                    <a:p>
                      <a:pPr algn="just" rtl="1">
                        <a:lnSpc>
                          <a:spcPct val="115000"/>
                        </a:lnSpc>
                        <a:spcAft>
                          <a:spcPts val="1000"/>
                        </a:spcAft>
                      </a:pPr>
                      <a:r>
                        <a:rPr lang="ar-EG" sz="1200" b="1" kern="1200" dirty="0">
                          <a:solidFill>
                            <a:schemeClr val="dk1"/>
                          </a:solidFill>
                          <a:effectLst/>
                          <a:latin typeface="+mn-lt"/>
                          <a:ea typeface="+mn-ea"/>
                          <a:cs typeface="Sultan Medium" pitchFamily="2" charset="-78"/>
                        </a:rPr>
                        <a:t>انشاء عدد 2 كوبرى على مصرف قنال البلاط بعزبة العرب والقنال الرئيسى</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smtClean="0">
                          <a:solidFill>
                            <a:schemeClr val="dk1"/>
                          </a:solidFill>
                          <a:effectLst/>
                          <a:latin typeface="+mn-lt"/>
                          <a:ea typeface="+mn-ea"/>
                          <a:cs typeface="Sultan Medium" pitchFamily="2" charset="-78"/>
                        </a:rPr>
                        <a:t>80%</a:t>
                      </a:r>
                      <a:endParaRPr lang="en-US" sz="1200" b="1" kern="1200" dirty="0">
                        <a:solidFill>
                          <a:schemeClr val="dk1"/>
                        </a:solidFill>
                        <a:effectLst/>
                        <a:latin typeface="+mn-lt"/>
                        <a:ea typeface="+mn-ea"/>
                        <a:cs typeface="Sultan Medium" pitchFamily="2" charset="-78"/>
                      </a:endParaRPr>
                    </a:p>
                  </a:txBody>
                  <a:tcPr marL="59151" marR="59151" marT="0" marB="0"/>
                </a:tc>
              </a:tr>
              <a:tr h="292168">
                <a:tc>
                  <a:txBody>
                    <a:bodyPr/>
                    <a:lstStyle/>
                    <a:p>
                      <a:pPr marL="0" marR="0" indent="0" algn="just" defTabSz="914400" rtl="1" eaLnBrk="1" fontAlgn="auto" latinLnBrk="0" hangingPunct="1">
                        <a:lnSpc>
                          <a:spcPct val="115000"/>
                        </a:lnSpc>
                        <a:spcBef>
                          <a:spcPts val="0"/>
                        </a:spcBef>
                        <a:spcAft>
                          <a:spcPts val="1000"/>
                        </a:spcAft>
                        <a:buClrTx/>
                        <a:buSzTx/>
                        <a:buFontTx/>
                        <a:buNone/>
                        <a:tabLst/>
                        <a:defRPr/>
                      </a:pPr>
                      <a:r>
                        <a:rPr lang="ar-EG" sz="1200" b="1" kern="1200" dirty="0" smtClean="0">
                          <a:solidFill>
                            <a:schemeClr val="dk1"/>
                          </a:solidFill>
                          <a:effectLst/>
                          <a:latin typeface="+mn-lt"/>
                          <a:ea typeface="+mn-ea"/>
                          <a:cs typeface="Sultan Medium" pitchFamily="2" charset="-78"/>
                        </a:rPr>
                        <a:t>مشروع استكمال تكريك المنطقة جنوب شرق بوغاز مثلث الديبة (الجزء الشمالي)</a:t>
                      </a:r>
                      <a:endParaRPr lang="en-US" sz="1200" b="1" kern="1200" dirty="0" smtClean="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smtClean="0">
                          <a:solidFill>
                            <a:schemeClr val="dk1"/>
                          </a:solidFill>
                          <a:effectLst/>
                          <a:latin typeface="+mn-lt"/>
                          <a:ea typeface="+mn-ea"/>
                          <a:cs typeface="Sultan Medium" pitchFamily="2" charset="-78"/>
                        </a:rPr>
                        <a:t>43%</a:t>
                      </a:r>
                      <a:endParaRPr lang="en-US" sz="1200" b="1" kern="1200" dirty="0">
                        <a:solidFill>
                          <a:schemeClr val="dk1"/>
                        </a:solidFill>
                        <a:effectLst/>
                        <a:latin typeface="+mn-lt"/>
                        <a:ea typeface="+mn-ea"/>
                        <a:cs typeface="Sultan Medium" pitchFamily="2" charset="-78"/>
                      </a:endParaRPr>
                    </a:p>
                  </a:txBody>
                  <a:tcPr marL="59151" marR="59151" marT="0" marB="0"/>
                </a:tc>
              </a:tr>
              <a:tr h="252598">
                <a:tc>
                  <a:txBody>
                    <a:bodyPr/>
                    <a:lstStyle/>
                    <a:p>
                      <a:pPr marL="0" marR="0" indent="0" algn="just" defTabSz="914400" rtl="1" eaLnBrk="1" fontAlgn="auto" latinLnBrk="0" hangingPunct="1">
                        <a:lnSpc>
                          <a:spcPct val="115000"/>
                        </a:lnSpc>
                        <a:spcBef>
                          <a:spcPts val="0"/>
                        </a:spcBef>
                        <a:spcAft>
                          <a:spcPts val="1000"/>
                        </a:spcAft>
                        <a:buClrTx/>
                        <a:buSzTx/>
                        <a:buFontTx/>
                        <a:buNone/>
                        <a:tabLst/>
                        <a:defRPr/>
                      </a:pPr>
                      <a:r>
                        <a:rPr lang="ar-EG" sz="1200" b="1" kern="1200" dirty="0" smtClean="0">
                          <a:solidFill>
                            <a:schemeClr val="dk1"/>
                          </a:solidFill>
                          <a:effectLst/>
                          <a:latin typeface="+mn-lt"/>
                          <a:ea typeface="+mn-ea"/>
                          <a:cs typeface="Sultan Medium" pitchFamily="2" charset="-78"/>
                        </a:rPr>
                        <a:t>مشروع استكمال تكريك المنطقة جنوب شرق بوغاز مثلث الديبة (الجزء الجنوبي )</a:t>
                      </a:r>
                      <a:endParaRPr lang="en-US" sz="1200" b="1" kern="1200" dirty="0" smtClean="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smtClean="0">
                          <a:solidFill>
                            <a:schemeClr val="dk1"/>
                          </a:solidFill>
                          <a:effectLst/>
                          <a:latin typeface="+mn-lt"/>
                          <a:ea typeface="+mn-ea"/>
                          <a:cs typeface="Sultan Medium" pitchFamily="2" charset="-78"/>
                        </a:rPr>
                        <a:t>35%</a:t>
                      </a:r>
                      <a:endParaRPr lang="en-US" sz="1200" b="1" kern="1200" dirty="0">
                        <a:solidFill>
                          <a:schemeClr val="dk1"/>
                        </a:solidFill>
                        <a:effectLst/>
                        <a:latin typeface="+mn-lt"/>
                        <a:ea typeface="+mn-ea"/>
                        <a:cs typeface="Sultan Medium" pitchFamily="2" charset="-78"/>
                      </a:endParaRPr>
                    </a:p>
                  </a:txBody>
                  <a:tcPr marL="59151" marR="59151" marT="0" marB="0"/>
                </a:tc>
              </a:tr>
              <a:tr h="252598">
                <a:tc>
                  <a:txBody>
                    <a:bodyPr/>
                    <a:lstStyle/>
                    <a:p>
                      <a:pPr algn="just" rtl="1">
                        <a:lnSpc>
                          <a:spcPct val="115000"/>
                        </a:lnSpc>
                        <a:spcAft>
                          <a:spcPts val="1000"/>
                        </a:spcAft>
                      </a:pPr>
                      <a:r>
                        <a:rPr lang="ar-EG" sz="1200" b="1" kern="1200" dirty="0">
                          <a:solidFill>
                            <a:schemeClr val="dk1"/>
                          </a:solidFill>
                          <a:effectLst/>
                          <a:latin typeface="+mn-lt"/>
                          <a:ea typeface="+mn-ea"/>
                          <a:cs typeface="Sultan Medium" pitchFamily="2" charset="-78"/>
                        </a:rPr>
                        <a:t>سحارة مصرف كفر البطيخ 13.300 ك (بنك افريقي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smtClean="0">
                          <a:solidFill>
                            <a:schemeClr val="dk1"/>
                          </a:solidFill>
                          <a:effectLst/>
                          <a:latin typeface="+mn-lt"/>
                          <a:ea typeface="+mn-ea"/>
                          <a:cs typeface="Sultan Medium" pitchFamily="2" charset="-78"/>
                        </a:rPr>
                        <a:t>20%</a:t>
                      </a:r>
                      <a:endParaRPr lang="en-US" sz="1200" b="1" kern="1200" dirty="0">
                        <a:solidFill>
                          <a:schemeClr val="dk1"/>
                        </a:solidFill>
                        <a:effectLst/>
                        <a:latin typeface="+mn-lt"/>
                        <a:ea typeface="+mn-ea"/>
                        <a:cs typeface="Sultan Medium" pitchFamily="2" charset="-78"/>
                      </a:endParaRPr>
                    </a:p>
                  </a:txBody>
                  <a:tcPr marL="59151" marR="59151" marT="0" marB="0"/>
                </a:tc>
              </a:tr>
              <a:tr h="252598">
                <a:tc>
                  <a:txBody>
                    <a:bodyPr/>
                    <a:lstStyle/>
                    <a:p>
                      <a:pPr marL="0" marR="0" indent="0" algn="just" defTabSz="914400" rtl="1" eaLnBrk="1" fontAlgn="auto" latinLnBrk="0" hangingPunct="1">
                        <a:lnSpc>
                          <a:spcPct val="115000"/>
                        </a:lnSpc>
                        <a:spcBef>
                          <a:spcPts val="0"/>
                        </a:spcBef>
                        <a:spcAft>
                          <a:spcPts val="1000"/>
                        </a:spcAft>
                        <a:buClrTx/>
                        <a:buSzTx/>
                        <a:buFontTx/>
                        <a:buNone/>
                        <a:tabLst/>
                        <a:defRPr/>
                      </a:pPr>
                      <a:r>
                        <a:rPr lang="ar-EG" sz="1200" b="1" kern="1200" dirty="0" smtClean="0">
                          <a:solidFill>
                            <a:schemeClr val="dk1"/>
                          </a:solidFill>
                          <a:effectLst/>
                          <a:latin typeface="+mn-lt"/>
                          <a:ea typeface="+mn-ea"/>
                          <a:cs typeface="Sultan Medium" pitchFamily="2" charset="-78"/>
                        </a:rPr>
                        <a:t>تغطية مصرف البطارطة القديم بمواسير قطر 1.5 م</a:t>
                      </a:r>
                      <a:endParaRPr lang="en-US" sz="1200" b="1" kern="1200" dirty="0" smtClean="0">
                        <a:solidFill>
                          <a:schemeClr val="dk1"/>
                        </a:solidFill>
                        <a:effectLst/>
                        <a:latin typeface="+mn-lt"/>
                        <a:ea typeface="+mn-ea"/>
                        <a:cs typeface="Sultan Medium" pitchFamily="2" charset="-78"/>
                      </a:endParaRPr>
                    </a:p>
                  </a:txBody>
                  <a:tcPr marL="59151" marR="59151" marT="0" marB="0"/>
                </a:tc>
                <a:tc>
                  <a:txBody>
                    <a:bodyPr/>
                    <a:lstStyle/>
                    <a:p>
                      <a:pPr algn="ctr" rtl="1">
                        <a:lnSpc>
                          <a:spcPct val="115000"/>
                        </a:lnSpc>
                        <a:spcAft>
                          <a:spcPts val="0"/>
                        </a:spcAft>
                        <a:tabLst>
                          <a:tab pos="269240" algn="r"/>
                          <a:tab pos="359410" algn="r"/>
                        </a:tabLst>
                      </a:pPr>
                      <a:r>
                        <a:rPr lang="ar-EG" sz="1200" b="1" kern="1200" dirty="0" smtClean="0">
                          <a:solidFill>
                            <a:schemeClr val="dk1"/>
                          </a:solidFill>
                          <a:effectLst/>
                          <a:latin typeface="+mn-lt"/>
                          <a:ea typeface="+mn-ea"/>
                          <a:cs typeface="Sultan Medium" pitchFamily="2" charset="-78"/>
                        </a:rPr>
                        <a:t>16%</a:t>
                      </a:r>
                      <a:endParaRPr lang="en-US" sz="1200" b="1" kern="1200" dirty="0">
                        <a:solidFill>
                          <a:schemeClr val="dk1"/>
                        </a:solidFill>
                        <a:effectLst/>
                        <a:latin typeface="+mn-lt"/>
                        <a:ea typeface="+mn-ea"/>
                        <a:cs typeface="Sultan Medium" pitchFamily="2" charset="-78"/>
                      </a:endParaRPr>
                    </a:p>
                  </a:txBody>
                  <a:tcPr marL="59151" marR="59151" marT="0" marB="0"/>
                </a:tc>
              </a:tr>
            </a:tbl>
          </a:graphicData>
        </a:graphic>
      </p:graphicFrame>
      <p:sp>
        <p:nvSpPr>
          <p:cNvPr id="3" name="Rectangle 1"/>
          <p:cNvSpPr>
            <a:spLocks noChangeArrowheads="1"/>
          </p:cNvSpPr>
          <p:nvPr/>
        </p:nvSpPr>
        <p:spPr bwMode="auto">
          <a:xfrm>
            <a:off x="548680" y="1085474"/>
            <a:ext cx="587727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tab pos="269875" algn="r"/>
                <a:tab pos="358775" algn="r"/>
              </a:tabLst>
            </a:pPr>
            <a:r>
              <a:rPr kumimoji="0" lang="ar-EG" sz="1400" b="0" i="0" u="none" strike="noStrike" cap="none" normalizeH="0" baseline="0" dirty="0" smtClean="0">
                <a:ln>
                  <a:noFill/>
                </a:ln>
                <a:solidFill>
                  <a:schemeClr val="tx1"/>
                </a:solidFill>
                <a:effectLst/>
                <a:latin typeface="Times New Roman" pitchFamily="18" charset="0"/>
                <a:ea typeface="Calibri" pitchFamily="34" charset="0"/>
                <a:cs typeface="Sultan Medium" pitchFamily="2" charset="-78"/>
              </a:rPr>
              <a:t>في اطار خطة المحافظة للارتقاء بمنظومة الري بالمحافظة جاري تنفيذ عدد من المشروعات والمتمثلة في الاتي </a:t>
            </a:r>
            <a:r>
              <a:rPr kumimoji="0" lang="ar-EG" sz="1200" b="0" i="0" u="none" strike="noStrike" cap="none" normalizeH="0" baseline="0" dirty="0" smtClean="0">
                <a:ln>
                  <a:noFill/>
                </a:ln>
                <a:solidFill>
                  <a:schemeClr val="tx1"/>
                </a:solidFill>
                <a:effectLst/>
                <a:latin typeface="Times New Roman" pitchFamily="18" charset="0"/>
                <a:ea typeface="Calibri" pitchFamily="34" charset="0"/>
                <a:cs typeface="Sultan Medium" pitchFamily="2" charset="-78"/>
              </a:rPr>
              <a: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69875" algn="r"/>
                <a:tab pos="358775"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1856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36912" y="704528"/>
            <a:ext cx="3513192" cy="954107"/>
          </a:xfrm>
          <a:prstGeom prst="rect">
            <a:avLst/>
          </a:prstGeom>
        </p:spPr>
        <p:txBody>
          <a:bodyPr wrap="square">
            <a:spAutoFit/>
          </a:bodyPr>
          <a:lstStyle/>
          <a:p>
            <a:pPr lvl="0"/>
            <a:r>
              <a:rPr lang="ar-EG" sz="2800" dirty="0">
                <a:solidFill>
                  <a:srgbClr val="FF0000"/>
                </a:solidFill>
                <a:latin typeface="Arial" pitchFamily="34" charset="0"/>
                <a:ea typeface="Times New Roman" pitchFamily="18" charset="0"/>
                <a:cs typeface="Sultan bold" pitchFamily="2" charset="-78"/>
              </a:rPr>
              <a:t>قوي عاملة :دمياط </a:t>
            </a:r>
            <a:r>
              <a:rPr lang="ar-EG" sz="2800" dirty="0" smtClean="0">
                <a:solidFill>
                  <a:srgbClr val="FF0000"/>
                </a:solidFill>
                <a:latin typeface="Arial" pitchFamily="34" charset="0"/>
                <a:ea typeface="Times New Roman" pitchFamily="18" charset="0"/>
                <a:cs typeface="Sultan bold" pitchFamily="2" charset="-78"/>
              </a:rPr>
              <a:t>خالية</a:t>
            </a:r>
            <a:br>
              <a:rPr lang="ar-EG" sz="2800" dirty="0" smtClean="0">
                <a:solidFill>
                  <a:srgbClr val="FF0000"/>
                </a:solidFill>
                <a:latin typeface="Arial" pitchFamily="34" charset="0"/>
                <a:ea typeface="Times New Roman" pitchFamily="18" charset="0"/>
                <a:cs typeface="Sultan bold" pitchFamily="2" charset="-78"/>
              </a:rPr>
            </a:br>
            <a:r>
              <a:rPr lang="ar-EG" sz="2800" dirty="0" smtClean="0">
                <a:solidFill>
                  <a:srgbClr val="FF0000"/>
                </a:solidFill>
                <a:latin typeface="Arial" pitchFamily="34" charset="0"/>
                <a:ea typeface="Times New Roman" pitchFamily="18" charset="0"/>
                <a:cs typeface="Sultan bold" pitchFamily="2" charset="-78"/>
              </a:rPr>
              <a:t> </a:t>
            </a:r>
            <a:r>
              <a:rPr lang="ar-EG" sz="2800" dirty="0">
                <a:solidFill>
                  <a:srgbClr val="FF0000"/>
                </a:solidFill>
                <a:latin typeface="Arial" pitchFamily="34" charset="0"/>
                <a:ea typeface="Times New Roman" pitchFamily="18" charset="0"/>
                <a:cs typeface="Sultan bold" pitchFamily="2" charset="-78"/>
              </a:rPr>
              <a:t>من البطالة 2020</a:t>
            </a:r>
            <a:r>
              <a:rPr lang="ar-EG" sz="2800" dirty="0" smtClean="0">
                <a:solidFill>
                  <a:srgbClr val="FF0000"/>
                </a:solidFill>
                <a:latin typeface="Arial" pitchFamily="34" charset="0"/>
                <a:ea typeface="Times New Roman" pitchFamily="18" charset="0"/>
                <a:cs typeface="Sultan bold" pitchFamily="2" charset="-78"/>
              </a:rPr>
              <a:t>:</a:t>
            </a:r>
            <a:endParaRPr lang="en-US" sz="2000" dirty="0">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70550432"/>
              </p:ext>
            </p:extLst>
          </p:nvPr>
        </p:nvGraphicFramePr>
        <p:xfrm>
          <a:off x="1051435" y="3355975"/>
          <a:ext cx="5083175" cy="1962912"/>
        </p:xfrm>
        <a:graphic>
          <a:graphicData uri="http://schemas.openxmlformats.org/drawingml/2006/table">
            <a:tbl>
              <a:tblPr rtl="1" firstRow="1" firstCol="1" bandRow="1">
                <a:tableStyleId>{5C22544A-7EE6-4342-B048-85BDC9FD1C3A}</a:tableStyleId>
              </a:tblPr>
              <a:tblGrid>
                <a:gridCol w="2589799"/>
                <a:gridCol w="2493376"/>
              </a:tblGrid>
              <a:tr h="212248">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البيان</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ابريل </a:t>
                      </a:r>
                      <a:r>
                        <a:rPr kumimoji="0" lang="ar-SA"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2020</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r>
              <a:tr h="212248">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مؤهل عالي</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30</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r>
              <a:tr h="212248">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مؤهل متوسط</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63</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r>
              <a:tr h="212248">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مؤهل فوق متوسط</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0</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r>
              <a:tr h="212248">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عمالة فنية</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36</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r>
              <a:tr h="212248">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عمالة عادية</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13</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r>
              <a:tr h="212248">
                <a:tc>
                  <a:txBody>
                    <a:bodyPr/>
                    <a:lstStyle/>
                    <a:p>
                      <a:pPr algn="ctr" rtl="1">
                        <a:lnSpc>
                          <a:spcPct val="115000"/>
                        </a:lnSpc>
                        <a:spcAft>
                          <a:spcPts val="1000"/>
                        </a:spcAft>
                      </a:pPr>
                      <a:r>
                        <a:rPr kumimoji="0" lang="ar-SA" sz="16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اجمالي</a:t>
                      </a:r>
                      <a:endParaRPr kumimoji="0" lang="en-US" sz="16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142</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29830880"/>
              </p:ext>
            </p:extLst>
          </p:nvPr>
        </p:nvGraphicFramePr>
        <p:xfrm>
          <a:off x="845528" y="6321152"/>
          <a:ext cx="5275812" cy="731520"/>
        </p:xfrm>
        <a:graphic>
          <a:graphicData uri="http://schemas.openxmlformats.org/drawingml/2006/table">
            <a:tbl>
              <a:tblPr rtl="1" firstRow="1" firstCol="1" bandRow="1">
                <a:tableStyleId>{5C22544A-7EE6-4342-B048-85BDC9FD1C3A}</a:tableStyleId>
              </a:tblPr>
              <a:tblGrid>
                <a:gridCol w="1318527"/>
                <a:gridCol w="1319095"/>
                <a:gridCol w="1319095"/>
                <a:gridCol w="1319095"/>
              </a:tblGrid>
              <a:tr h="480053">
                <a:tc>
                  <a:txBody>
                    <a:bodyPr/>
                    <a:lstStyle/>
                    <a:p>
                      <a:pPr algn="ctr" rtl="1">
                        <a:spcAft>
                          <a:spcPts val="450"/>
                        </a:spcAft>
                      </a:pPr>
                      <a:r>
                        <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عدد المشروعات المقدمة</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r" rtl="1">
                        <a:spcAft>
                          <a:spcPts val="450"/>
                        </a:spcAft>
                        <a:tabLst>
                          <a:tab pos="668655" algn="ctr"/>
                        </a:tabLst>
                      </a:pPr>
                      <a:r>
                        <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	عدد المستفيدين</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spcAft>
                          <a:spcPts val="450"/>
                        </a:spcAft>
                      </a:pPr>
                      <a:r>
                        <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قيمة التمويل</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spcAft>
                          <a:spcPts val="450"/>
                        </a:spcAft>
                      </a:pPr>
                      <a:r>
                        <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اجمالي عدد فرص العمل</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r>
              <a:tr h="240027">
                <a:tc>
                  <a:txBody>
                    <a:bodyPr/>
                    <a:lstStyle/>
                    <a:p>
                      <a:pPr algn="ctr" rtl="1">
                        <a:spcAft>
                          <a:spcPts val="45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2416</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spcAft>
                          <a:spcPts val="45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1840</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spcAft>
                          <a:spcPts val="45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270,827,803</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c>
                  <a:txBody>
                    <a:bodyPr/>
                    <a:lstStyle/>
                    <a:p>
                      <a:pPr algn="ctr" rtl="1">
                        <a:spcAft>
                          <a:spcPts val="45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4618</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tc>
              </a:tr>
            </a:tbl>
          </a:graphicData>
        </a:graphic>
      </p:graphicFrame>
      <p:sp>
        <p:nvSpPr>
          <p:cNvPr id="7" name="Rectangle 1"/>
          <p:cNvSpPr>
            <a:spLocks noChangeArrowheads="1"/>
          </p:cNvSpPr>
          <p:nvPr/>
        </p:nvSpPr>
        <p:spPr bwMode="auto">
          <a:xfrm>
            <a:off x="414474" y="1964081"/>
            <a:ext cx="613792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668338" algn="ctr"/>
              </a:tabLst>
            </a:pPr>
            <a:r>
              <a:rPr kumimoji="0" lang="ar-EG" sz="1600" b="0" i="0" u="none" strike="noStrike" cap="none" normalizeH="0" baseline="0" dirty="0" smtClean="0">
                <a:ln>
                  <a:noFill/>
                </a:ln>
                <a:solidFill>
                  <a:schemeClr val="tx1"/>
                </a:solidFill>
                <a:effectLst/>
                <a:latin typeface="Arial" pitchFamily="34" charset="0"/>
                <a:ea typeface="Times New Roman" pitchFamily="18" charset="0"/>
                <a:cs typeface="Sultan bold" pitchFamily="2" charset="-78"/>
              </a:rPr>
              <a:t>في اطار اهتمام الاستاذة الدكتورة منال عوض محافظ دمياط للقضاء علي البطالة بمحافظة دمياط وتوفير فرص عمل للشباب تم توفير عدد 142خلال شهر ابريل 2020</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tab pos="668338" algn="ctr"/>
              </a:tabLst>
            </a:pPr>
            <a:r>
              <a:rPr kumimoji="0" lang="ar-EG" sz="2000" b="1" i="0" u="sng" strike="noStrike" cap="none" normalizeH="0" baseline="0" dirty="0" smtClean="0">
                <a:ln>
                  <a:noFill/>
                </a:ln>
                <a:solidFill>
                  <a:srgbClr val="002060"/>
                </a:solidFill>
                <a:effectLst/>
                <a:latin typeface="Calibri" pitchFamily="34" charset="0"/>
                <a:ea typeface="Times New Roman" pitchFamily="18" charset="0"/>
                <a:cs typeface="Arial" pitchFamily="34" charset="0"/>
              </a:rPr>
              <a:t>بيان بأعداد المعينين بالقطاع الخاص خلال شهر ابريل 2020 </a:t>
            </a: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8338" algn="ct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157192" y="5529064"/>
            <a:ext cx="925253" cy="400110"/>
          </a:xfrm>
          <a:prstGeom prst="rect">
            <a:avLst/>
          </a:prstGeom>
        </p:spPr>
        <p:txBody>
          <a:bodyPr wrap="none">
            <a:spAutoFit/>
          </a:bodyPr>
          <a:lstStyle/>
          <a:p>
            <a:pPr lvl="0" algn="l" eaLnBrk="0" fontAlgn="base" hangingPunct="0">
              <a:spcBef>
                <a:spcPct val="0"/>
              </a:spcBef>
              <a:spcAft>
                <a:spcPct val="0"/>
              </a:spcAft>
              <a:tabLst>
                <a:tab pos="668338" algn="ctr"/>
              </a:tabLst>
            </a:pPr>
            <a:r>
              <a:rPr lang="ar-EG" sz="2000" dirty="0">
                <a:solidFill>
                  <a:srgbClr val="FF0000"/>
                </a:solidFill>
                <a:latin typeface="Calibri" pitchFamily="34" charset="0"/>
                <a:ea typeface="Calibri" pitchFamily="34" charset="0"/>
                <a:cs typeface="Sultan bold" pitchFamily="2" charset="-78"/>
              </a:rPr>
              <a:t>مشروعك </a:t>
            </a:r>
            <a:endParaRPr lang="en-US" sz="400" dirty="0">
              <a:latin typeface="Arial" pitchFamily="34" charset="0"/>
              <a:cs typeface="Arial" pitchFamily="34" charset="0"/>
            </a:endParaRPr>
          </a:p>
        </p:txBody>
      </p:sp>
    </p:spTree>
    <p:extLst>
      <p:ext uri="{BB962C8B-B14F-4D97-AF65-F5344CB8AC3E}">
        <p14:creationId xmlns:p14="http://schemas.microsoft.com/office/powerpoint/2010/main" val="3570372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36912" y="704528"/>
            <a:ext cx="3513192" cy="523220"/>
          </a:xfrm>
          <a:prstGeom prst="rect">
            <a:avLst/>
          </a:prstGeom>
        </p:spPr>
        <p:txBody>
          <a:bodyPr wrap="square">
            <a:spAutoFit/>
          </a:bodyPr>
          <a:lstStyle/>
          <a:p>
            <a:pPr lvl="0"/>
            <a:r>
              <a:rPr lang="ar-EG" sz="2800" dirty="0" smtClean="0">
                <a:solidFill>
                  <a:srgbClr val="FF0000"/>
                </a:solidFill>
                <a:latin typeface="Arial" pitchFamily="34" charset="0"/>
                <a:ea typeface="Times New Roman" pitchFamily="18" charset="0"/>
                <a:cs typeface="Sultan bold" pitchFamily="2" charset="-78"/>
              </a:rPr>
              <a:t>الخطة الاستثمارية </a:t>
            </a:r>
            <a:endParaRPr lang="en-US" sz="2000" dirty="0">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49119091"/>
              </p:ext>
            </p:extLst>
          </p:nvPr>
        </p:nvGraphicFramePr>
        <p:xfrm>
          <a:off x="404666" y="1728866"/>
          <a:ext cx="6091286" cy="7616621"/>
        </p:xfrm>
        <a:graphic>
          <a:graphicData uri="http://schemas.openxmlformats.org/drawingml/2006/table">
            <a:tbl>
              <a:tblPr rtl="1">
                <a:tableStyleId>{5C22544A-7EE6-4342-B048-85BDC9FD1C3A}</a:tableStyleId>
              </a:tblPr>
              <a:tblGrid>
                <a:gridCol w="1355761"/>
                <a:gridCol w="648966"/>
                <a:gridCol w="462629"/>
                <a:gridCol w="462629"/>
                <a:gridCol w="481906"/>
                <a:gridCol w="584712"/>
                <a:gridCol w="469055"/>
                <a:gridCol w="629690"/>
                <a:gridCol w="462629"/>
                <a:gridCol w="533309"/>
              </a:tblGrid>
              <a:tr h="279309">
                <a:tc rowSpan="3">
                  <a:txBody>
                    <a:bodyPr/>
                    <a:lstStyle/>
                    <a:p>
                      <a:pPr algn="ctr" rtl="1" fontAlgn="ctr"/>
                      <a:r>
                        <a:rPr lang="ar-EG" sz="1050" u="none" strike="noStrike" dirty="0">
                          <a:solidFill>
                            <a:srgbClr val="FF0000"/>
                          </a:solidFill>
                          <a:effectLst/>
                          <a:cs typeface="Sultan bold" pitchFamily="2" charset="-78"/>
                        </a:rPr>
                        <a:t>البرامج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gridSpan="4">
                  <a:txBody>
                    <a:bodyPr/>
                    <a:lstStyle/>
                    <a:p>
                      <a:pPr marL="0" algn="ctr" defTabSz="914400" rtl="1" eaLnBrk="1" fontAlgn="ctr" latinLnBrk="0" hangingPunct="1"/>
                      <a:r>
                        <a:rPr lang="ar-EG" sz="1050" u="none" strike="noStrike" kern="1200" dirty="0">
                          <a:solidFill>
                            <a:srgbClr val="FF0000"/>
                          </a:solidFill>
                          <a:effectLst/>
                          <a:latin typeface="+mn-lt"/>
                          <a:ea typeface="+mn-ea"/>
                          <a:cs typeface="Sultan bold" pitchFamily="2" charset="-78"/>
                        </a:rPr>
                        <a:t>الاعتمادات</a:t>
                      </a:r>
                    </a:p>
                  </a:txBody>
                  <a:tcPr marL="5362" marR="5362" marT="5362" marB="0" anchor="ctr">
                    <a:solidFill>
                      <a:schemeClr val="bg2">
                        <a:lumMod val="60000"/>
                        <a:lumOff val="40000"/>
                      </a:schemeClr>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gridSpan="2">
                  <a:txBody>
                    <a:bodyPr/>
                    <a:lstStyle/>
                    <a:p>
                      <a:pPr marL="0" algn="ctr" defTabSz="914400" rtl="1" eaLnBrk="1" fontAlgn="ctr" latinLnBrk="0" hangingPunct="1"/>
                      <a:r>
                        <a:rPr lang="ar-EG" sz="1050" u="none" strike="noStrike" kern="1200" dirty="0">
                          <a:solidFill>
                            <a:srgbClr val="FF0000"/>
                          </a:solidFill>
                          <a:effectLst/>
                          <a:latin typeface="+mn-lt"/>
                          <a:ea typeface="+mn-ea"/>
                          <a:cs typeface="Sultan bold" pitchFamily="2" charset="-78"/>
                        </a:rPr>
                        <a:t>المتاح</a:t>
                      </a:r>
                    </a:p>
                  </a:txBody>
                  <a:tcPr marL="5362" marR="5362" marT="5362" marB="0" anchor="ctr">
                    <a:solidFill>
                      <a:schemeClr val="bg2">
                        <a:lumMod val="60000"/>
                        <a:lumOff val="40000"/>
                      </a:schemeClr>
                    </a:solidFill>
                  </a:tcPr>
                </a:tc>
                <a:tc hMerge="1">
                  <a:txBody>
                    <a:bodyPr/>
                    <a:lstStyle/>
                    <a:p>
                      <a:pPr rtl="1"/>
                      <a:endParaRPr lang="ar-EG"/>
                    </a:p>
                  </a:txBody>
                  <a:tcPr/>
                </a:tc>
                <a:tc gridSpan="3">
                  <a:txBody>
                    <a:bodyPr/>
                    <a:lstStyle/>
                    <a:p>
                      <a:pPr marL="0" algn="ctr" defTabSz="914400" rtl="1" eaLnBrk="1" fontAlgn="ctr" latinLnBrk="0" hangingPunct="1"/>
                      <a:r>
                        <a:rPr lang="ar-EG" sz="1050" u="none" strike="noStrike" kern="1200" dirty="0">
                          <a:solidFill>
                            <a:srgbClr val="FF0000"/>
                          </a:solidFill>
                          <a:effectLst/>
                          <a:latin typeface="+mn-lt"/>
                          <a:ea typeface="+mn-ea"/>
                          <a:cs typeface="Sultan bold" pitchFamily="2" charset="-78"/>
                        </a:rPr>
                        <a:t>التنفيذ العيني </a:t>
                      </a:r>
                    </a:p>
                  </a:txBody>
                  <a:tcPr marL="5362" marR="5362" marT="5362" marB="0" anchor="ctr">
                    <a:solidFill>
                      <a:schemeClr val="bg2">
                        <a:lumMod val="60000"/>
                        <a:lumOff val="40000"/>
                      </a:schemeClr>
                    </a:solidFill>
                  </a:tcPr>
                </a:tc>
                <a:tc hMerge="1">
                  <a:txBody>
                    <a:bodyPr/>
                    <a:lstStyle/>
                    <a:p>
                      <a:pPr rtl="1"/>
                      <a:endParaRPr lang="ar-EG"/>
                    </a:p>
                  </a:txBody>
                  <a:tcPr/>
                </a:tc>
                <a:tc hMerge="1">
                  <a:txBody>
                    <a:bodyPr/>
                    <a:lstStyle/>
                    <a:p>
                      <a:pPr rtl="1"/>
                      <a:endParaRPr lang="ar-EG"/>
                    </a:p>
                  </a:txBody>
                  <a:tcPr/>
                </a:tc>
              </a:tr>
              <a:tr h="242877">
                <a:tc vMerge="1">
                  <a:txBody>
                    <a:bodyPr/>
                    <a:lstStyle/>
                    <a:p>
                      <a:pPr rtl="1"/>
                      <a:endParaRPr lang="ar-EG"/>
                    </a:p>
                  </a:txBody>
                  <a:tcPr/>
                </a:tc>
                <a:tc gridSpan="2">
                  <a:txBody>
                    <a:bodyPr/>
                    <a:lstStyle/>
                    <a:p>
                      <a:pPr algn="ctr" rtl="1" fontAlgn="ctr"/>
                      <a:r>
                        <a:rPr lang="ar-EG" sz="1050" u="none" strike="noStrike">
                          <a:solidFill>
                            <a:srgbClr val="FF0000"/>
                          </a:solidFill>
                          <a:effectLst/>
                          <a:cs typeface="Sultan bold" pitchFamily="2" charset="-78"/>
                        </a:rPr>
                        <a:t>محلي</a:t>
                      </a:r>
                      <a:endParaRPr lang="ar-EG" sz="1050" b="0" i="0" u="none" strike="noStrike">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hMerge="1">
                  <a:txBody>
                    <a:bodyPr/>
                    <a:lstStyle/>
                    <a:p>
                      <a:pPr rtl="1"/>
                      <a:endParaRPr lang="ar-EG"/>
                    </a:p>
                  </a:txBody>
                  <a:tcPr/>
                </a:tc>
                <a:tc rowSpan="2">
                  <a:txBody>
                    <a:bodyPr/>
                    <a:lstStyle/>
                    <a:p>
                      <a:pPr algn="ctr" rtl="1" fontAlgn="ctr"/>
                      <a:r>
                        <a:rPr lang="ar-EG" sz="1050" u="none" strike="noStrike">
                          <a:solidFill>
                            <a:srgbClr val="FF0000"/>
                          </a:solidFill>
                          <a:effectLst/>
                          <a:cs typeface="Sultan bold" pitchFamily="2" charset="-78"/>
                        </a:rPr>
                        <a:t>منح</a:t>
                      </a:r>
                      <a:endParaRPr lang="ar-EG" sz="1050" b="0" i="0" u="none" strike="noStrike">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rowSpan="2">
                  <a:txBody>
                    <a:bodyPr/>
                    <a:lstStyle/>
                    <a:p>
                      <a:pPr algn="ctr" rtl="1" fontAlgn="ctr"/>
                      <a:r>
                        <a:rPr lang="ar-EG" sz="1050" u="none" strike="noStrike" dirty="0">
                          <a:solidFill>
                            <a:srgbClr val="FF0000"/>
                          </a:solidFill>
                          <a:effectLst/>
                          <a:cs typeface="Sultan bold" pitchFamily="2" charset="-78"/>
                        </a:rPr>
                        <a:t>الجملة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rowSpan="2">
                  <a:txBody>
                    <a:bodyPr/>
                    <a:lstStyle/>
                    <a:p>
                      <a:pPr algn="ctr" rtl="1" fontAlgn="ctr"/>
                      <a:r>
                        <a:rPr lang="ar-EG" sz="1050" u="none" strike="noStrike" dirty="0">
                          <a:solidFill>
                            <a:srgbClr val="FF0000"/>
                          </a:solidFill>
                          <a:effectLst/>
                          <a:cs typeface="Sultan bold" pitchFamily="2" charset="-78"/>
                        </a:rPr>
                        <a:t>القيمة</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rowSpan="2">
                  <a:txBody>
                    <a:bodyPr/>
                    <a:lstStyle/>
                    <a:p>
                      <a:pPr algn="ctr" rtl="1" fontAlgn="ctr"/>
                      <a:r>
                        <a:rPr lang="ar-EG" sz="1050" u="none" strike="noStrike" dirty="0">
                          <a:solidFill>
                            <a:srgbClr val="FF0000"/>
                          </a:solidFill>
                          <a:effectLst/>
                          <a:cs typeface="Sultan bold" pitchFamily="2" charset="-78"/>
                        </a:rPr>
                        <a:t>النسبة  المئوية للاعتماد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rowSpan="2">
                  <a:txBody>
                    <a:bodyPr/>
                    <a:lstStyle/>
                    <a:p>
                      <a:pPr algn="ctr" rtl="1" fontAlgn="ctr"/>
                      <a:r>
                        <a:rPr lang="ar-EG" sz="1050" u="none" strike="noStrike">
                          <a:solidFill>
                            <a:srgbClr val="FF0000"/>
                          </a:solidFill>
                          <a:effectLst/>
                          <a:cs typeface="Sultan bold" pitchFamily="2" charset="-78"/>
                        </a:rPr>
                        <a:t>القيمة</a:t>
                      </a:r>
                      <a:endParaRPr lang="ar-EG" sz="1050" b="0" i="0" u="none" strike="noStrike">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gridSpan="2">
                  <a:txBody>
                    <a:bodyPr/>
                    <a:lstStyle/>
                    <a:p>
                      <a:pPr algn="ctr" rtl="1" fontAlgn="ctr"/>
                      <a:r>
                        <a:rPr lang="ar-EG" sz="1050" u="none" strike="noStrike">
                          <a:solidFill>
                            <a:srgbClr val="FF0000"/>
                          </a:solidFill>
                          <a:effectLst/>
                          <a:cs typeface="Sultan bold" pitchFamily="2" charset="-78"/>
                        </a:rPr>
                        <a:t>النسبة المئوية </a:t>
                      </a:r>
                      <a:endParaRPr lang="ar-EG" sz="1050" b="0" i="0" u="none" strike="noStrike">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hMerge="1">
                  <a:txBody>
                    <a:bodyPr/>
                    <a:lstStyle/>
                    <a:p>
                      <a:pPr rtl="1"/>
                      <a:endParaRPr lang="ar-EG"/>
                    </a:p>
                  </a:txBody>
                  <a:tcPr/>
                </a:tc>
              </a:tr>
              <a:tr h="534329">
                <a:tc vMerge="1">
                  <a:txBody>
                    <a:bodyPr/>
                    <a:lstStyle/>
                    <a:p>
                      <a:pPr rtl="1"/>
                      <a:endParaRPr lang="ar-EG"/>
                    </a:p>
                  </a:txBody>
                  <a:tcPr/>
                </a:tc>
                <a:tc>
                  <a:txBody>
                    <a:bodyPr/>
                    <a:lstStyle/>
                    <a:p>
                      <a:pPr algn="ctr" rtl="1" fontAlgn="ctr"/>
                      <a:r>
                        <a:rPr lang="ar-EG" sz="1050" u="none" strike="noStrike" dirty="0">
                          <a:solidFill>
                            <a:srgbClr val="FF0000"/>
                          </a:solidFill>
                          <a:effectLst/>
                          <a:cs typeface="Sultan bold" pitchFamily="2" charset="-78"/>
                        </a:rPr>
                        <a:t>بنك الاستثمار</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solidFill>
                            <a:srgbClr val="FF0000"/>
                          </a:solidFill>
                          <a:effectLst/>
                          <a:cs typeface="Sultan bold" pitchFamily="2" charset="-78"/>
                        </a:rPr>
                        <a:t>ذاتي</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a:txBody>
                    <a:bodyPr/>
                    <a:lstStyle/>
                    <a:p>
                      <a:pPr algn="ctr" rtl="1" fontAlgn="ctr"/>
                      <a:r>
                        <a:rPr lang="ar-EG" sz="1050" u="none" strike="noStrike" dirty="0">
                          <a:solidFill>
                            <a:srgbClr val="FF0000"/>
                          </a:solidFill>
                          <a:effectLst/>
                          <a:cs typeface="Sultan bold" pitchFamily="2" charset="-78"/>
                        </a:rPr>
                        <a:t>للاعتماد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solidFill>
                            <a:srgbClr val="FF0000"/>
                          </a:solidFill>
                          <a:effectLst/>
                          <a:cs typeface="Sultan bold" pitchFamily="2" charset="-78"/>
                        </a:rPr>
                        <a:t>للمتاح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gridSpan="10">
                  <a:txBody>
                    <a:bodyPr/>
                    <a:lstStyle/>
                    <a:p>
                      <a:pPr algn="ctr" rtl="1" fontAlgn="ctr"/>
                      <a:r>
                        <a:rPr lang="ar-EG" sz="1050" u="none" strike="noStrike" dirty="0">
                          <a:solidFill>
                            <a:srgbClr val="FF0000"/>
                          </a:solidFill>
                          <a:effectLst/>
                          <a:cs typeface="Sultan bold" pitchFamily="2" charset="-78"/>
                        </a:rPr>
                        <a:t>برنامج الكهرباء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242877">
                <a:tc>
                  <a:txBody>
                    <a:bodyPr/>
                    <a:lstStyle/>
                    <a:p>
                      <a:pPr algn="r" rtl="1" fontAlgn="ctr"/>
                      <a:r>
                        <a:rPr lang="ar-EG" sz="1050" u="none" strike="noStrike" dirty="0">
                          <a:solidFill>
                            <a:srgbClr val="FF0000"/>
                          </a:solidFill>
                          <a:effectLst/>
                          <a:cs typeface="Sultan bold" pitchFamily="2" charset="-78"/>
                        </a:rPr>
                        <a:t>شبكات الكهرباء</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195200</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1500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196700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195200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99</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192138.899</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98</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98</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معدات الانارة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l"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l"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l"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l"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l"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l"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l"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l"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l"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جملة برنامج الكهرباء</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195200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1500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196700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195200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99</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192138.899</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98</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98</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gridSpan="10">
                  <a:txBody>
                    <a:bodyPr/>
                    <a:lstStyle/>
                    <a:p>
                      <a:pPr algn="ctr" rtl="1" fontAlgn="ctr"/>
                      <a:r>
                        <a:rPr lang="ar-EG" sz="1050" u="none" strike="noStrike" dirty="0">
                          <a:solidFill>
                            <a:srgbClr val="FF0000"/>
                          </a:solidFill>
                          <a:effectLst/>
                          <a:cs typeface="Sultan bold" pitchFamily="2" charset="-78"/>
                        </a:rPr>
                        <a:t>برنامج الطرق والنقل</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242877">
                <a:tc>
                  <a:txBody>
                    <a:bodyPr/>
                    <a:lstStyle/>
                    <a:p>
                      <a:pPr algn="r" rtl="1" fontAlgn="ctr"/>
                      <a:r>
                        <a:rPr lang="ar-EG" sz="1050" u="none" strike="noStrike" dirty="0">
                          <a:solidFill>
                            <a:srgbClr val="FF0000"/>
                          </a:solidFill>
                          <a:effectLst/>
                          <a:cs typeface="Sultan bold" pitchFamily="2" charset="-78"/>
                        </a:rPr>
                        <a:t>رصف وانشاء طرق</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71770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20000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0</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91770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71770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78</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67445.024</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73</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94</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انفاق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جسور وكباري</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جملة الطرق والكباري</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71770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20000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91770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71770</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78</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67445.024</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73</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94</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gridSpan="10">
                  <a:txBody>
                    <a:bodyPr/>
                    <a:lstStyle/>
                    <a:p>
                      <a:pPr algn="ctr" rtl="1" fontAlgn="ctr"/>
                      <a:r>
                        <a:rPr lang="ar-EG" sz="1050" u="none" strike="noStrike" dirty="0">
                          <a:solidFill>
                            <a:srgbClr val="FF0000"/>
                          </a:solidFill>
                          <a:effectLst/>
                          <a:cs typeface="Sultan bold" pitchFamily="2" charset="-78"/>
                        </a:rPr>
                        <a:t>برنامج تحسين البيئة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242877">
                <a:tc>
                  <a:txBody>
                    <a:bodyPr/>
                    <a:lstStyle/>
                    <a:p>
                      <a:pPr algn="r" rtl="1" fontAlgn="ctr"/>
                      <a:r>
                        <a:rPr lang="ar-EG" sz="1050" u="none" strike="noStrike" dirty="0">
                          <a:solidFill>
                            <a:srgbClr val="FF0000"/>
                          </a:solidFill>
                          <a:effectLst/>
                          <a:cs typeface="Sultan bold" pitchFamily="2" charset="-78"/>
                        </a:rPr>
                        <a:t>نظافة وادارة المخلفات</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12085</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15700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27785</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19670</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71</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18849</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68</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96</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تغطية ترع ومصارف</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1124.803</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1124.803</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1124.803</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1124.803</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تطوير وتجميل وتشجير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7520.197</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4200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 </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11720.197</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8082.420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69</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8082.323</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69</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جملة برنامج تحسين البيئة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20730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19900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40630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28877.223</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71</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28056.126</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69</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97</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gridSpan="10">
                  <a:txBody>
                    <a:bodyPr/>
                    <a:lstStyle/>
                    <a:p>
                      <a:pPr algn="ctr" rtl="1" fontAlgn="ctr"/>
                      <a:r>
                        <a:rPr lang="ar-EG" sz="1050" u="none" strike="noStrike" dirty="0">
                          <a:solidFill>
                            <a:srgbClr val="FF0000"/>
                          </a:solidFill>
                          <a:effectLst/>
                          <a:cs typeface="Sultan bold" pitchFamily="2" charset="-78"/>
                        </a:rPr>
                        <a:t>برنامج الامن والاطفاء</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242877">
                <a:tc>
                  <a:txBody>
                    <a:bodyPr/>
                    <a:lstStyle/>
                    <a:p>
                      <a:pPr algn="r" rtl="1" fontAlgn="ctr"/>
                      <a:r>
                        <a:rPr lang="ar-EG" sz="1050" u="none" strike="noStrike" dirty="0">
                          <a:solidFill>
                            <a:srgbClr val="FF0000"/>
                          </a:solidFill>
                          <a:effectLst/>
                          <a:cs typeface="Sultan bold" pitchFamily="2" charset="-78"/>
                        </a:rPr>
                        <a:t>معدات الامن والاطفاء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1271.001</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1000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2271</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1527.851</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67</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1527.851</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67</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معدات المرور</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278.999</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10315</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10594</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1353.949</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13</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1225.450</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12</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91</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جملة الامن والاطفاء والمرور</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1550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11315</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12865</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2881.800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22</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2753.301</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21</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96</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gridSpan="10">
                  <a:txBody>
                    <a:bodyPr/>
                    <a:lstStyle/>
                    <a:p>
                      <a:pPr algn="ctr" rtl="1" fontAlgn="ctr"/>
                      <a:r>
                        <a:rPr lang="ar-EG" sz="1050" u="none" strike="noStrike" dirty="0">
                          <a:solidFill>
                            <a:srgbClr val="FF0000"/>
                          </a:solidFill>
                          <a:effectLst/>
                          <a:cs typeface="Sultan bold" pitchFamily="2" charset="-78"/>
                        </a:rPr>
                        <a:t>برنامج تدعيم الوحدات المحلية والنهوض بالمراة</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242877">
                <a:tc>
                  <a:txBody>
                    <a:bodyPr/>
                    <a:lstStyle/>
                    <a:p>
                      <a:pPr algn="r" rtl="1" fontAlgn="ctr"/>
                      <a:r>
                        <a:rPr lang="ar-EG" sz="1050" u="none" strike="noStrike" dirty="0">
                          <a:solidFill>
                            <a:srgbClr val="FF0000"/>
                          </a:solidFill>
                          <a:effectLst/>
                          <a:cs typeface="Sultan bold" pitchFamily="2" charset="-78"/>
                        </a:rPr>
                        <a:t>تنمية المراة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439606">
                <a:tc>
                  <a:txBody>
                    <a:bodyPr/>
                    <a:lstStyle/>
                    <a:p>
                      <a:pPr algn="r" rtl="1" fontAlgn="ctr"/>
                      <a:r>
                        <a:rPr lang="ar-EG" sz="1050" u="none" strike="noStrike" dirty="0">
                          <a:solidFill>
                            <a:srgbClr val="FF0000"/>
                          </a:solidFill>
                          <a:effectLst/>
                          <a:cs typeface="Sultan bold" pitchFamily="2" charset="-78"/>
                        </a:rPr>
                        <a:t>خدمات صحية وتعيمية وثقافية واجتماعية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0</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0</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تدعيم احتياجات القري والمدن</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2550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400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2950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2624</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89</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1739.632</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59</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66</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مباني وشئون ادارية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3200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500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3700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3200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86</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3185</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86</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100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534329">
                <a:tc>
                  <a:txBody>
                    <a:bodyPr/>
                    <a:lstStyle/>
                    <a:p>
                      <a:pPr algn="r" rtl="1" fontAlgn="ctr"/>
                      <a:r>
                        <a:rPr lang="ar-EG" sz="1050" u="none" strike="noStrike" dirty="0">
                          <a:solidFill>
                            <a:srgbClr val="FF0000"/>
                          </a:solidFill>
                          <a:effectLst/>
                          <a:cs typeface="Sultan bold" pitchFamily="2" charset="-78"/>
                        </a:rPr>
                        <a:t>جملة برنامج تدعيم الوحدات المحلية والنهوض بالمراة </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5750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900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6650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5824</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88</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4924.632</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74</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85</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r h="242877">
                <a:tc>
                  <a:txBody>
                    <a:bodyPr/>
                    <a:lstStyle/>
                    <a:p>
                      <a:pPr algn="r" rtl="1" fontAlgn="ctr"/>
                      <a:r>
                        <a:rPr lang="ar-EG" sz="1050" u="none" strike="noStrike" dirty="0">
                          <a:solidFill>
                            <a:srgbClr val="FF0000"/>
                          </a:solidFill>
                          <a:effectLst/>
                          <a:cs typeface="Sultan bold" pitchFamily="2" charset="-78"/>
                        </a:rPr>
                        <a:t>الاجمالي العام</a:t>
                      </a:r>
                      <a:endParaRPr lang="ar-EG" sz="1050" b="0" i="0" u="none" strike="noStrike" dirty="0">
                        <a:solidFill>
                          <a:srgbClr val="FF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295000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53615</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0</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348615</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304553.023</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87</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a:effectLst/>
                          <a:cs typeface="Sultan bold" pitchFamily="2" charset="-78"/>
                        </a:rPr>
                        <a:t>295317.981</a:t>
                      </a:r>
                      <a:endParaRPr lang="ar-EG" sz="1050" b="0" i="0" u="none" strike="noStrike">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85</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c>
                  <a:txBody>
                    <a:bodyPr/>
                    <a:lstStyle/>
                    <a:p>
                      <a:pPr algn="ctr" rtl="1" fontAlgn="ctr"/>
                      <a:r>
                        <a:rPr lang="ar-EG" sz="1050" u="none" strike="noStrike" dirty="0">
                          <a:effectLst/>
                          <a:cs typeface="Sultan bold" pitchFamily="2" charset="-78"/>
                        </a:rPr>
                        <a:t>97</a:t>
                      </a:r>
                      <a:endParaRPr lang="ar-EG" sz="1050" b="0" i="0" u="none" strike="noStrike" dirty="0">
                        <a:solidFill>
                          <a:srgbClr val="000000"/>
                        </a:solidFill>
                        <a:effectLst/>
                        <a:latin typeface="Sultan bold"/>
                        <a:cs typeface="Sultan bold" pitchFamily="2" charset="-78"/>
                      </a:endParaRPr>
                    </a:p>
                  </a:txBody>
                  <a:tcPr marL="5362" marR="5362" marT="5362" marB="0" anchor="ctr">
                    <a:solidFill>
                      <a:schemeClr val="bg2">
                        <a:lumMod val="60000"/>
                        <a:lumOff val="40000"/>
                      </a:schemeClr>
                    </a:solidFill>
                  </a:tcPr>
                </a:tc>
              </a:tr>
            </a:tbl>
          </a:graphicData>
        </a:graphic>
      </p:graphicFrame>
    </p:spTree>
    <p:extLst>
      <p:ext uri="{BB962C8B-B14F-4D97-AF65-F5344CB8AC3E}">
        <p14:creationId xmlns:p14="http://schemas.microsoft.com/office/powerpoint/2010/main" val="198454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1" y="0"/>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3401323"/>
              </p:ext>
            </p:extLst>
          </p:nvPr>
        </p:nvGraphicFramePr>
        <p:xfrm>
          <a:off x="912736" y="2328611"/>
          <a:ext cx="5083176" cy="2066826"/>
        </p:xfrm>
        <a:graphic>
          <a:graphicData uri="http://schemas.openxmlformats.org/drawingml/2006/table">
            <a:tbl>
              <a:tblPr rtl="1" firstRow="1" firstCol="1" bandRow="1">
                <a:tableStyleId>{5C22544A-7EE6-4342-B048-85BDC9FD1C3A}</a:tableStyleId>
              </a:tblPr>
              <a:tblGrid>
                <a:gridCol w="1138049"/>
                <a:gridCol w="1041706"/>
                <a:gridCol w="967807"/>
                <a:gridCol w="967807"/>
                <a:gridCol w="967807"/>
              </a:tblGrid>
              <a:tr h="256841">
                <a:tc rowSpan="2">
                  <a:txBody>
                    <a:bodyPr/>
                    <a:lstStyle/>
                    <a:p>
                      <a:pPr algn="ctr" rtl="1">
                        <a:lnSpc>
                          <a:spcPct val="115000"/>
                        </a:lnSpc>
                        <a:spcAft>
                          <a:spcPts val="1000"/>
                        </a:spcAft>
                      </a:pPr>
                      <a:r>
                        <a:rPr lang="ar-EG" sz="1500" dirty="0">
                          <a:effectLst/>
                        </a:rPr>
                        <a:t>المركز</a:t>
                      </a:r>
                      <a:endParaRPr lang="en-US" sz="900" dirty="0">
                        <a:effectLst/>
                        <a:latin typeface="Calibri"/>
                        <a:ea typeface="Calibri"/>
                        <a:cs typeface="Arial"/>
                      </a:endParaRPr>
                    </a:p>
                  </a:txBody>
                  <a:tcPr marL="59119" marR="59119" marT="0" marB="0"/>
                </a:tc>
                <a:tc rowSpan="2">
                  <a:txBody>
                    <a:bodyPr/>
                    <a:lstStyle/>
                    <a:p>
                      <a:pPr algn="ctr" rtl="1">
                        <a:lnSpc>
                          <a:spcPct val="115000"/>
                        </a:lnSpc>
                        <a:spcAft>
                          <a:spcPts val="1000"/>
                        </a:spcAft>
                      </a:pPr>
                      <a:r>
                        <a:rPr lang="ar-EG" sz="1500">
                          <a:effectLst/>
                        </a:rPr>
                        <a:t>عدد</a:t>
                      </a:r>
                      <a:endParaRPr lang="en-US" sz="900">
                        <a:effectLst/>
                        <a:latin typeface="Calibri"/>
                        <a:ea typeface="Calibri"/>
                        <a:cs typeface="Arial"/>
                      </a:endParaRPr>
                    </a:p>
                  </a:txBody>
                  <a:tcPr marL="59119" marR="59119" marT="0" marB="0"/>
                </a:tc>
                <a:tc gridSpan="3">
                  <a:txBody>
                    <a:bodyPr/>
                    <a:lstStyle/>
                    <a:p>
                      <a:pPr algn="ctr" rtl="1">
                        <a:lnSpc>
                          <a:spcPct val="115000"/>
                        </a:lnSpc>
                        <a:spcAft>
                          <a:spcPts val="1000"/>
                        </a:spcAft>
                      </a:pPr>
                      <a:r>
                        <a:rPr lang="ar-EG" sz="1500">
                          <a:effectLst/>
                        </a:rPr>
                        <a:t>المساحة</a:t>
                      </a:r>
                      <a:endParaRPr lang="en-US" sz="900">
                        <a:effectLst/>
                        <a:latin typeface="Calibri"/>
                        <a:ea typeface="Calibri"/>
                        <a:cs typeface="Arial"/>
                      </a:endParaRPr>
                    </a:p>
                  </a:txBody>
                  <a:tcPr marL="59119" marR="59119" marT="0" marB="0"/>
                </a:tc>
                <a:tc hMerge="1">
                  <a:txBody>
                    <a:bodyPr/>
                    <a:lstStyle/>
                    <a:p>
                      <a:pPr rtl="1"/>
                      <a:endParaRPr lang="ar-EG"/>
                    </a:p>
                  </a:txBody>
                  <a:tcPr/>
                </a:tc>
                <a:tc hMerge="1">
                  <a:txBody>
                    <a:bodyPr/>
                    <a:lstStyle/>
                    <a:p>
                      <a:pPr rtl="1"/>
                      <a:endParaRPr lang="ar-EG"/>
                    </a:p>
                  </a:txBody>
                  <a:tcPr/>
                </a:tc>
              </a:tr>
              <a:tr h="256841">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1000"/>
                        </a:spcAft>
                      </a:pPr>
                      <a:r>
                        <a:rPr lang="ar-EG" sz="1500">
                          <a:effectLst/>
                        </a:rPr>
                        <a:t>س</a:t>
                      </a:r>
                      <a:endParaRPr lang="en-US" sz="900">
                        <a:effectLst/>
                        <a:latin typeface="Calibri"/>
                        <a:ea typeface="Calibri"/>
                        <a:cs typeface="Arial"/>
                      </a:endParaRPr>
                    </a:p>
                  </a:txBody>
                  <a:tcPr marL="59119" marR="59119" marT="0" marB="0"/>
                </a:tc>
                <a:tc>
                  <a:txBody>
                    <a:bodyPr/>
                    <a:lstStyle/>
                    <a:p>
                      <a:pPr algn="ctr" rtl="1">
                        <a:lnSpc>
                          <a:spcPct val="115000"/>
                        </a:lnSpc>
                        <a:spcAft>
                          <a:spcPts val="1000"/>
                        </a:spcAft>
                      </a:pPr>
                      <a:r>
                        <a:rPr lang="ar-EG" sz="1500">
                          <a:effectLst/>
                        </a:rPr>
                        <a:t>ط</a:t>
                      </a:r>
                      <a:endParaRPr lang="en-US" sz="900">
                        <a:effectLst/>
                        <a:latin typeface="Calibri"/>
                        <a:ea typeface="Calibri"/>
                        <a:cs typeface="Arial"/>
                      </a:endParaRPr>
                    </a:p>
                  </a:txBody>
                  <a:tcPr marL="59119" marR="59119" marT="0" marB="0"/>
                </a:tc>
                <a:tc>
                  <a:txBody>
                    <a:bodyPr/>
                    <a:lstStyle/>
                    <a:p>
                      <a:pPr algn="ctr" rtl="1">
                        <a:lnSpc>
                          <a:spcPct val="115000"/>
                        </a:lnSpc>
                        <a:spcAft>
                          <a:spcPts val="1000"/>
                        </a:spcAft>
                      </a:pPr>
                      <a:r>
                        <a:rPr lang="ar-EG" sz="1500">
                          <a:effectLst/>
                        </a:rPr>
                        <a:t>ف</a:t>
                      </a:r>
                      <a:endParaRPr lang="en-US" sz="900">
                        <a:effectLst/>
                        <a:latin typeface="Calibri"/>
                        <a:ea typeface="Calibri"/>
                        <a:cs typeface="Arial"/>
                      </a:endParaRPr>
                    </a:p>
                  </a:txBody>
                  <a:tcPr marL="59119" marR="59119" marT="0" marB="0"/>
                </a:tc>
              </a:tr>
              <a:tr h="256841">
                <a:tc>
                  <a:txBody>
                    <a:bodyPr/>
                    <a:lstStyle/>
                    <a:p>
                      <a:pPr algn="ctr" rtl="1">
                        <a:lnSpc>
                          <a:spcPct val="115000"/>
                        </a:lnSpc>
                        <a:spcAft>
                          <a:spcPts val="1000"/>
                        </a:spcAft>
                      </a:pPr>
                      <a:r>
                        <a:rPr kumimoji="0" lang="ar-EG" sz="1300" b="1" i="0" u="none" strike="noStrike" kern="1200" cap="none" normalizeH="0" baseline="0" dirty="0">
                          <a:ln>
                            <a:noFill/>
                          </a:ln>
                          <a:solidFill>
                            <a:schemeClr val="tx1"/>
                          </a:solidFill>
                          <a:effectLst/>
                          <a:latin typeface="Arial" pitchFamily="34" charset="0"/>
                          <a:ea typeface="+mn-ea"/>
                          <a:cs typeface="Sultan Medium" pitchFamily="2" charset="-78"/>
                        </a:rPr>
                        <a:t>دمياط</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16</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20</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12</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endParaRPr kumimoji="0" lang="en-US" sz="1300" b="1" i="0" u="none" strike="noStrike" kern="1200" cap="none" normalizeH="0" baseline="0">
                        <a:ln>
                          <a:noFill/>
                        </a:ln>
                        <a:solidFill>
                          <a:schemeClr val="tx1"/>
                        </a:solidFill>
                        <a:effectLst/>
                        <a:latin typeface="Arial" pitchFamily="34" charset="0"/>
                        <a:ea typeface="+mn-ea"/>
                        <a:cs typeface="Sultan Medium" pitchFamily="2" charset="-78"/>
                      </a:endParaRPr>
                    </a:p>
                  </a:txBody>
                  <a:tcPr marL="59119" marR="59119" marT="0" marB="0"/>
                </a:tc>
              </a:tr>
              <a:tr h="256841">
                <a:tc>
                  <a:txBody>
                    <a:bodyPr/>
                    <a:lstStyle/>
                    <a:p>
                      <a:pPr algn="ctr" rtl="1">
                        <a:lnSpc>
                          <a:spcPct val="115000"/>
                        </a:lnSpc>
                        <a:spcAft>
                          <a:spcPts val="1000"/>
                        </a:spcAft>
                      </a:pPr>
                      <a:r>
                        <a:rPr kumimoji="0" lang="ar-EG" sz="1300" b="1" i="0" u="none" strike="noStrike" kern="1200" cap="none" normalizeH="0" baseline="0" dirty="0">
                          <a:ln>
                            <a:noFill/>
                          </a:ln>
                          <a:solidFill>
                            <a:schemeClr val="tx1"/>
                          </a:solidFill>
                          <a:effectLst/>
                          <a:latin typeface="Arial" pitchFamily="34" charset="0"/>
                          <a:ea typeface="+mn-ea"/>
                          <a:cs typeface="Sultan Medium" pitchFamily="2" charset="-78"/>
                        </a:rPr>
                        <a:t>فارسكور</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4</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صفر</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5</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endParaRPr kumimoji="0" lang="en-US" sz="1300" b="1" i="0" u="none" strike="noStrike" kern="1200" cap="none" normalizeH="0" baseline="0">
                        <a:ln>
                          <a:noFill/>
                        </a:ln>
                        <a:solidFill>
                          <a:schemeClr val="tx1"/>
                        </a:solidFill>
                        <a:effectLst/>
                        <a:latin typeface="Arial" pitchFamily="34" charset="0"/>
                        <a:ea typeface="+mn-ea"/>
                        <a:cs typeface="Sultan Medium" pitchFamily="2" charset="-78"/>
                      </a:endParaRPr>
                    </a:p>
                  </a:txBody>
                  <a:tcPr marL="59119" marR="59119" marT="0" marB="0"/>
                </a:tc>
              </a:tr>
              <a:tr h="256841">
                <a:tc>
                  <a:txBody>
                    <a:bodyPr/>
                    <a:lstStyle/>
                    <a:p>
                      <a:pPr algn="ctr" rtl="1">
                        <a:lnSpc>
                          <a:spcPct val="115000"/>
                        </a:lnSpc>
                        <a:spcAft>
                          <a:spcPts val="1000"/>
                        </a:spcAft>
                      </a:pPr>
                      <a:r>
                        <a:rPr kumimoji="0" lang="ar-EG" sz="1300" b="1" i="0" u="none" strike="noStrike" kern="1200" cap="none" normalizeH="0" baseline="0">
                          <a:ln>
                            <a:noFill/>
                          </a:ln>
                          <a:solidFill>
                            <a:schemeClr val="tx1"/>
                          </a:solidFill>
                          <a:effectLst/>
                          <a:latin typeface="Arial" pitchFamily="34" charset="0"/>
                          <a:ea typeface="+mn-ea"/>
                          <a:cs typeface="Sultan Medium" pitchFamily="2" charset="-78"/>
                        </a:rPr>
                        <a:t>الزرقا</a:t>
                      </a:r>
                      <a:endParaRPr kumimoji="0" lang="en-US" sz="1300" b="1" i="0" u="none" strike="noStrike" kern="1200" cap="none" normalizeH="0" baseline="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10</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6</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15</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endParaRPr kumimoji="0" lang="en-US" sz="1300" b="1" i="0" u="none" strike="noStrike" kern="1200" cap="none" normalizeH="0" baseline="0">
                        <a:ln>
                          <a:noFill/>
                        </a:ln>
                        <a:solidFill>
                          <a:schemeClr val="tx1"/>
                        </a:solidFill>
                        <a:effectLst/>
                        <a:latin typeface="Arial" pitchFamily="34" charset="0"/>
                        <a:ea typeface="+mn-ea"/>
                        <a:cs typeface="Sultan Medium" pitchFamily="2" charset="-78"/>
                      </a:endParaRPr>
                    </a:p>
                  </a:txBody>
                  <a:tcPr marL="59119" marR="59119" marT="0" marB="0"/>
                </a:tc>
              </a:tr>
              <a:tr h="256841">
                <a:tc>
                  <a:txBody>
                    <a:bodyPr/>
                    <a:lstStyle/>
                    <a:p>
                      <a:pPr algn="ctr" rtl="1">
                        <a:lnSpc>
                          <a:spcPct val="115000"/>
                        </a:lnSpc>
                        <a:spcAft>
                          <a:spcPts val="1000"/>
                        </a:spcAft>
                      </a:pPr>
                      <a:r>
                        <a:rPr kumimoji="0" lang="ar-EG" sz="1300" b="1" i="0" u="none" strike="noStrike" kern="1200" cap="none" normalizeH="0" baseline="0">
                          <a:ln>
                            <a:noFill/>
                          </a:ln>
                          <a:solidFill>
                            <a:schemeClr val="tx1"/>
                          </a:solidFill>
                          <a:effectLst/>
                          <a:latin typeface="Arial" pitchFamily="34" charset="0"/>
                          <a:ea typeface="+mn-ea"/>
                          <a:cs typeface="Sultan Medium" pitchFamily="2" charset="-78"/>
                        </a:rPr>
                        <a:t>كفر سعد</a:t>
                      </a:r>
                      <a:endParaRPr kumimoji="0" lang="en-US" sz="1300" b="1" i="0" u="none" strike="noStrike" kern="1200" cap="none" normalizeH="0" baseline="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11</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1</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8</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r>
              <a:tr h="256841">
                <a:tc>
                  <a:txBody>
                    <a:bodyPr/>
                    <a:lstStyle/>
                    <a:p>
                      <a:pPr algn="ctr" rtl="1">
                        <a:lnSpc>
                          <a:spcPct val="115000"/>
                        </a:lnSpc>
                        <a:spcAft>
                          <a:spcPts val="1000"/>
                        </a:spcAft>
                      </a:pPr>
                      <a:r>
                        <a:rPr kumimoji="0" lang="ar-EG" sz="1300" b="1" i="0" u="none" strike="noStrike" kern="1200" cap="none" normalizeH="0" baseline="0">
                          <a:ln>
                            <a:noFill/>
                          </a:ln>
                          <a:solidFill>
                            <a:schemeClr val="tx1"/>
                          </a:solidFill>
                          <a:effectLst/>
                          <a:latin typeface="Arial" pitchFamily="34" charset="0"/>
                          <a:ea typeface="+mn-ea"/>
                          <a:cs typeface="Sultan Medium" pitchFamily="2" charset="-78"/>
                        </a:rPr>
                        <a:t>كفر البطيخ</a:t>
                      </a:r>
                      <a:endParaRPr kumimoji="0" lang="en-US" sz="1300" b="1" i="0" u="none" strike="noStrike" kern="1200" cap="none" normalizeH="0" baseline="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29</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8</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1</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1</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r>
              <a:tr h="256841">
                <a:tc>
                  <a:txBody>
                    <a:bodyPr/>
                    <a:lstStyle/>
                    <a:p>
                      <a:pPr algn="ctr" rtl="1">
                        <a:lnSpc>
                          <a:spcPct val="115000"/>
                        </a:lnSpc>
                        <a:spcAft>
                          <a:spcPts val="1000"/>
                        </a:spcAft>
                      </a:pPr>
                      <a:r>
                        <a:rPr kumimoji="0" lang="ar-EG" sz="1300" b="1" i="0" u="none" strike="noStrike" kern="1200" cap="none" normalizeH="0" baseline="0">
                          <a:ln>
                            <a:noFill/>
                          </a:ln>
                          <a:solidFill>
                            <a:schemeClr val="tx1"/>
                          </a:solidFill>
                          <a:effectLst/>
                          <a:latin typeface="Arial" pitchFamily="34" charset="0"/>
                          <a:ea typeface="+mn-ea"/>
                          <a:cs typeface="Sultan Medium" pitchFamily="2" charset="-78"/>
                        </a:rPr>
                        <a:t>الاجمالي</a:t>
                      </a:r>
                      <a:endParaRPr kumimoji="0" lang="en-US" sz="1300" b="1" i="0" u="none" strike="noStrike" kern="1200" cap="none" normalizeH="0" baseline="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70</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11</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18</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c>
                  <a:txBody>
                    <a:bodyPr/>
                    <a:lstStyle/>
                    <a:p>
                      <a:pPr algn="ctr" rtl="1">
                        <a:lnSpc>
                          <a:spcPct val="115000"/>
                        </a:lnSpc>
                        <a:spcAft>
                          <a:spcPts val="1000"/>
                        </a:spcAft>
                      </a:pPr>
                      <a:r>
                        <a:rPr kumimoji="0" lang="ar-EG" sz="1300" b="1" i="0" u="none" strike="noStrike" kern="1200" cap="none" normalizeH="0" baseline="0" dirty="0" smtClean="0">
                          <a:ln>
                            <a:noFill/>
                          </a:ln>
                          <a:solidFill>
                            <a:schemeClr val="tx1"/>
                          </a:solidFill>
                          <a:effectLst/>
                          <a:latin typeface="Arial" pitchFamily="34" charset="0"/>
                          <a:ea typeface="+mn-ea"/>
                          <a:cs typeface="Sultan Medium" pitchFamily="2" charset="-78"/>
                        </a:rPr>
                        <a:t>2</a:t>
                      </a:r>
                      <a:endParaRPr kumimoji="0" lang="en-US" sz="1300" b="1"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tc>
              </a:tr>
            </a:tbl>
          </a:graphicData>
        </a:graphic>
      </p:graphicFrame>
      <p:sp>
        <p:nvSpPr>
          <p:cNvPr id="5" name="Rectangle 1"/>
          <p:cNvSpPr>
            <a:spLocks noChangeArrowheads="1"/>
          </p:cNvSpPr>
          <p:nvPr/>
        </p:nvSpPr>
        <p:spPr bwMode="auto">
          <a:xfrm>
            <a:off x="362281" y="1281012"/>
            <a:ext cx="599391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Char char="•"/>
              <a:tabLst>
                <a:tab pos="269875" algn="r"/>
                <a:tab pos="358775" algn="r"/>
              </a:tabLst>
            </a:pPr>
            <a:r>
              <a:rPr kumimoji="0" lang="ar-EG" sz="1300" b="1" i="0" u="none" strike="noStrike" cap="none" normalizeH="0" baseline="0" dirty="0" smtClean="0">
                <a:ln>
                  <a:noFill/>
                </a:ln>
                <a:solidFill>
                  <a:schemeClr val="tx1"/>
                </a:solidFill>
                <a:effectLst/>
                <a:latin typeface="Arial" pitchFamily="34" charset="0"/>
                <a:cs typeface="Sultan Medium" pitchFamily="2" charset="-78"/>
              </a:rPr>
              <a:t>اصدرت الاستاذة الدكتورة منال عوض محافظ دمياط  تعليماتها الي مدير عام مديرية الزراعة بدمياط بضرورة التنسيق مع رؤساء الوحدات المحلية للمراكز والمدن  المحافظة من أجل ازالة كافة التعديات في المهد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269875" algn="r"/>
                <a:tab pos="358775" algn="r"/>
              </a:tabLst>
            </a:pPr>
            <a:r>
              <a:rPr kumimoji="0" lang="ar-EG" sz="1700" b="1" i="0" u="none" strike="noStrike" cap="none" normalizeH="0" baseline="0" dirty="0" smtClean="0">
                <a:ln>
                  <a:noFill/>
                </a:ln>
                <a:solidFill>
                  <a:srgbClr val="FF0000"/>
                </a:solidFill>
                <a:effectLst/>
                <a:latin typeface="Arial" pitchFamily="34" charset="0"/>
                <a:ea typeface="Calibri" pitchFamily="34" charset="0"/>
                <a:cs typeface="Sultan Medium" pitchFamily="2" charset="-78"/>
              </a:rPr>
              <a:t>ما تم ازالته خلال الفترة من  1 /4 /2020 حتي 30 /4 /2020</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69875" algn="r"/>
                <a:tab pos="358775"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333004" y="455840"/>
            <a:ext cx="2662908" cy="369332"/>
          </a:xfrm>
          <a:prstGeom prst="rect">
            <a:avLst/>
          </a:prstGeom>
        </p:spPr>
        <p:txBody>
          <a:bodyPr wrap="none">
            <a:spAutoFit/>
          </a:bodyPr>
          <a:lstStyle/>
          <a:p>
            <a:pPr lvl="0" algn="l" fontAlgn="base">
              <a:spcBef>
                <a:spcPct val="0"/>
              </a:spcBef>
              <a:spcAft>
                <a:spcPct val="0"/>
              </a:spcAft>
              <a:tabLst>
                <a:tab pos="269875" algn="r"/>
                <a:tab pos="358775" algn="r"/>
              </a:tabLst>
            </a:pPr>
            <a:r>
              <a:rPr lang="ar-EG" b="1" dirty="0">
                <a:solidFill>
                  <a:srgbClr val="FF0000"/>
                </a:solidFill>
                <a:latin typeface="Arial" pitchFamily="34" charset="0"/>
                <a:ea typeface="Calibri" pitchFamily="34" charset="0"/>
                <a:cs typeface="Sultan Medium" pitchFamily="2" charset="-78"/>
              </a:rPr>
              <a:t>تعديات علي الاراضي الزراعية:</a:t>
            </a:r>
            <a:endParaRPr lang="en-US" sz="300" dirty="0">
              <a:latin typeface="Arial" pitchFamily="34" charset="0"/>
              <a:cs typeface="Arial" pitchFamily="34" charset="0"/>
            </a:endParaRPr>
          </a:p>
        </p:txBody>
      </p:sp>
      <p:pic>
        <p:nvPicPr>
          <p:cNvPr id="2055" name="Picture 7" descr="Ø±Ø¨ÙØ§ ØªØ­ØªÙÙ Ø§ÙØµÙØ±Ø© Ø¹ÙÙ: ââââØ´Ø®Øµ Ø£Ù Ø£ÙØ«Ø±âØ ÙâØ³ÙØ§Ø¡ââ ÙâÙØ´Ø§Ø·Ø§Øª ÙÙ Ø£ÙØ§ÙÙ ÙÙØªÙØ­Ø©âââ"/>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77533" y="6173810"/>
            <a:ext cx="283191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صورة 1" descr="الوصف: Ø±Ø¨ÙØ§ ØªØ­ØªÙÙ Ø§ÙØµÙØ±Ø© Ø¹ÙÙ: âââØ³ÙØ§Ø¡â ÙâÙØ´Ø§Ø·Ø§Øª ÙÙ Ø£ÙØ§ÙÙ ÙÙØªÙØ­Ø©ââ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533" y="4475599"/>
            <a:ext cx="28479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Description: Ø±Ø¨ÙØ§ ØªØ­ØªÙÙ Ø§ÙØµÙØ±Ø© Ø¹ÙÙ: âââÙØ´Ø§Ø·Ø§Øª ÙÙ Ø£ÙØ§ÙÙ ÙÙØªÙØ­Ø©â ÙâØ·Ø¨ÙØ¹Ø©âââ"/>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533" y="7878786"/>
            <a:ext cx="2831915" cy="16373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s://scontent-cai1-1.xx.fbcdn.net/v/t1.0-9/45015605_1711305318978233_8304379701300822016_n.jpg?_nc_cat=107&amp;_nc_ht=scontent-cai1-1.xx&amp;oh=c27675cfc4f2b5b4626e2d3c95e5f0a8&amp;oe=5C7550FE"/>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3699503" y="7830224"/>
            <a:ext cx="2779203"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descr="Description: Ø±Ø¨ÙØ§ ØªØ­ØªÙÙ Ø§ÙØµÙØ±Ø© Ø¹ÙÙ: ââââØ³ÙØ§Ø¡âØ ÙâÙØ´Ø§Ø·Ø§Øª ÙÙ Ø£ÙØ§ÙÙ ÙÙØªÙØ­Ø©ââ ÙâØ·Ø¨ÙØ¹Ø©âââ"/>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9504" y="4436633"/>
            <a:ext cx="275272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10" cstate="print">
            <a:extLst>
              <a:ext uri="{28A0092B-C50C-407E-A947-70E740481C1C}">
                <a14:useLocalDpi xmlns:a14="http://schemas.microsoft.com/office/drawing/2010/main" val="0"/>
              </a:ext>
            </a:extLst>
          </a:blip>
          <a:stretch>
            <a:fillRect/>
          </a:stretch>
        </p:blipFill>
        <p:spPr>
          <a:xfrm>
            <a:off x="3699504" y="6173810"/>
            <a:ext cx="2741408" cy="1640125"/>
          </a:xfrm>
          <a:prstGeom prst="rect">
            <a:avLst/>
          </a:prstGeom>
        </p:spPr>
      </p:pic>
    </p:spTree>
    <p:extLst>
      <p:ext uri="{BB962C8B-B14F-4D97-AF65-F5344CB8AC3E}">
        <p14:creationId xmlns:p14="http://schemas.microsoft.com/office/powerpoint/2010/main" val="3584409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1" y="0"/>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3333004" y="455840"/>
            <a:ext cx="2392001" cy="369332"/>
          </a:xfrm>
          <a:prstGeom prst="rect">
            <a:avLst/>
          </a:prstGeom>
        </p:spPr>
        <p:txBody>
          <a:bodyPr wrap="none">
            <a:spAutoFit/>
          </a:bodyPr>
          <a:lstStyle/>
          <a:p>
            <a:pPr lvl="0" algn="l" fontAlgn="base">
              <a:spcBef>
                <a:spcPct val="0"/>
              </a:spcBef>
              <a:spcAft>
                <a:spcPct val="0"/>
              </a:spcAft>
              <a:tabLst>
                <a:tab pos="269875" algn="r"/>
                <a:tab pos="358775" algn="r"/>
              </a:tabLst>
            </a:pPr>
            <a:r>
              <a:rPr lang="ar-EG" b="1" dirty="0">
                <a:solidFill>
                  <a:srgbClr val="FF0000"/>
                </a:solidFill>
                <a:latin typeface="Arial" pitchFamily="34" charset="0"/>
                <a:ea typeface="Calibri" pitchFamily="34" charset="0"/>
                <a:cs typeface="Sultan Medium" pitchFamily="2" charset="-78"/>
              </a:rPr>
              <a:t>تعديات علي </a:t>
            </a:r>
            <a:r>
              <a:rPr lang="ar-EG" b="1" dirty="0" smtClean="0">
                <a:solidFill>
                  <a:srgbClr val="FF0000"/>
                </a:solidFill>
                <a:latin typeface="Arial" pitchFamily="34" charset="0"/>
                <a:ea typeface="Calibri" pitchFamily="34" charset="0"/>
                <a:cs typeface="Sultan Medium" pitchFamily="2" charset="-78"/>
              </a:rPr>
              <a:t>املاك الدولة :</a:t>
            </a:r>
            <a:endParaRPr lang="en-US" sz="300"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36048430"/>
              </p:ext>
            </p:extLst>
          </p:nvPr>
        </p:nvGraphicFramePr>
        <p:xfrm>
          <a:off x="791417" y="2392096"/>
          <a:ext cx="5083174" cy="1920240"/>
        </p:xfrm>
        <a:graphic>
          <a:graphicData uri="http://schemas.openxmlformats.org/drawingml/2006/table">
            <a:tbl>
              <a:tblPr rtl="1" firstRow="1" firstCol="1" bandRow="1">
                <a:tableStyleId>{5C22544A-7EE6-4342-B048-85BDC9FD1C3A}</a:tableStyleId>
              </a:tblPr>
              <a:tblGrid>
                <a:gridCol w="1022928"/>
                <a:gridCol w="1067643"/>
                <a:gridCol w="935706"/>
                <a:gridCol w="1026792"/>
                <a:gridCol w="1030105"/>
              </a:tblGrid>
              <a:tr h="556455">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التصنيف</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عدد حالات التعدي</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اجمالي المساحة</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عدد حالات التي تمت  ازالتها </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مساحة الازلات </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620" marR="59620" marT="0" marB="0"/>
                </a:tc>
              </a:tr>
              <a:tr h="556455">
                <a:tc>
                  <a:txBody>
                    <a:bodyPr/>
                    <a:lstStyle/>
                    <a:p>
                      <a:pPr algn="ctr" rtl="1">
                        <a:lnSpc>
                          <a:spcPct val="150000"/>
                        </a:lnSpc>
                        <a:spcAft>
                          <a:spcPts val="0"/>
                        </a:spcAft>
                        <a:tabLst>
                          <a:tab pos="269240" algn="r"/>
                          <a:tab pos="359410" algn="r"/>
                        </a:tabLs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ارض مباني</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p>
                      <a:pPr algn="ctr" rtl="1">
                        <a:lnSpc>
                          <a:spcPct val="150000"/>
                        </a:lnSpc>
                        <a:spcAft>
                          <a:spcPts val="0"/>
                        </a:spcAft>
                        <a:tabLst>
                          <a:tab pos="269240" algn="r"/>
                          <a:tab pos="359410" algn="r"/>
                        </a:tabLs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(بالمتر مربع )</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10254</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1129920</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4597</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723839</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tc>
              </a:tr>
              <a:tr h="556455">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ارض زراعية بالفدان</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6372</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3031,7</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6201</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2971,53</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509166"/>
              </p:ext>
            </p:extLst>
          </p:nvPr>
        </p:nvGraphicFramePr>
        <p:xfrm>
          <a:off x="791416" y="4759359"/>
          <a:ext cx="5083175" cy="1280160"/>
        </p:xfrm>
        <a:graphic>
          <a:graphicData uri="http://schemas.openxmlformats.org/drawingml/2006/table">
            <a:tbl>
              <a:tblPr rtl="1" firstRow="1" firstCol="1" bandRow="1">
                <a:tableStyleId>{5C22544A-7EE6-4342-B048-85BDC9FD1C3A}</a:tableStyleId>
              </a:tblPr>
              <a:tblGrid>
                <a:gridCol w="855312"/>
                <a:gridCol w="453581"/>
                <a:gridCol w="1007708"/>
                <a:gridCol w="1383287"/>
                <a:gridCol w="1383287"/>
              </a:tblGrid>
              <a:tr h="298660">
                <a:tc rowSpan="2">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عدد حالات التقنين</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 </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tc>
                <a:tc gridSpan="2">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حالات تم سداد رسم الفحص</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tc>
                <a:tc hMerge="1">
                  <a:txBody>
                    <a:bodyPr/>
                    <a:lstStyle/>
                    <a:p>
                      <a:pPr rtl="1"/>
                      <a:endParaRPr lang="ar-EG"/>
                    </a:p>
                  </a:txBody>
                  <a:tcPr/>
                </a:tc>
                <a:tc gridSpan="2">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حالات تم سداد رسم المعاينة</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و فرق رسم المعاينة</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tc>
                <a:tc hMerge="1">
                  <a:txBody>
                    <a:bodyPr/>
                    <a:lstStyle/>
                    <a:p>
                      <a:pPr rtl="1"/>
                      <a:endParaRPr lang="ar-EG"/>
                    </a:p>
                  </a:txBody>
                  <a:tcPr/>
                </a:tc>
              </a:tr>
              <a:tr h="149330">
                <a:tc vMerge="1">
                  <a:txBody>
                    <a:bodyPr/>
                    <a:lstStyle/>
                    <a:p>
                      <a:pPr rtl="1"/>
                      <a:endParaRPr lang="ar-EG"/>
                    </a:p>
                  </a:txBody>
                  <a:tcPr/>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العدد</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48695" marR="48695" marT="0" marB="0"/>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المبالغ</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48695" marR="48695" marT="0" marB="0"/>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العدد</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48695" marR="48695" marT="0" marB="0"/>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المبالغ</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tc>
              </a:tr>
              <a:tr h="149330">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3105</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2968</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5,894,490</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48695" marR="48695" marT="0" marB="0"/>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2410</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1,842,258</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98137386"/>
              </p:ext>
            </p:extLst>
          </p:nvPr>
        </p:nvGraphicFramePr>
        <p:xfrm>
          <a:off x="476673" y="6582236"/>
          <a:ext cx="5832645" cy="1671256"/>
        </p:xfrm>
        <a:graphic>
          <a:graphicData uri="http://schemas.openxmlformats.org/drawingml/2006/table">
            <a:tbl>
              <a:tblPr rtl="1" firstRow="1" firstCol="1" bandRow="1">
                <a:tableStyleId>{5C22544A-7EE6-4342-B048-85BDC9FD1C3A}</a:tableStyleId>
              </a:tblPr>
              <a:tblGrid>
                <a:gridCol w="833235"/>
                <a:gridCol w="833235"/>
                <a:gridCol w="833235"/>
                <a:gridCol w="833235"/>
                <a:gridCol w="833235"/>
                <a:gridCol w="833235"/>
                <a:gridCol w="833235"/>
              </a:tblGrid>
              <a:tr h="271745">
                <a:tc rowSpan="2">
                  <a:txBody>
                    <a:bodyPr/>
                    <a:lstStyle/>
                    <a:p>
                      <a:pPr algn="just"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بيان</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gridSpan="3">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العقود التي تم تحريرها</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hMerge="1">
                  <a:txBody>
                    <a:bodyPr/>
                    <a:lstStyle/>
                    <a:p>
                      <a:pPr rtl="1"/>
                      <a:endParaRPr lang="ar-EG"/>
                    </a:p>
                  </a:txBody>
                  <a:tcPr/>
                </a:tc>
                <a:tc hMerge="1">
                  <a:txBody>
                    <a:bodyPr/>
                    <a:lstStyle/>
                    <a:p>
                      <a:pPr rtl="1"/>
                      <a:endParaRPr lang="ar-EG"/>
                    </a:p>
                  </a:txBody>
                  <a:tcPr/>
                </a:tc>
                <a:tc gridSpan="3">
                  <a:txBody>
                    <a:bodyPr/>
                    <a:lstStyle/>
                    <a:p>
                      <a:pPr algn="just" rtl="1">
                        <a:lnSpc>
                          <a:spcPct val="115000"/>
                        </a:lnSpc>
                        <a:spcAft>
                          <a:spcPts val="1000"/>
                        </a:spcAf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العقود الجاري تحريرها </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hMerge="1">
                  <a:txBody>
                    <a:bodyPr/>
                    <a:lstStyle/>
                    <a:p>
                      <a:pPr rtl="1"/>
                      <a:endParaRPr lang="ar-EG"/>
                    </a:p>
                  </a:txBody>
                  <a:tcPr/>
                </a:tc>
                <a:tc hMerge="1">
                  <a:txBody>
                    <a:bodyPr/>
                    <a:lstStyle/>
                    <a:p>
                      <a:pPr rtl="1"/>
                      <a:endParaRPr lang="ar-EG"/>
                    </a:p>
                  </a:txBody>
                  <a:tcPr/>
                </a:tc>
              </a:tr>
              <a:tr h="543490">
                <a:tc vMerge="1">
                  <a:txBody>
                    <a:bodyPr/>
                    <a:lstStyle/>
                    <a:p>
                      <a:pPr rtl="1"/>
                      <a:endParaRPr lang="ar-EG"/>
                    </a:p>
                  </a:txBody>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العدد</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المساحة</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المبالغ المحصلة</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العدد</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المساحة </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المبالغ المحصلة</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145" marR="59145" marT="0" marB="0"/>
                </a:tc>
              </a:tr>
              <a:tr h="271745">
                <a:tc>
                  <a:txBody>
                    <a:bodyPr/>
                    <a:lstStyle/>
                    <a:p>
                      <a:pPr algn="just"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اراضي مبان</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174</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27224</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7,488,181</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10</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1275</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288,844</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r>
              <a:tr h="312531">
                <a:tc>
                  <a:txBody>
                    <a:bodyPr/>
                    <a:lstStyle/>
                    <a:p>
                      <a:pPr algn="just"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اراضي </a:t>
                      </a: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زراعية</a:t>
                      </a: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5.885</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592,683</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 </a:t>
                      </a: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0</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0</a:t>
                      </a: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 </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 </a:t>
                      </a: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0</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r>
              <a:tr h="271745">
                <a:tc>
                  <a:txBody>
                    <a:bodyPr/>
                    <a:lstStyle/>
                    <a:p>
                      <a:pPr algn="just"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 </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177</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 </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7,911,797</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10</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 </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288,844</a:t>
                      </a:r>
                      <a:endParaRPr kumimoji="0" lang="en-US"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endParaRPr>
                    </a:p>
                  </a:txBody>
                  <a:tcPr marL="59145" marR="59145" marT="0" marB="0"/>
                </a:tc>
              </a:tr>
            </a:tbl>
          </a:graphicData>
        </a:graphic>
      </p:graphicFrame>
      <p:sp>
        <p:nvSpPr>
          <p:cNvPr id="9" name="Rectangle 1"/>
          <p:cNvSpPr>
            <a:spLocks noChangeArrowheads="1"/>
          </p:cNvSpPr>
          <p:nvPr/>
        </p:nvSpPr>
        <p:spPr bwMode="auto">
          <a:xfrm>
            <a:off x="332656" y="1475130"/>
            <a:ext cx="61206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69875" algn="r"/>
                <a:tab pos="358775" algn="r"/>
              </a:tabLst>
            </a:pPr>
            <a:r>
              <a:rPr kumimoji="0" lang="ar-EG" sz="1400" b="1" i="0" u="none" strike="noStrike" cap="none" normalizeH="0" baseline="0" dirty="0" smtClean="0">
                <a:ln>
                  <a:noFill/>
                </a:ln>
                <a:solidFill>
                  <a:srgbClr val="000000"/>
                </a:solidFill>
                <a:effectLst/>
                <a:latin typeface="Arial" pitchFamily="34" charset="0"/>
                <a:ea typeface="Calibri" pitchFamily="34" charset="0"/>
                <a:cs typeface="Sultan Medium" pitchFamily="2" charset="-78"/>
              </a:rPr>
              <a:t>في اطار الحملة المكبرة  التي يقودها الرئيس عبد الفتاح السيسي رئيس الجمهورية وبناء علي تكليفات سيادته بازالة كافة التعديات علي أراضي املاك الدولة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269875" algn="r"/>
                <a:tab pos="358775" algn="r"/>
              </a:tabLst>
            </a:pPr>
            <a:r>
              <a:rPr kumimoji="0" lang="ar-EG" sz="1400" b="1" i="0" u="none" strike="noStrike" cap="none" normalizeH="0" baseline="0" dirty="0" smtClean="0">
                <a:ln>
                  <a:noFill/>
                </a:ln>
                <a:solidFill>
                  <a:srgbClr val="000000"/>
                </a:solidFill>
                <a:effectLst/>
                <a:latin typeface="Arial" pitchFamily="34" charset="0"/>
                <a:ea typeface="Calibri" pitchFamily="34" charset="0"/>
                <a:cs typeface="Sultan Medium" pitchFamily="2" charset="-78"/>
              </a:rPr>
              <a:t>اجمالي ازالة التعديات علي اراضي املاك الدولة من 17 /5 /2017 حتي 30 /4 /2020</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69875" algn="r"/>
                <a:tab pos="358775"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978304" y="4297694"/>
            <a:ext cx="4926777" cy="400110"/>
          </a:xfrm>
          <a:prstGeom prst="rect">
            <a:avLst/>
          </a:prstGeom>
        </p:spPr>
        <p:txBody>
          <a:bodyPr wrap="square">
            <a:spAutoFit/>
          </a:bodyPr>
          <a:lstStyle/>
          <a:p>
            <a:pPr lvl="0" algn="ctr" eaLnBrk="0" fontAlgn="base" hangingPunct="0">
              <a:spcBef>
                <a:spcPct val="0"/>
              </a:spcBef>
              <a:spcAft>
                <a:spcPct val="0"/>
              </a:spcAft>
              <a:tabLst>
                <a:tab pos="269875" algn="r"/>
                <a:tab pos="358775" algn="r"/>
              </a:tabLst>
            </a:pPr>
            <a:r>
              <a:rPr lang="ar-EG" sz="2000" b="1" dirty="0">
                <a:solidFill>
                  <a:srgbClr val="FF0000"/>
                </a:solidFill>
                <a:latin typeface="Arial" pitchFamily="34" charset="0"/>
                <a:ea typeface="Calibri" pitchFamily="34" charset="0"/>
                <a:cs typeface="Sultan Medium" pitchFamily="2" charset="-78"/>
              </a:rPr>
              <a:t>موقف  تقنين اراضي املاك الدولة</a:t>
            </a:r>
            <a:r>
              <a:rPr lang="ar-EG" b="1" dirty="0">
                <a:solidFill>
                  <a:srgbClr val="000000"/>
                </a:solidFill>
                <a:latin typeface="Arial" pitchFamily="34" charset="0"/>
                <a:ea typeface="Calibri" pitchFamily="34" charset="0"/>
                <a:cs typeface="Sultan Medium" pitchFamily="2" charset="-78"/>
              </a:rPr>
              <a:t>  حتي </a:t>
            </a:r>
            <a:r>
              <a:rPr lang="ar-EG" b="1" dirty="0" smtClean="0">
                <a:solidFill>
                  <a:srgbClr val="000000"/>
                </a:solidFill>
                <a:latin typeface="Arial" pitchFamily="34" charset="0"/>
                <a:ea typeface="Calibri" pitchFamily="34" charset="0"/>
                <a:cs typeface="Sultan Medium" pitchFamily="2" charset="-78"/>
              </a:rPr>
              <a:t>30 /4 /</a:t>
            </a:r>
            <a:r>
              <a:rPr lang="ar-EG" b="1" dirty="0">
                <a:solidFill>
                  <a:srgbClr val="000000"/>
                </a:solidFill>
                <a:latin typeface="Arial" pitchFamily="34" charset="0"/>
                <a:ea typeface="Calibri" pitchFamily="34" charset="0"/>
                <a:cs typeface="Sultan Medium" pitchFamily="2" charset="-78"/>
              </a:rPr>
              <a:t>2020</a:t>
            </a:r>
            <a:endParaRPr lang="en-US" b="1" dirty="0">
              <a:solidFill>
                <a:srgbClr val="000000"/>
              </a:solidFill>
              <a:latin typeface="Arial" pitchFamily="34" charset="0"/>
              <a:ea typeface="Calibri" pitchFamily="34" charset="0"/>
              <a:cs typeface="Sultan Medium" pitchFamily="2" charset="-78"/>
            </a:endParaRPr>
          </a:p>
        </p:txBody>
      </p:sp>
      <p:sp>
        <p:nvSpPr>
          <p:cNvPr id="11" name="Rectangle 10"/>
          <p:cNvSpPr/>
          <p:nvPr/>
        </p:nvSpPr>
        <p:spPr>
          <a:xfrm>
            <a:off x="705103" y="8553400"/>
            <a:ext cx="5473177" cy="369332"/>
          </a:xfrm>
          <a:prstGeom prst="rect">
            <a:avLst/>
          </a:prstGeom>
        </p:spPr>
        <p:txBody>
          <a:bodyPr wrap="square">
            <a:spAutoFit/>
          </a:bodyPr>
          <a:lstStyle/>
          <a:p>
            <a:pPr lvl="0" algn="ctr" eaLnBrk="0" fontAlgn="base" hangingPunct="0">
              <a:spcBef>
                <a:spcPct val="0"/>
              </a:spcBef>
              <a:spcAft>
                <a:spcPct val="0"/>
              </a:spcAft>
              <a:tabLst>
                <a:tab pos="269875" algn="r"/>
                <a:tab pos="358775" algn="r"/>
              </a:tabLst>
            </a:pPr>
            <a:r>
              <a:rPr lang="ar-EG" b="1" dirty="0">
                <a:solidFill>
                  <a:srgbClr val="000000"/>
                </a:solidFill>
                <a:latin typeface="Arial" pitchFamily="34" charset="0"/>
                <a:ea typeface="Calibri" pitchFamily="34" charset="0"/>
                <a:cs typeface="Sultan Medium" pitchFamily="2" charset="-78"/>
              </a:rPr>
              <a:t>جملة الحصيلة النقدية بحساب حق الشعب :</a:t>
            </a:r>
            <a:r>
              <a:rPr lang="ar-EG" b="1" dirty="0">
                <a:solidFill>
                  <a:srgbClr val="FF0000"/>
                </a:solidFill>
                <a:latin typeface="Arial" pitchFamily="34" charset="0"/>
                <a:ea typeface="Calibri" pitchFamily="34" charset="0"/>
                <a:cs typeface="Sultan Medium" pitchFamily="2" charset="-78"/>
              </a:rPr>
              <a:t> </a:t>
            </a:r>
            <a:r>
              <a:rPr lang="ar-EG" b="1" dirty="0" smtClean="0">
                <a:solidFill>
                  <a:srgbClr val="FF0000"/>
                </a:solidFill>
                <a:latin typeface="Arial" pitchFamily="34" charset="0"/>
                <a:ea typeface="Calibri" pitchFamily="34" charset="0"/>
                <a:cs typeface="Sultan Medium" pitchFamily="2" charset="-78"/>
              </a:rPr>
              <a:t>16,107,456جنيه</a:t>
            </a:r>
            <a:endParaRPr lang="en-US" sz="700" dirty="0">
              <a:solidFill>
                <a:srgbClr val="FF0000"/>
              </a:solidFill>
              <a:latin typeface="Arial" pitchFamily="34" charset="0"/>
              <a:cs typeface="Arial" pitchFamily="34" charset="0"/>
            </a:endParaRPr>
          </a:p>
        </p:txBody>
      </p:sp>
      <p:sp>
        <p:nvSpPr>
          <p:cNvPr id="12" name="Rectangle 11"/>
          <p:cNvSpPr/>
          <p:nvPr/>
        </p:nvSpPr>
        <p:spPr>
          <a:xfrm>
            <a:off x="4023747" y="6177136"/>
            <a:ext cx="1826141" cy="369332"/>
          </a:xfrm>
          <a:prstGeom prst="rect">
            <a:avLst/>
          </a:prstGeom>
        </p:spPr>
        <p:txBody>
          <a:bodyPr wrap="none">
            <a:spAutoFit/>
          </a:bodyPr>
          <a:lstStyle/>
          <a:p>
            <a:pPr lvl="0" algn="ctr" eaLnBrk="0" fontAlgn="base" hangingPunct="0">
              <a:spcBef>
                <a:spcPct val="0"/>
              </a:spcBef>
              <a:spcAft>
                <a:spcPct val="0"/>
              </a:spcAft>
              <a:tabLst>
                <a:tab pos="269875" algn="r"/>
                <a:tab pos="358775" algn="r"/>
              </a:tabLst>
            </a:pPr>
            <a:r>
              <a:rPr lang="ar-EG" b="1" dirty="0">
                <a:solidFill>
                  <a:srgbClr val="FF0000"/>
                </a:solidFill>
                <a:latin typeface="Arial" pitchFamily="34" charset="0"/>
                <a:ea typeface="Calibri" pitchFamily="34" charset="0"/>
                <a:cs typeface="Sultan Medium" pitchFamily="2" charset="-78"/>
              </a:rPr>
              <a:t>موقف تحرير العقود </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597877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1" y="0"/>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5310386" y="3215243"/>
            <a:ext cx="1188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r>
              <a:rPr lang="ar-EG" b="1" dirty="0">
                <a:solidFill>
                  <a:srgbClr val="FF0000"/>
                </a:solidFill>
                <a:cs typeface="Sultan bold" pitchFamily="2" charset="-78"/>
              </a:rPr>
              <a:t>مخالفات البناء</a:t>
            </a:r>
            <a:endParaRPr lang="en-US" b="1" dirty="0">
              <a:solidFill>
                <a:srgbClr val="FF0000"/>
              </a:solidFill>
              <a:cs typeface="Sultan bold" pitchFamily="2" charset="-78"/>
            </a:endParaRPr>
          </a:p>
        </p:txBody>
      </p:sp>
      <p:sp>
        <p:nvSpPr>
          <p:cNvPr id="7" name="Rectangle 6"/>
          <p:cNvSpPr/>
          <p:nvPr/>
        </p:nvSpPr>
        <p:spPr>
          <a:xfrm>
            <a:off x="3333004" y="455840"/>
            <a:ext cx="2392001" cy="369332"/>
          </a:xfrm>
          <a:prstGeom prst="rect">
            <a:avLst/>
          </a:prstGeom>
        </p:spPr>
        <p:txBody>
          <a:bodyPr wrap="none">
            <a:spAutoFit/>
          </a:bodyPr>
          <a:lstStyle/>
          <a:p>
            <a:pPr lvl="0" algn="l" fontAlgn="base">
              <a:spcBef>
                <a:spcPct val="0"/>
              </a:spcBef>
              <a:spcAft>
                <a:spcPct val="0"/>
              </a:spcAft>
              <a:tabLst>
                <a:tab pos="269875" algn="r"/>
                <a:tab pos="358775" algn="r"/>
              </a:tabLst>
            </a:pPr>
            <a:r>
              <a:rPr lang="ar-EG" b="1" dirty="0">
                <a:solidFill>
                  <a:srgbClr val="FF0000"/>
                </a:solidFill>
                <a:latin typeface="Arial" pitchFamily="34" charset="0"/>
                <a:ea typeface="Calibri" pitchFamily="34" charset="0"/>
                <a:cs typeface="Sultan Medium" pitchFamily="2" charset="-78"/>
              </a:rPr>
              <a:t>تعديات علي </a:t>
            </a:r>
            <a:r>
              <a:rPr lang="ar-EG" b="1" dirty="0" smtClean="0">
                <a:solidFill>
                  <a:srgbClr val="FF0000"/>
                </a:solidFill>
                <a:latin typeface="Arial" pitchFamily="34" charset="0"/>
                <a:ea typeface="Calibri" pitchFamily="34" charset="0"/>
                <a:cs typeface="Sultan Medium" pitchFamily="2" charset="-78"/>
              </a:rPr>
              <a:t>املاك الدولة :</a:t>
            </a:r>
            <a:endParaRPr lang="en-US" sz="300" dirty="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89069730"/>
              </p:ext>
            </p:extLst>
          </p:nvPr>
        </p:nvGraphicFramePr>
        <p:xfrm>
          <a:off x="980728" y="3728864"/>
          <a:ext cx="5083176" cy="594360"/>
        </p:xfrm>
        <a:graphic>
          <a:graphicData uri="http://schemas.openxmlformats.org/drawingml/2006/table">
            <a:tbl>
              <a:tblPr rtl="1" firstRow="1" firstCol="1" bandRow="1">
                <a:tableStyleId>{5C22544A-7EE6-4342-B048-85BDC9FD1C3A}</a:tableStyleId>
              </a:tblPr>
              <a:tblGrid>
                <a:gridCol w="1694392"/>
                <a:gridCol w="1694392"/>
                <a:gridCol w="1694392"/>
              </a:tblGrid>
              <a:tr h="198120">
                <a:tc>
                  <a:txBody>
                    <a:bodyPr/>
                    <a:lstStyle/>
                    <a:p>
                      <a:pPr marR="201930" algn="ctr" rtl="0">
                        <a:spcAft>
                          <a:spcPts val="0"/>
                        </a:spcAft>
                      </a:pPr>
                      <a:r>
                        <a:rPr lang="ar-EG" sz="1300" b="1" kern="1200" dirty="0">
                          <a:solidFill>
                            <a:schemeClr val="tx1"/>
                          </a:solidFill>
                          <a:effectLst/>
                          <a:latin typeface="+mn-lt"/>
                          <a:ea typeface="+mn-ea"/>
                          <a:cs typeface="+mn-cs"/>
                        </a:rPr>
                        <a:t>عدد حالات المخالفة</a:t>
                      </a:r>
                      <a:endParaRPr lang="en-US" sz="1300" b="1" kern="1200" dirty="0">
                        <a:solidFill>
                          <a:schemeClr val="tx1"/>
                        </a:solidFill>
                        <a:effectLst/>
                        <a:latin typeface="+mn-lt"/>
                        <a:ea typeface="+mn-ea"/>
                        <a:cs typeface="+mn-cs"/>
                      </a:endParaRPr>
                    </a:p>
                  </a:txBody>
                  <a:tcPr marL="68580" marR="68580" marT="0" marB="0" anchor="ctr"/>
                </a:tc>
                <a:tc>
                  <a:txBody>
                    <a:bodyPr/>
                    <a:lstStyle/>
                    <a:p>
                      <a:pPr marR="201930" algn="ctr" rtl="0">
                        <a:spcAft>
                          <a:spcPts val="0"/>
                        </a:spcAft>
                      </a:pPr>
                      <a:r>
                        <a:rPr lang="ar-EG" sz="1300" b="1" kern="1200" dirty="0">
                          <a:solidFill>
                            <a:schemeClr val="tx1"/>
                          </a:solidFill>
                          <a:effectLst/>
                          <a:latin typeface="+mn-lt"/>
                          <a:ea typeface="+mn-ea"/>
                          <a:cs typeface="+mn-cs"/>
                        </a:rPr>
                        <a:t>عدد حالات الازالة</a:t>
                      </a:r>
                      <a:endParaRPr lang="en-US" sz="1300" b="1" kern="1200" dirty="0">
                        <a:solidFill>
                          <a:schemeClr val="tx1"/>
                        </a:solidFill>
                        <a:effectLst/>
                        <a:latin typeface="+mn-lt"/>
                        <a:ea typeface="+mn-ea"/>
                        <a:cs typeface="+mn-cs"/>
                      </a:endParaRPr>
                    </a:p>
                  </a:txBody>
                  <a:tcPr marL="68580" marR="68580" marT="0" marB="0" anchor="ctr"/>
                </a:tc>
                <a:tc>
                  <a:txBody>
                    <a:bodyPr/>
                    <a:lstStyle/>
                    <a:p>
                      <a:pPr marR="201930" algn="ctr" rtl="0">
                        <a:spcAft>
                          <a:spcPts val="0"/>
                        </a:spcAft>
                      </a:pPr>
                      <a:r>
                        <a:rPr lang="ar-EG" sz="1300" b="1" kern="1200" dirty="0">
                          <a:solidFill>
                            <a:schemeClr val="tx1"/>
                          </a:solidFill>
                          <a:effectLst/>
                          <a:latin typeface="+mn-lt"/>
                          <a:ea typeface="+mn-ea"/>
                          <a:cs typeface="+mn-cs"/>
                        </a:rPr>
                        <a:t>النسبة</a:t>
                      </a:r>
                      <a:endParaRPr lang="en-US" sz="1300" b="1" kern="1200" dirty="0">
                        <a:solidFill>
                          <a:schemeClr val="tx1"/>
                        </a:solidFill>
                        <a:effectLst/>
                        <a:latin typeface="+mn-lt"/>
                        <a:ea typeface="+mn-ea"/>
                        <a:cs typeface="+mn-cs"/>
                      </a:endParaRPr>
                    </a:p>
                  </a:txBody>
                  <a:tcPr marL="68580" marR="68580" marT="0" marB="0" anchor="ctr"/>
                </a:tc>
              </a:tr>
              <a:tr h="198120">
                <a:tc>
                  <a:txBody>
                    <a:bodyPr/>
                    <a:lstStyle/>
                    <a:p>
                      <a:pPr marR="201930" algn="ctr" rtl="1">
                        <a:spcAft>
                          <a:spcPts val="0"/>
                        </a:spcAft>
                      </a:pPr>
                      <a:r>
                        <a:rPr lang="ar-EG" sz="1300" b="1" kern="1200" dirty="0">
                          <a:solidFill>
                            <a:schemeClr val="tx1"/>
                          </a:solidFill>
                          <a:effectLst/>
                          <a:latin typeface="+mn-lt"/>
                          <a:ea typeface="+mn-ea"/>
                          <a:cs typeface="+mn-cs"/>
                        </a:rPr>
                        <a:t>82</a:t>
                      </a:r>
                      <a:endParaRPr lang="en-US" sz="1300" b="1" kern="1200" dirty="0">
                        <a:solidFill>
                          <a:schemeClr val="tx1"/>
                        </a:solidFill>
                        <a:effectLst/>
                        <a:latin typeface="+mn-lt"/>
                        <a:ea typeface="+mn-ea"/>
                        <a:cs typeface="+mn-cs"/>
                      </a:endParaRPr>
                    </a:p>
                  </a:txBody>
                  <a:tcPr marL="68580" marR="68580" marT="0" marB="0" anchor="ctr"/>
                </a:tc>
                <a:tc>
                  <a:txBody>
                    <a:bodyPr/>
                    <a:lstStyle/>
                    <a:p>
                      <a:pPr marR="201930" algn="ctr" rtl="0">
                        <a:spcAft>
                          <a:spcPts val="0"/>
                        </a:spcAft>
                      </a:pPr>
                      <a:r>
                        <a:rPr lang="ar-EG" sz="1300" b="1" kern="1200">
                          <a:solidFill>
                            <a:schemeClr val="tx1"/>
                          </a:solidFill>
                          <a:effectLst/>
                          <a:latin typeface="+mn-lt"/>
                          <a:ea typeface="+mn-ea"/>
                          <a:cs typeface="+mn-cs"/>
                        </a:rPr>
                        <a:t>82</a:t>
                      </a:r>
                      <a:endParaRPr lang="en-US" sz="1300" b="1" kern="1200">
                        <a:solidFill>
                          <a:schemeClr val="tx1"/>
                        </a:solidFill>
                        <a:effectLst/>
                        <a:latin typeface="+mn-lt"/>
                        <a:ea typeface="+mn-ea"/>
                        <a:cs typeface="+mn-cs"/>
                      </a:endParaRPr>
                    </a:p>
                  </a:txBody>
                  <a:tcPr marL="68580" marR="68580" marT="0" marB="0" anchor="ctr"/>
                </a:tc>
                <a:tc>
                  <a:txBody>
                    <a:bodyPr/>
                    <a:lstStyle/>
                    <a:p>
                      <a:pPr marR="201930" algn="ctr" rtl="0">
                        <a:spcAft>
                          <a:spcPts val="0"/>
                        </a:spcAft>
                      </a:pPr>
                      <a:r>
                        <a:rPr lang="ar-EG" sz="1300" b="1" kern="1200" dirty="0">
                          <a:solidFill>
                            <a:schemeClr val="tx1"/>
                          </a:solidFill>
                          <a:effectLst/>
                          <a:latin typeface="+mn-lt"/>
                          <a:ea typeface="+mn-ea"/>
                          <a:cs typeface="+mn-cs"/>
                        </a:rPr>
                        <a:t>100%</a:t>
                      </a:r>
                      <a:endParaRPr lang="en-US" sz="1300" b="1" kern="1200" dirty="0">
                        <a:solidFill>
                          <a:schemeClr val="tx1"/>
                        </a:solidFill>
                        <a:effectLst/>
                        <a:latin typeface="+mn-lt"/>
                        <a:ea typeface="+mn-ea"/>
                        <a:cs typeface="+mn-cs"/>
                      </a:endParaRPr>
                    </a:p>
                  </a:txBody>
                  <a:tcPr marL="68580" marR="68580" marT="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21871091"/>
              </p:ext>
            </p:extLst>
          </p:nvPr>
        </p:nvGraphicFramePr>
        <p:xfrm>
          <a:off x="980728" y="4802360"/>
          <a:ext cx="5083176" cy="683514"/>
        </p:xfrm>
        <a:graphic>
          <a:graphicData uri="http://schemas.openxmlformats.org/drawingml/2006/table">
            <a:tbl>
              <a:tblPr rtl="1" firstRow="1" firstCol="1" bandRow="1">
                <a:tableStyleId>{5C22544A-7EE6-4342-B048-85BDC9FD1C3A}</a:tableStyleId>
              </a:tblPr>
              <a:tblGrid>
                <a:gridCol w="1694392"/>
                <a:gridCol w="1694392"/>
                <a:gridCol w="1694392"/>
              </a:tblGrid>
              <a:tr h="455676">
                <a:tc>
                  <a:txBody>
                    <a:bodyPr/>
                    <a:lstStyle/>
                    <a:p>
                      <a:pPr marL="457200" marR="201930" algn="ctr" rtl="1">
                        <a:lnSpc>
                          <a:spcPct val="115000"/>
                        </a:lnSpc>
                        <a:spcAft>
                          <a:spcPts val="0"/>
                        </a:spcAft>
                      </a:pPr>
                      <a:r>
                        <a:rPr lang="ar-EG" sz="1300" b="1" kern="1200" dirty="0">
                          <a:solidFill>
                            <a:schemeClr val="tx1"/>
                          </a:solidFill>
                          <a:effectLst/>
                          <a:latin typeface="+mn-lt"/>
                          <a:ea typeface="+mn-ea"/>
                          <a:cs typeface="+mn-cs"/>
                        </a:rPr>
                        <a:t>عدد حالات التعدي</a:t>
                      </a:r>
                      <a:endParaRPr lang="en-US" sz="1300" b="1" kern="1200" dirty="0">
                        <a:solidFill>
                          <a:schemeClr val="tx1"/>
                        </a:solidFill>
                        <a:effectLst/>
                        <a:latin typeface="+mn-lt"/>
                        <a:ea typeface="+mn-ea"/>
                        <a:cs typeface="+mn-cs"/>
                      </a:endParaRPr>
                    </a:p>
                  </a:txBody>
                  <a:tcPr marL="68580" marR="68580" marT="0" marB="0" anchor="ctr"/>
                </a:tc>
                <a:tc>
                  <a:txBody>
                    <a:bodyPr/>
                    <a:lstStyle/>
                    <a:p>
                      <a:pPr marL="457200" marR="201930" algn="ctr" rtl="1">
                        <a:lnSpc>
                          <a:spcPct val="115000"/>
                        </a:lnSpc>
                        <a:spcAft>
                          <a:spcPts val="0"/>
                        </a:spcAft>
                      </a:pPr>
                      <a:r>
                        <a:rPr lang="ar-EG" sz="1300" b="1" kern="1200" dirty="0">
                          <a:solidFill>
                            <a:schemeClr val="tx1"/>
                          </a:solidFill>
                          <a:effectLst/>
                          <a:latin typeface="+mn-lt"/>
                          <a:ea typeface="+mn-ea"/>
                          <a:cs typeface="+mn-cs"/>
                        </a:rPr>
                        <a:t>عدد حالات الازالة</a:t>
                      </a:r>
                      <a:endParaRPr lang="en-US" sz="1300" b="1" kern="1200" dirty="0">
                        <a:solidFill>
                          <a:schemeClr val="tx1"/>
                        </a:solidFill>
                        <a:effectLst/>
                        <a:latin typeface="+mn-lt"/>
                        <a:ea typeface="+mn-ea"/>
                        <a:cs typeface="+mn-cs"/>
                      </a:endParaRPr>
                    </a:p>
                  </a:txBody>
                  <a:tcPr marL="68580" marR="68580" marT="0" marB="0" anchor="ctr"/>
                </a:tc>
                <a:tc>
                  <a:txBody>
                    <a:bodyPr/>
                    <a:lstStyle/>
                    <a:p>
                      <a:pPr marL="457200" marR="201930" algn="ctr" rtl="1">
                        <a:lnSpc>
                          <a:spcPct val="115000"/>
                        </a:lnSpc>
                        <a:spcAft>
                          <a:spcPts val="0"/>
                        </a:spcAft>
                      </a:pPr>
                      <a:r>
                        <a:rPr lang="ar-EG" sz="1300" b="1" kern="1200" dirty="0">
                          <a:solidFill>
                            <a:schemeClr val="tx1"/>
                          </a:solidFill>
                          <a:effectLst/>
                          <a:latin typeface="+mn-lt"/>
                          <a:ea typeface="+mn-ea"/>
                          <a:cs typeface="+mn-cs"/>
                        </a:rPr>
                        <a:t>نسبة التنفيذ</a:t>
                      </a:r>
                      <a:endParaRPr lang="en-US" sz="1300" b="1" kern="1200" dirty="0">
                        <a:solidFill>
                          <a:schemeClr val="tx1"/>
                        </a:solidFill>
                        <a:effectLst/>
                        <a:latin typeface="+mn-lt"/>
                        <a:ea typeface="+mn-ea"/>
                        <a:cs typeface="+mn-cs"/>
                      </a:endParaRPr>
                    </a:p>
                  </a:txBody>
                  <a:tcPr marL="68580" marR="68580" marT="0" marB="0" anchor="ctr"/>
                </a:tc>
              </a:tr>
              <a:tr h="227838">
                <a:tc>
                  <a:txBody>
                    <a:bodyPr/>
                    <a:lstStyle/>
                    <a:p>
                      <a:pPr marL="457200" marR="201930" algn="ctr" rtl="1">
                        <a:lnSpc>
                          <a:spcPct val="115000"/>
                        </a:lnSpc>
                        <a:spcAft>
                          <a:spcPts val="0"/>
                        </a:spcAft>
                      </a:pPr>
                      <a:r>
                        <a:rPr lang="ar-EG" sz="1300" b="1" kern="1200" dirty="0">
                          <a:solidFill>
                            <a:schemeClr val="tx1"/>
                          </a:solidFill>
                          <a:effectLst/>
                          <a:latin typeface="+mn-lt"/>
                          <a:ea typeface="+mn-ea"/>
                          <a:cs typeface="+mn-cs"/>
                        </a:rPr>
                        <a:t>37</a:t>
                      </a:r>
                      <a:endParaRPr lang="en-US" sz="1300" b="1" kern="1200" dirty="0">
                        <a:solidFill>
                          <a:schemeClr val="tx1"/>
                        </a:solidFill>
                        <a:effectLst/>
                        <a:latin typeface="+mn-lt"/>
                        <a:ea typeface="+mn-ea"/>
                        <a:cs typeface="+mn-cs"/>
                      </a:endParaRPr>
                    </a:p>
                  </a:txBody>
                  <a:tcPr marL="68580" marR="68580" marT="0" marB="0" anchor="ctr"/>
                </a:tc>
                <a:tc>
                  <a:txBody>
                    <a:bodyPr/>
                    <a:lstStyle/>
                    <a:p>
                      <a:pPr marL="457200" marR="201930" algn="ctr" rtl="1">
                        <a:lnSpc>
                          <a:spcPct val="115000"/>
                        </a:lnSpc>
                        <a:spcAft>
                          <a:spcPts val="0"/>
                        </a:spcAft>
                      </a:pPr>
                      <a:r>
                        <a:rPr lang="ar-EG" sz="1300" b="1" kern="1200">
                          <a:solidFill>
                            <a:schemeClr val="tx1"/>
                          </a:solidFill>
                          <a:effectLst/>
                          <a:latin typeface="+mn-lt"/>
                          <a:ea typeface="+mn-ea"/>
                          <a:cs typeface="+mn-cs"/>
                        </a:rPr>
                        <a:t>36</a:t>
                      </a:r>
                      <a:endParaRPr lang="en-US" sz="1300" b="1" kern="1200">
                        <a:solidFill>
                          <a:schemeClr val="tx1"/>
                        </a:solidFill>
                        <a:effectLst/>
                        <a:latin typeface="+mn-lt"/>
                        <a:ea typeface="+mn-ea"/>
                        <a:cs typeface="+mn-cs"/>
                      </a:endParaRPr>
                    </a:p>
                  </a:txBody>
                  <a:tcPr marL="68580" marR="68580" marT="0" marB="0" anchor="ctr"/>
                </a:tc>
                <a:tc>
                  <a:txBody>
                    <a:bodyPr/>
                    <a:lstStyle/>
                    <a:p>
                      <a:pPr marL="457200" marR="201930" algn="ctr" rtl="1">
                        <a:lnSpc>
                          <a:spcPct val="115000"/>
                        </a:lnSpc>
                        <a:spcAft>
                          <a:spcPts val="0"/>
                        </a:spcAft>
                      </a:pPr>
                      <a:r>
                        <a:rPr lang="ar-EG" sz="1300" b="1" kern="1200" dirty="0">
                          <a:solidFill>
                            <a:schemeClr val="tx1"/>
                          </a:solidFill>
                          <a:effectLst/>
                          <a:latin typeface="+mn-lt"/>
                          <a:ea typeface="+mn-ea"/>
                          <a:cs typeface="+mn-cs"/>
                        </a:rPr>
                        <a:t>98%</a:t>
                      </a:r>
                      <a:endParaRPr lang="en-US" sz="1300" b="1" kern="1200" dirty="0">
                        <a:solidFill>
                          <a:schemeClr val="tx1"/>
                        </a:solidFill>
                        <a:effectLst/>
                        <a:latin typeface="+mn-lt"/>
                        <a:ea typeface="+mn-ea"/>
                        <a:cs typeface="+mn-cs"/>
                      </a:endParaRPr>
                    </a:p>
                  </a:txBody>
                  <a:tcPr marL="68580" marR="68580" marT="0" marB="0" anchor="ctr"/>
                </a:tc>
              </a:tr>
            </a:tbl>
          </a:graphicData>
        </a:graphic>
      </p:graphicFrame>
      <p:sp>
        <p:nvSpPr>
          <p:cNvPr id="16" name="Rectangle 15"/>
          <p:cNvSpPr/>
          <p:nvPr/>
        </p:nvSpPr>
        <p:spPr>
          <a:xfrm>
            <a:off x="5141321" y="1631340"/>
            <a:ext cx="1309974" cy="369332"/>
          </a:xfrm>
          <a:prstGeom prst="rect">
            <a:avLst/>
          </a:prstGeom>
        </p:spPr>
        <p:txBody>
          <a:bodyPr wrap="none">
            <a:spAutoFit/>
          </a:bodyPr>
          <a:lstStyle/>
          <a:p>
            <a:pPr lvl="0"/>
            <a:r>
              <a:rPr lang="ar-EG" b="1" dirty="0">
                <a:solidFill>
                  <a:srgbClr val="FF0000"/>
                </a:solidFill>
                <a:cs typeface="Sultan bold" pitchFamily="2" charset="-78"/>
              </a:rPr>
              <a:t>الاراضي الزراعية</a:t>
            </a:r>
            <a:endParaRPr lang="en-US" dirty="0">
              <a:solidFill>
                <a:srgbClr val="FF0000"/>
              </a:solidFill>
              <a:effectLst/>
              <a:cs typeface="Sultan bold" pitchFamily="2" charset="-78"/>
            </a:endParaRPr>
          </a:p>
        </p:txBody>
      </p:sp>
      <p:graphicFrame>
        <p:nvGraphicFramePr>
          <p:cNvPr id="17" name="Table 16"/>
          <p:cNvGraphicFramePr>
            <a:graphicFrameLocks noGrp="1"/>
          </p:cNvGraphicFramePr>
          <p:nvPr>
            <p:extLst>
              <p:ext uri="{D42A27DB-BD31-4B8C-83A1-F6EECF244321}">
                <p14:modId xmlns:p14="http://schemas.microsoft.com/office/powerpoint/2010/main" val="3453529638"/>
              </p:ext>
            </p:extLst>
          </p:nvPr>
        </p:nvGraphicFramePr>
        <p:xfrm>
          <a:off x="923945" y="2216696"/>
          <a:ext cx="5083176" cy="594360"/>
        </p:xfrm>
        <a:graphic>
          <a:graphicData uri="http://schemas.openxmlformats.org/drawingml/2006/table">
            <a:tbl>
              <a:tblPr rtl="1" firstRow="1" firstCol="1" bandRow="1">
                <a:tableStyleId>{5C22544A-7EE6-4342-B048-85BDC9FD1C3A}</a:tableStyleId>
              </a:tblPr>
              <a:tblGrid>
                <a:gridCol w="1694392"/>
                <a:gridCol w="1694392"/>
                <a:gridCol w="1694392"/>
              </a:tblGrid>
              <a:tr h="198120">
                <a:tc>
                  <a:txBody>
                    <a:bodyPr/>
                    <a:lstStyle/>
                    <a:p>
                      <a:pPr marR="201930" algn="ctr" rtl="0">
                        <a:spcAft>
                          <a:spcPts val="0"/>
                        </a:spcAft>
                      </a:pPr>
                      <a:r>
                        <a:rPr lang="ar-EG" sz="1300" dirty="0">
                          <a:solidFill>
                            <a:schemeClr val="tx1"/>
                          </a:solidFill>
                          <a:effectLst/>
                        </a:rPr>
                        <a:t>عدد حالات التعديات</a:t>
                      </a:r>
                      <a:endParaRPr lang="en-US" sz="1100" dirty="0">
                        <a:solidFill>
                          <a:schemeClr val="tx1"/>
                        </a:solidFill>
                        <a:effectLst/>
                        <a:latin typeface="Calibri"/>
                        <a:cs typeface="Arial"/>
                      </a:endParaRPr>
                    </a:p>
                  </a:txBody>
                  <a:tcPr marL="68580" marR="68580" marT="0" marB="0" anchor="ctr"/>
                </a:tc>
                <a:tc>
                  <a:txBody>
                    <a:bodyPr/>
                    <a:lstStyle/>
                    <a:p>
                      <a:pPr marR="201930" algn="ctr" rtl="0">
                        <a:spcAft>
                          <a:spcPts val="0"/>
                        </a:spcAft>
                      </a:pPr>
                      <a:r>
                        <a:rPr lang="ar-EG" sz="1300" dirty="0">
                          <a:solidFill>
                            <a:schemeClr val="tx1"/>
                          </a:solidFill>
                          <a:effectLst/>
                        </a:rPr>
                        <a:t>عدد حالات الازالة</a:t>
                      </a:r>
                      <a:endParaRPr lang="en-US" sz="1100" dirty="0">
                        <a:solidFill>
                          <a:schemeClr val="tx1"/>
                        </a:solidFill>
                        <a:effectLst/>
                        <a:latin typeface="Calibri"/>
                        <a:cs typeface="Arial"/>
                      </a:endParaRPr>
                    </a:p>
                  </a:txBody>
                  <a:tcPr marL="68580" marR="68580" marT="0" marB="0" anchor="ctr"/>
                </a:tc>
                <a:tc>
                  <a:txBody>
                    <a:bodyPr/>
                    <a:lstStyle/>
                    <a:p>
                      <a:pPr marR="201930" algn="ctr" rtl="0">
                        <a:spcAft>
                          <a:spcPts val="0"/>
                        </a:spcAft>
                      </a:pPr>
                      <a:r>
                        <a:rPr lang="ar-EG" sz="1300">
                          <a:solidFill>
                            <a:schemeClr val="tx1"/>
                          </a:solidFill>
                          <a:effectLst/>
                        </a:rPr>
                        <a:t>نسبة التنفيذ</a:t>
                      </a:r>
                      <a:endParaRPr lang="en-US" sz="1100">
                        <a:solidFill>
                          <a:schemeClr val="tx1"/>
                        </a:solidFill>
                        <a:effectLst/>
                        <a:latin typeface="Calibri"/>
                        <a:cs typeface="Arial"/>
                      </a:endParaRPr>
                    </a:p>
                  </a:txBody>
                  <a:tcPr marL="68580" marR="68580" marT="0" marB="0" anchor="ctr"/>
                </a:tc>
              </a:tr>
              <a:tr h="198120">
                <a:tc>
                  <a:txBody>
                    <a:bodyPr/>
                    <a:lstStyle/>
                    <a:p>
                      <a:pPr marR="201930" algn="ctr" rtl="1">
                        <a:spcAft>
                          <a:spcPts val="0"/>
                        </a:spcAft>
                      </a:pPr>
                      <a:r>
                        <a:rPr lang="ar-EG" sz="1300">
                          <a:solidFill>
                            <a:schemeClr val="tx1"/>
                          </a:solidFill>
                          <a:effectLst/>
                        </a:rPr>
                        <a:t>100</a:t>
                      </a:r>
                      <a:endParaRPr lang="en-US" sz="1100">
                        <a:solidFill>
                          <a:schemeClr val="tx1"/>
                        </a:solidFill>
                        <a:effectLst/>
                        <a:latin typeface="Calibri"/>
                        <a:cs typeface="Arial"/>
                      </a:endParaRPr>
                    </a:p>
                  </a:txBody>
                  <a:tcPr marL="68580" marR="68580" marT="0" marB="0" anchor="ctr"/>
                </a:tc>
                <a:tc>
                  <a:txBody>
                    <a:bodyPr/>
                    <a:lstStyle/>
                    <a:p>
                      <a:pPr marR="201930" algn="ctr" rtl="0">
                        <a:spcAft>
                          <a:spcPts val="0"/>
                        </a:spcAft>
                      </a:pPr>
                      <a:r>
                        <a:rPr lang="ar-EG" sz="1300" dirty="0">
                          <a:solidFill>
                            <a:schemeClr val="tx1"/>
                          </a:solidFill>
                          <a:effectLst/>
                        </a:rPr>
                        <a:t>100</a:t>
                      </a:r>
                      <a:endParaRPr lang="en-US" sz="1100" dirty="0">
                        <a:solidFill>
                          <a:schemeClr val="tx1"/>
                        </a:solidFill>
                        <a:effectLst/>
                        <a:latin typeface="Calibri"/>
                        <a:cs typeface="Arial"/>
                      </a:endParaRPr>
                    </a:p>
                  </a:txBody>
                  <a:tcPr marL="68580" marR="68580" marT="0" marB="0" anchor="ctr"/>
                </a:tc>
                <a:tc>
                  <a:txBody>
                    <a:bodyPr/>
                    <a:lstStyle/>
                    <a:p>
                      <a:pPr marR="201930" algn="ctr" rtl="0">
                        <a:spcAft>
                          <a:spcPts val="0"/>
                        </a:spcAft>
                      </a:pPr>
                      <a:r>
                        <a:rPr lang="ar-EG" sz="1300" dirty="0">
                          <a:solidFill>
                            <a:schemeClr val="tx1"/>
                          </a:solidFill>
                          <a:effectLst/>
                        </a:rPr>
                        <a:t>100%</a:t>
                      </a:r>
                      <a:endParaRPr lang="en-US" sz="1100" dirty="0">
                        <a:solidFill>
                          <a:schemeClr val="tx1"/>
                        </a:solidFill>
                        <a:effectLst/>
                        <a:latin typeface="Calibri"/>
                        <a:cs typeface="Arial"/>
                      </a:endParaRPr>
                    </a:p>
                  </a:txBody>
                  <a:tcPr marL="68580" marR="68580" marT="0" marB="0" anchor="ctr"/>
                </a:tc>
              </a:tr>
            </a:tbl>
          </a:graphicData>
        </a:graphic>
      </p:graphicFrame>
      <p:sp>
        <p:nvSpPr>
          <p:cNvPr id="18" name="Rectangle 17"/>
          <p:cNvSpPr/>
          <p:nvPr/>
        </p:nvSpPr>
        <p:spPr>
          <a:xfrm>
            <a:off x="4976299" y="4399002"/>
            <a:ext cx="1503937" cy="369332"/>
          </a:xfrm>
          <a:prstGeom prst="rect">
            <a:avLst/>
          </a:prstGeom>
        </p:spPr>
        <p:txBody>
          <a:bodyPr wrap="none">
            <a:spAutoFit/>
          </a:bodyPr>
          <a:lstStyle/>
          <a:p>
            <a:pPr lvl="0"/>
            <a:r>
              <a:rPr lang="ar-EG" b="1" dirty="0">
                <a:solidFill>
                  <a:srgbClr val="FF0000"/>
                </a:solidFill>
                <a:cs typeface="Sultan bold" pitchFamily="2" charset="-78"/>
              </a:rPr>
              <a:t>اراضي املاك الدولة</a:t>
            </a:r>
            <a:endParaRPr lang="en-US" b="1" dirty="0">
              <a:solidFill>
                <a:srgbClr val="FF0000"/>
              </a:solidFill>
              <a:cs typeface="Sultan bold" pitchFamily="2" charset="-78"/>
            </a:endParaRPr>
          </a:p>
        </p:txBody>
      </p:sp>
      <p:sp>
        <p:nvSpPr>
          <p:cNvPr id="19" name="Rectangle 18"/>
          <p:cNvSpPr/>
          <p:nvPr/>
        </p:nvSpPr>
        <p:spPr>
          <a:xfrm>
            <a:off x="908720" y="5601072"/>
            <a:ext cx="5470238" cy="369332"/>
          </a:xfrm>
          <a:prstGeom prst="rect">
            <a:avLst/>
          </a:prstGeom>
        </p:spPr>
        <p:txBody>
          <a:bodyPr wrap="square">
            <a:spAutoFit/>
          </a:bodyPr>
          <a:lstStyle/>
          <a:p>
            <a:r>
              <a:rPr lang="ar-EG" b="1" dirty="0">
                <a:solidFill>
                  <a:srgbClr val="FF0000"/>
                </a:solidFill>
                <a:cs typeface="Sultan bold" pitchFamily="2" charset="-78"/>
              </a:rPr>
              <a:t>اجمالي التعديات على الاراضي الزراعية واراضي املاك الدولة  ومخالفات البناء  </a:t>
            </a:r>
            <a:endParaRPr lang="en-US" b="1" dirty="0">
              <a:solidFill>
                <a:srgbClr val="FF0000"/>
              </a:solidFill>
              <a:cs typeface="Sultan bold" pitchFamily="2" charset="-78"/>
            </a:endParaRPr>
          </a:p>
        </p:txBody>
      </p:sp>
      <p:graphicFrame>
        <p:nvGraphicFramePr>
          <p:cNvPr id="23" name="Table 22"/>
          <p:cNvGraphicFramePr>
            <a:graphicFrameLocks noGrp="1"/>
          </p:cNvGraphicFramePr>
          <p:nvPr>
            <p:extLst>
              <p:ext uri="{D42A27DB-BD31-4B8C-83A1-F6EECF244321}">
                <p14:modId xmlns:p14="http://schemas.microsoft.com/office/powerpoint/2010/main" val="1801027379"/>
              </p:ext>
            </p:extLst>
          </p:nvPr>
        </p:nvGraphicFramePr>
        <p:xfrm>
          <a:off x="620690" y="6033121"/>
          <a:ext cx="5758269" cy="1942335"/>
        </p:xfrm>
        <a:graphic>
          <a:graphicData uri="http://schemas.openxmlformats.org/drawingml/2006/table">
            <a:tbl>
              <a:tblPr rtl="1" firstRow="1" bandRow="1">
                <a:tableStyleId>{5C22544A-7EE6-4342-B048-85BDC9FD1C3A}</a:tableStyleId>
              </a:tblPr>
              <a:tblGrid>
                <a:gridCol w="1303712"/>
                <a:gridCol w="1090675"/>
                <a:gridCol w="642846"/>
                <a:gridCol w="801614"/>
                <a:gridCol w="959711"/>
                <a:gridCol w="959711"/>
              </a:tblGrid>
              <a:tr h="400538">
                <a:tc gridSpan="2">
                  <a:txBody>
                    <a:bodyPr/>
                    <a:lstStyle/>
                    <a:p>
                      <a:pPr algn="ctr" rtl="1"/>
                      <a:r>
                        <a:rPr lang="ar-EG" sz="1300" b="1" kern="1200" dirty="0" smtClean="0">
                          <a:solidFill>
                            <a:schemeClr val="tx1"/>
                          </a:solidFill>
                          <a:effectLst/>
                          <a:latin typeface="+mn-lt"/>
                          <a:ea typeface="+mn-ea"/>
                          <a:cs typeface="+mn-cs"/>
                        </a:rPr>
                        <a:t>الاجمالي </a:t>
                      </a:r>
                      <a:endParaRPr lang="ar-EG" sz="1300" b="1" kern="1200" dirty="0">
                        <a:solidFill>
                          <a:schemeClr val="tx1"/>
                        </a:solidFill>
                        <a:effectLst/>
                        <a:latin typeface="+mn-lt"/>
                        <a:ea typeface="+mn-ea"/>
                        <a:cs typeface="+mn-cs"/>
                      </a:endParaRPr>
                    </a:p>
                  </a:txBody>
                  <a:tcPr/>
                </a:tc>
                <a:tc hMerge="1">
                  <a:txBody>
                    <a:bodyPr/>
                    <a:lstStyle/>
                    <a:p>
                      <a:pPr rtl="1"/>
                      <a:endParaRPr lang="ar-EG" dirty="0"/>
                    </a:p>
                  </a:txBody>
                  <a:tcPr/>
                </a:tc>
                <a:tc rowSpan="2" gridSpan="3">
                  <a:txBody>
                    <a:bodyPr/>
                    <a:lstStyle/>
                    <a:p>
                      <a:pPr algn="ctr" rtl="1"/>
                      <a:r>
                        <a:rPr lang="ar-EG" sz="1300" b="1" kern="1200" dirty="0" smtClean="0">
                          <a:solidFill>
                            <a:schemeClr val="tx1"/>
                          </a:solidFill>
                          <a:effectLst/>
                          <a:latin typeface="+mn-lt"/>
                          <a:ea typeface="+mn-ea"/>
                          <a:cs typeface="+mn-cs"/>
                        </a:rPr>
                        <a:t>عدد حالات الازالة والتصالح </a:t>
                      </a:r>
                      <a:endParaRPr lang="ar-EG" sz="1300" b="1" kern="1200" dirty="0">
                        <a:solidFill>
                          <a:schemeClr val="tx1"/>
                        </a:solidFill>
                        <a:effectLst/>
                        <a:latin typeface="+mn-lt"/>
                        <a:ea typeface="+mn-ea"/>
                        <a:cs typeface="+mn-cs"/>
                      </a:endParaRPr>
                    </a:p>
                  </a:txBody>
                  <a:tcPr/>
                </a:tc>
                <a:tc rowSpan="2" hMerge="1">
                  <a:txBody>
                    <a:bodyPr/>
                    <a:lstStyle/>
                    <a:p>
                      <a:pPr rtl="1"/>
                      <a:endParaRPr lang="ar-EG" dirty="0"/>
                    </a:p>
                  </a:txBody>
                  <a:tcPr/>
                </a:tc>
                <a:tc rowSpan="2" hMerge="1">
                  <a:txBody>
                    <a:bodyPr/>
                    <a:lstStyle/>
                    <a:p>
                      <a:pPr rtl="1"/>
                      <a:endParaRPr lang="ar-EG" dirty="0"/>
                    </a:p>
                  </a:txBody>
                  <a:tcPr/>
                </a:tc>
                <a:tc rowSpan="3">
                  <a:txBody>
                    <a:bodyPr/>
                    <a:lstStyle/>
                    <a:p>
                      <a:pPr algn="ctr" rtl="1"/>
                      <a:r>
                        <a:rPr lang="ar-EG" sz="1300" b="1" kern="1200" dirty="0" smtClean="0">
                          <a:solidFill>
                            <a:schemeClr val="tx1"/>
                          </a:solidFill>
                          <a:effectLst/>
                          <a:latin typeface="+mn-lt"/>
                          <a:ea typeface="+mn-ea"/>
                          <a:cs typeface="+mn-cs"/>
                        </a:rPr>
                        <a:t>نسبة مئوية </a:t>
                      </a:r>
                      <a:endParaRPr lang="ar-EG" sz="1300" b="1" kern="1200" dirty="0">
                        <a:solidFill>
                          <a:schemeClr val="tx1"/>
                        </a:solidFill>
                        <a:effectLst/>
                        <a:latin typeface="+mn-lt"/>
                        <a:ea typeface="+mn-ea"/>
                        <a:cs typeface="+mn-cs"/>
                      </a:endParaRPr>
                    </a:p>
                  </a:txBody>
                  <a:tcPr/>
                </a:tc>
              </a:tr>
              <a:tr h="400538">
                <a:tc gridSpan="2">
                  <a:txBody>
                    <a:bodyPr/>
                    <a:lstStyle/>
                    <a:p>
                      <a:pPr algn="ctr" rtl="1"/>
                      <a:r>
                        <a:rPr lang="ar-EG" sz="1300" b="1" kern="1200" dirty="0" smtClean="0">
                          <a:solidFill>
                            <a:schemeClr val="tx1"/>
                          </a:solidFill>
                          <a:effectLst/>
                          <a:latin typeface="+mn-lt"/>
                          <a:ea typeface="+mn-ea"/>
                          <a:cs typeface="+mn-cs"/>
                        </a:rPr>
                        <a:t>219</a:t>
                      </a:r>
                      <a:endParaRPr lang="ar-EG" sz="1300" b="1" kern="1200" dirty="0">
                        <a:solidFill>
                          <a:schemeClr val="tx1"/>
                        </a:solidFill>
                        <a:effectLst/>
                        <a:latin typeface="+mn-lt"/>
                        <a:ea typeface="+mn-ea"/>
                        <a:cs typeface="+mn-cs"/>
                      </a:endParaRPr>
                    </a:p>
                  </a:txBody>
                  <a:tcPr/>
                </a:tc>
                <a:tc hMerge="1">
                  <a:txBody>
                    <a:bodyPr/>
                    <a:lstStyle/>
                    <a:p>
                      <a:pPr rtl="1"/>
                      <a:endParaRPr lang="ar-EG" dirty="0"/>
                    </a:p>
                  </a:txBody>
                  <a:tcPr/>
                </a:tc>
                <a:tc gridSpan="3" vMerge="1">
                  <a:txBody>
                    <a:bodyPr/>
                    <a:lstStyle/>
                    <a:p>
                      <a:pPr rtl="1"/>
                      <a:endParaRPr lang="ar-EG" dirty="0"/>
                    </a:p>
                  </a:txBody>
                  <a:tcPr/>
                </a:tc>
                <a:tc hMerge="1" vMerge="1">
                  <a:txBody>
                    <a:bodyPr/>
                    <a:lstStyle/>
                    <a:p>
                      <a:pPr rtl="1"/>
                      <a:endParaRPr lang="ar-EG" dirty="0"/>
                    </a:p>
                  </a:txBody>
                  <a:tcPr/>
                </a:tc>
                <a:tc hMerge="1" vMerge="1">
                  <a:txBody>
                    <a:bodyPr/>
                    <a:lstStyle/>
                    <a:p>
                      <a:pPr rtl="1"/>
                      <a:endParaRPr lang="ar-EG" dirty="0"/>
                    </a:p>
                  </a:txBody>
                  <a:tcPr/>
                </a:tc>
                <a:tc vMerge="1">
                  <a:txBody>
                    <a:bodyPr/>
                    <a:lstStyle/>
                    <a:p>
                      <a:pPr rtl="1"/>
                      <a:endParaRPr lang="ar-EG"/>
                    </a:p>
                  </a:txBody>
                  <a:tcPr/>
                </a:tc>
              </a:tr>
              <a:tr h="740721">
                <a:tc>
                  <a:txBody>
                    <a:bodyPr/>
                    <a:lstStyle/>
                    <a:p>
                      <a:pPr algn="ctr" rtl="1"/>
                      <a:r>
                        <a:rPr lang="ar-EG" sz="1300" b="1" kern="1200" dirty="0" smtClean="0">
                          <a:solidFill>
                            <a:schemeClr val="tx1"/>
                          </a:solidFill>
                          <a:effectLst/>
                          <a:latin typeface="+mn-lt"/>
                          <a:ea typeface="+mn-ea"/>
                          <a:cs typeface="+mn-cs"/>
                        </a:rPr>
                        <a:t>المستهدف</a:t>
                      </a:r>
                      <a:endParaRPr lang="ar-EG" sz="1300" b="1" kern="1200" dirty="0">
                        <a:solidFill>
                          <a:schemeClr val="tx1"/>
                        </a:solidFill>
                        <a:effectLst/>
                        <a:latin typeface="+mn-lt"/>
                        <a:ea typeface="+mn-ea"/>
                        <a:cs typeface="+mn-cs"/>
                      </a:endParaRPr>
                    </a:p>
                  </a:txBody>
                  <a:tcPr/>
                </a:tc>
                <a:tc>
                  <a:txBody>
                    <a:bodyPr/>
                    <a:lstStyle/>
                    <a:p>
                      <a:pPr algn="ctr" rtl="1"/>
                      <a:r>
                        <a:rPr lang="ar-EG" sz="1300" b="1" kern="1200" dirty="0" smtClean="0">
                          <a:solidFill>
                            <a:schemeClr val="tx1"/>
                          </a:solidFill>
                          <a:effectLst/>
                          <a:latin typeface="+mn-lt"/>
                          <a:ea typeface="+mn-ea"/>
                          <a:cs typeface="+mn-cs"/>
                        </a:rPr>
                        <a:t>فوق المستهدف</a:t>
                      </a:r>
                      <a:endParaRPr lang="ar-EG" sz="1300" b="1" kern="1200" dirty="0">
                        <a:solidFill>
                          <a:schemeClr val="tx1"/>
                        </a:solidFill>
                        <a:effectLst/>
                        <a:latin typeface="+mn-lt"/>
                        <a:ea typeface="+mn-ea"/>
                        <a:cs typeface="+mn-cs"/>
                      </a:endParaRPr>
                    </a:p>
                  </a:txBody>
                  <a:tcPr/>
                </a:tc>
                <a:tc>
                  <a:txBody>
                    <a:bodyPr/>
                    <a:lstStyle/>
                    <a:p>
                      <a:pPr algn="ctr" rtl="1"/>
                      <a:r>
                        <a:rPr lang="ar-EG" sz="1300" b="1" kern="1200" dirty="0" smtClean="0">
                          <a:solidFill>
                            <a:schemeClr val="tx1"/>
                          </a:solidFill>
                          <a:effectLst/>
                          <a:latin typeface="+mn-lt"/>
                          <a:ea typeface="+mn-ea"/>
                          <a:cs typeface="+mn-cs"/>
                        </a:rPr>
                        <a:t>ازالة </a:t>
                      </a:r>
                      <a:endParaRPr lang="ar-EG" sz="1300" b="1" kern="1200" dirty="0">
                        <a:solidFill>
                          <a:schemeClr val="tx1"/>
                        </a:solidFill>
                        <a:effectLst/>
                        <a:latin typeface="+mn-lt"/>
                        <a:ea typeface="+mn-ea"/>
                        <a:cs typeface="+mn-cs"/>
                      </a:endParaRPr>
                    </a:p>
                  </a:txBody>
                  <a:tcPr/>
                </a:tc>
                <a:tc>
                  <a:txBody>
                    <a:bodyPr/>
                    <a:lstStyle/>
                    <a:p>
                      <a:pPr algn="ctr" rtl="1"/>
                      <a:r>
                        <a:rPr lang="ar-EG" sz="1300" b="1" kern="1200" dirty="0" smtClean="0">
                          <a:solidFill>
                            <a:schemeClr val="tx1"/>
                          </a:solidFill>
                          <a:effectLst/>
                          <a:latin typeface="+mn-lt"/>
                          <a:ea typeface="+mn-ea"/>
                          <a:cs typeface="+mn-cs"/>
                        </a:rPr>
                        <a:t>طلبات تصالح </a:t>
                      </a:r>
                      <a:endParaRPr lang="ar-EG" sz="1300" b="1" kern="1200" dirty="0">
                        <a:solidFill>
                          <a:schemeClr val="tx1"/>
                        </a:solidFill>
                        <a:effectLst/>
                        <a:latin typeface="+mn-lt"/>
                        <a:ea typeface="+mn-ea"/>
                        <a:cs typeface="+mn-cs"/>
                      </a:endParaRPr>
                    </a:p>
                  </a:txBody>
                  <a:tcPr/>
                </a:tc>
                <a:tc>
                  <a:txBody>
                    <a:bodyPr/>
                    <a:lstStyle/>
                    <a:p>
                      <a:pPr algn="ctr" rtl="1"/>
                      <a:r>
                        <a:rPr lang="ar-EG" sz="1300" b="1" kern="1200" dirty="0" smtClean="0">
                          <a:solidFill>
                            <a:schemeClr val="tx1"/>
                          </a:solidFill>
                          <a:effectLst/>
                          <a:latin typeface="+mn-lt"/>
                          <a:ea typeface="+mn-ea"/>
                          <a:cs typeface="+mn-cs"/>
                        </a:rPr>
                        <a:t>مأهولة بالسكان </a:t>
                      </a:r>
                      <a:endParaRPr lang="ar-EG" sz="1300" b="1" kern="1200" dirty="0">
                        <a:solidFill>
                          <a:schemeClr val="tx1"/>
                        </a:solidFill>
                        <a:effectLst/>
                        <a:latin typeface="+mn-lt"/>
                        <a:ea typeface="+mn-ea"/>
                        <a:cs typeface="+mn-cs"/>
                      </a:endParaRPr>
                    </a:p>
                  </a:txBody>
                  <a:tcPr/>
                </a:tc>
                <a:tc vMerge="1">
                  <a:txBody>
                    <a:bodyPr/>
                    <a:lstStyle/>
                    <a:p>
                      <a:pPr rtl="1"/>
                      <a:endParaRPr lang="ar-EG" sz="1300" b="1" kern="1200" dirty="0">
                        <a:solidFill>
                          <a:schemeClr val="tx1"/>
                        </a:solidFill>
                        <a:effectLst/>
                        <a:latin typeface="+mn-lt"/>
                        <a:ea typeface="+mn-ea"/>
                        <a:cs typeface="+mn-cs"/>
                      </a:endParaRPr>
                    </a:p>
                  </a:txBody>
                  <a:tcPr/>
                </a:tc>
              </a:tr>
              <a:tr h="400538">
                <a:tc>
                  <a:txBody>
                    <a:bodyPr/>
                    <a:lstStyle/>
                    <a:p>
                      <a:pPr algn="ctr" rtl="1"/>
                      <a:r>
                        <a:rPr lang="ar-EG" sz="1300" b="1" kern="1200" dirty="0" smtClean="0">
                          <a:solidFill>
                            <a:schemeClr val="tx1"/>
                          </a:solidFill>
                          <a:effectLst/>
                          <a:latin typeface="+mn-lt"/>
                          <a:ea typeface="+mn-ea"/>
                          <a:cs typeface="+mn-cs"/>
                        </a:rPr>
                        <a:t>167</a:t>
                      </a:r>
                      <a:endParaRPr lang="ar-EG" sz="1300" b="1" kern="1200" dirty="0">
                        <a:solidFill>
                          <a:schemeClr val="tx1"/>
                        </a:solidFill>
                        <a:effectLst/>
                        <a:latin typeface="+mn-lt"/>
                        <a:ea typeface="+mn-ea"/>
                        <a:cs typeface="+mn-cs"/>
                      </a:endParaRPr>
                    </a:p>
                  </a:txBody>
                  <a:tcPr/>
                </a:tc>
                <a:tc>
                  <a:txBody>
                    <a:bodyPr/>
                    <a:lstStyle/>
                    <a:p>
                      <a:pPr algn="ctr" rtl="1"/>
                      <a:r>
                        <a:rPr lang="ar-EG" sz="1300" b="1" kern="1200" dirty="0" smtClean="0">
                          <a:solidFill>
                            <a:schemeClr val="tx1"/>
                          </a:solidFill>
                          <a:effectLst/>
                          <a:latin typeface="+mn-lt"/>
                          <a:ea typeface="+mn-ea"/>
                          <a:cs typeface="+mn-cs"/>
                        </a:rPr>
                        <a:t>52</a:t>
                      </a:r>
                      <a:endParaRPr lang="ar-EG" sz="1300" b="1" kern="1200" dirty="0">
                        <a:solidFill>
                          <a:schemeClr val="tx1"/>
                        </a:solidFill>
                        <a:effectLst/>
                        <a:latin typeface="+mn-lt"/>
                        <a:ea typeface="+mn-ea"/>
                        <a:cs typeface="+mn-cs"/>
                      </a:endParaRPr>
                    </a:p>
                  </a:txBody>
                  <a:tcPr/>
                </a:tc>
                <a:tc>
                  <a:txBody>
                    <a:bodyPr/>
                    <a:lstStyle/>
                    <a:p>
                      <a:pPr algn="ctr" rtl="1"/>
                      <a:r>
                        <a:rPr lang="ar-EG" sz="1300" b="1" kern="1200" dirty="0" smtClean="0">
                          <a:solidFill>
                            <a:schemeClr val="tx1"/>
                          </a:solidFill>
                          <a:effectLst/>
                          <a:latin typeface="+mn-lt"/>
                          <a:ea typeface="+mn-ea"/>
                          <a:cs typeface="+mn-cs"/>
                        </a:rPr>
                        <a:t>203</a:t>
                      </a:r>
                      <a:endParaRPr lang="ar-EG" sz="1300" b="1" kern="1200" dirty="0">
                        <a:solidFill>
                          <a:schemeClr val="tx1"/>
                        </a:solidFill>
                        <a:effectLst/>
                        <a:latin typeface="+mn-lt"/>
                        <a:ea typeface="+mn-ea"/>
                        <a:cs typeface="+mn-cs"/>
                      </a:endParaRPr>
                    </a:p>
                  </a:txBody>
                  <a:tcPr/>
                </a:tc>
                <a:tc>
                  <a:txBody>
                    <a:bodyPr/>
                    <a:lstStyle/>
                    <a:p>
                      <a:pPr algn="ctr" rtl="1"/>
                      <a:r>
                        <a:rPr lang="ar-EG" sz="1300" b="1" kern="1200" dirty="0" smtClean="0">
                          <a:solidFill>
                            <a:schemeClr val="tx1"/>
                          </a:solidFill>
                          <a:effectLst/>
                          <a:latin typeface="+mn-lt"/>
                          <a:ea typeface="+mn-ea"/>
                          <a:cs typeface="+mn-cs"/>
                        </a:rPr>
                        <a:t>13</a:t>
                      </a:r>
                      <a:endParaRPr lang="ar-EG" sz="1300" b="1" kern="1200" dirty="0">
                        <a:solidFill>
                          <a:schemeClr val="tx1"/>
                        </a:solidFill>
                        <a:effectLst/>
                        <a:latin typeface="+mn-lt"/>
                        <a:ea typeface="+mn-ea"/>
                        <a:cs typeface="+mn-cs"/>
                      </a:endParaRPr>
                    </a:p>
                  </a:txBody>
                  <a:tcPr/>
                </a:tc>
                <a:tc>
                  <a:txBody>
                    <a:bodyPr/>
                    <a:lstStyle/>
                    <a:p>
                      <a:pPr algn="ctr" rtl="1"/>
                      <a:r>
                        <a:rPr lang="ar-EG" sz="1300" b="1" kern="1200" dirty="0" smtClean="0">
                          <a:solidFill>
                            <a:schemeClr val="tx1"/>
                          </a:solidFill>
                          <a:effectLst/>
                          <a:latin typeface="+mn-lt"/>
                          <a:ea typeface="+mn-ea"/>
                          <a:cs typeface="+mn-cs"/>
                        </a:rPr>
                        <a:t>2</a:t>
                      </a:r>
                      <a:endParaRPr lang="ar-EG" sz="1300" b="1" kern="1200" dirty="0">
                        <a:solidFill>
                          <a:schemeClr val="tx1"/>
                        </a:solidFill>
                        <a:effectLst/>
                        <a:latin typeface="+mn-lt"/>
                        <a:ea typeface="+mn-ea"/>
                        <a:cs typeface="+mn-cs"/>
                      </a:endParaRPr>
                    </a:p>
                  </a:txBody>
                  <a:tcPr/>
                </a:tc>
                <a:tc>
                  <a:txBody>
                    <a:bodyPr/>
                    <a:lstStyle/>
                    <a:p>
                      <a:pPr rtl="1"/>
                      <a:r>
                        <a:rPr lang="ar-EG" sz="1300" b="1" kern="1200" dirty="0" smtClean="0">
                          <a:solidFill>
                            <a:schemeClr val="tx1"/>
                          </a:solidFill>
                          <a:effectLst/>
                          <a:latin typeface="+mn-lt"/>
                          <a:ea typeface="+mn-ea"/>
                          <a:cs typeface="+mn-cs"/>
                        </a:rPr>
                        <a:t>99.5%</a:t>
                      </a:r>
                      <a:endParaRPr lang="ar-EG" sz="1300" b="1" kern="1200" dirty="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66431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2" y="1718611"/>
            <a:ext cx="5875076" cy="1290173"/>
          </a:xfrm>
        </p:spPr>
        <p:txBody>
          <a:bodyPr>
            <a:normAutofit lnSpcReduction="10000"/>
          </a:bodyPr>
          <a:lstStyle/>
          <a:p>
            <a:pPr marL="0" indent="0" algn="just">
              <a:buNone/>
            </a:pPr>
            <a:r>
              <a:rPr lang="ar-SA" sz="1200" b="1" dirty="0" smtClean="0">
                <a:effectLst>
                  <a:outerShdw blurRad="38100" dist="38100" dir="2700000" algn="tl">
                    <a:srgbClr val="000000">
                      <a:alpha val="43137"/>
                    </a:srgbClr>
                  </a:outerShdw>
                </a:effectLst>
                <a:cs typeface="Sultan bold" pitchFamily="2" charset="-78"/>
              </a:rPr>
              <a:t>فى إطار جهود الاستاذة الدكتورة منال عوض  محافظ دمياط ومساعيها المتواصله للإرتقاء بالعملية التعليمية بالمحافظة وعقد اجتماعات بصفة دورية مع مسئولى التربية والتعليم بالمحافظة ، وتواصلها مع هيئة الأبنية التعليمية للانتهاء من المدارس الجديدة لتدخل الخدمة ، نستعرض فيما يلي :</a:t>
            </a:r>
            <a:endParaRPr lang="en-US" sz="1200" b="1" dirty="0" smtClean="0">
              <a:effectLst>
                <a:outerShdw blurRad="38100" dist="38100" dir="2700000" algn="tl">
                  <a:srgbClr val="000000">
                    <a:alpha val="43137"/>
                  </a:srgbClr>
                </a:outerShdw>
              </a:effectLst>
              <a:cs typeface="Sultan bold" pitchFamily="2" charset="-78"/>
            </a:endParaRPr>
          </a:p>
          <a:p>
            <a:pPr marL="0" indent="0">
              <a:buNone/>
            </a:pPr>
            <a:r>
              <a:rPr lang="ar-EG" u="sng" dirty="0">
                <a:cs typeface="Sultan bold" pitchFamily="2" charset="-78"/>
              </a:rPr>
              <a:t>أهم الاعمال التي تمت بقطاع التعليم :</a:t>
            </a:r>
            <a:endParaRPr lang="en-US" u="sng" dirty="0">
              <a:cs typeface="Sultan bold" pitchFamily="2" charset="-78"/>
            </a:endParaRPr>
          </a:p>
          <a:p>
            <a:pPr marL="0" indent="0" algn="ctr">
              <a:buNone/>
            </a:pPr>
            <a:r>
              <a:rPr lang="ar-SA" sz="1600" b="1" dirty="0">
                <a:solidFill>
                  <a:srgbClr val="FF0000"/>
                </a:solidFill>
                <a:effectLst>
                  <a:outerShdw blurRad="38100" dist="38100" dir="2700000" algn="tl">
                    <a:srgbClr val="000000">
                      <a:alpha val="43137"/>
                    </a:srgbClr>
                  </a:outerShdw>
                </a:effectLst>
                <a:cs typeface="Sultan bold" pitchFamily="2" charset="-78"/>
              </a:rPr>
              <a:t>موقف تنفيذ مشروعات هيئة  الابنية </a:t>
            </a:r>
            <a:r>
              <a:rPr lang="ar-SA" sz="1600" b="1" dirty="0" smtClean="0">
                <a:solidFill>
                  <a:srgbClr val="FF0000"/>
                </a:solidFill>
                <a:effectLst>
                  <a:outerShdw blurRad="38100" dist="38100" dir="2700000" algn="tl">
                    <a:srgbClr val="000000">
                      <a:alpha val="43137"/>
                    </a:srgbClr>
                  </a:outerShdw>
                </a:effectLst>
                <a:cs typeface="Sultan bold" pitchFamily="2" charset="-78"/>
              </a:rPr>
              <a:t>التعليمية</a:t>
            </a:r>
            <a:endParaRPr lang="en-US" dirty="0"/>
          </a:p>
          <a:p>
            <a:endParaRPr lang="ar-EG" dirty="0"/>
          </a:p>
        </p:txBody>
      </p:sp>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a:cs typeface="Sultan bold" pitchFamily="2" charset="-78"/>
              </a:rPr>
              <a:t>الإمكانيات التعليمية </a:t>
            </a:r>
            <a:r>
              <a:rPr lang="ar-EG" sz="2800" u="sng" dirty="0">
                <a:cs typeface="Sultan bold" pitchFamily="2" charset="-78"/>
              </a:rPr>
              <a:t>:</a:t>
            </a:r>
            <a:endParaRPr lang="ar-EG" sz="2800" dirty="0">
              <a:cs typeface="Sultan bold"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488235394"/>
              </p:ext>
            </p:extLst>
          </p:nvPr>
        </p:nvGraphicFramePr>
        <p:xfrm>
          <a:off x="404664" y="3008784"/>
          <a:ext cx="6048672" cy="6556577"/>
        </p:xfrm>
        <a:graphic>
          <a:graphicData uri="http://schemas.openxmlformats.org/drawingml/2006/table">
            <a:tbl>
              <a:tblPr rtl="1" firstRow="1" firstCol="1" bandRow="1">
                <a:tableStyleId>{5C22544A-7EE6-4342-B048-85BDC9FD1C3A}</a:tableStyleId>
              </a:tblPr>
              <a:tblGrid>
                <a:gridCol w="404104"/>
                <a:gridCol w="4582101"/>
                <a:gridCol w="1062467"/>
              </a:tblGrid>
              <a:tr h="202265">
                <a:tc>
                  <a:txBody>
                    <a:bodyPr/>
                    <a:lstStyle/>
                    <a:p>
                      <a:pPr marL="0" algn="justLow" defTabSz="914400" rtl="1" eaLnBrk="1" latinLnBrk="0" hangingPunct="1">
                        <a:lnSpc>
                          <a:spcPct val="125000"/>
                        </a:lnSpc>
                        <a:spcAft>
                          <a:spcPts val="0"/>
                        </a:spcAft>
                      </a:pPr>
                      <a:r>
                        <a:rPr lang="ar-SA" sz="1100" b="1" kern="1200" dirty="0">
                          <a:solidFill>
                            <a:schemeClr val="tx1"/>
                          </a:solidFill>
                          <a:latin typeface="+mn-lt"/>
                          <a:ea typeface="+mn-ea"/>
                          <a:cs typeface="Sultan Medium" pitchFamily="2" charset="-78"/>
                        </a:rPr>
                        <a:t>م</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SA" sz="1100" b="1" kern="1200" dirty="0">
                          <a:solidFill>
                            <a:schemeClr val="tx1"/>
                          </a:solidFill>
                          <a:latin typeface="+mn-lt"/>
                          <a:ea typeface="+mn-ea"/>
                          <a:cs typeface="Sultan Medium" pitchFamily="2" charset="-78"/>
                        </a:rPr>
                        <a:t>المشروع</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SA" sz="1100" b="1" kern="1200" dirty="0">
                          <a:solidFill>
                            <a:schemeClr val="tx1"/>
                          </a:solidFill>
                          <a:latin typeface="+mn-lt"/>
                          <a:ea typeface="+mn-ea"/>
                          <a:cs typeface="Sultan Medium" pitchFamily="2" charset="-78"/>
                        </a:rPr>
                        <a:t>نسبة التنفيذ</a:t>
                      </a:r>
                      <a:endParaRPr lang="en-US" sz="1100" b="1" kern="1200" dirty="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1</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توسع</a:t>
                      </a:r>
                      <a:r>
                        <a:rPr lang="ar-EG" sz="1100" b="1" kern="1200" baseline="0" dirty="0" smtClean="0">
                          <a:solidFill>
                            <a:schemeClr val="tx1"/>
                          </a:solidFill>
                          <a:latin typeface="+mn-lt"/>
                          <a:ea typeface="+mn-ea"/>
                          <a:cs typeface="Sultan Medium" pitchFamily="2" charset="-78"/>
                        </a:rPr>
                        <a:t> مدرسة الشهيد رضوان الابتدائية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2</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توسع مدرسة الشهيد محمد صابر مطاوع تعليم اساسي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3</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توسع مدرسة وحدة كفر سعد البلد الابتدائية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4</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توسع مدرسة صلاح الدين الايوبي الرسمية للغات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5</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توسع مدرسة السيدة عائشة تعليم اساسي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6</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توسع مدرسة اللغات الرسمية الجديدة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7</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توسع لمدرسة ام الرضا الابتدائية المشتركة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8</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توسع مدرسة غازي شحوت الابتدائية المشتركة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9</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توسع مدرسة شوقي ضيف الابتدائية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10</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احلال جزئي مدرسة دمياط الثانوية</a:t>
                      </a:r>
                      <a:r>
                        <a:rPr lang="ar-EG" sz="1100" b="1" kern="1200" baseline="0" dirty="0" smtClean="0">
                          <a:solidFill>
                            <a:schemeClr val="tx1"/>
                          </a:solidFill>
                          <a:latin typeface="+mn-lt"/>
                          <a:ea typeface="+mn-ea"/>
                          <a:cs typeface="Sultan Medium" pitchFamily="2" charset="-78"/>
                        </a:rPr>
                        <a:t> الزراعية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SA" sz="1100" b="1" kern="1200" dirty="0">
                          <a:solidFill>
                            <a:schemeClr val="tx1"/>
                          </a:solidFill>
                          <a:latin typeface="+mn-lt"/>
                          <a:ea typeface="+mn-ea"/>
                          <a:cs typeface="Sultan Medium" pitchFamily="2" charset="-78"/>
                        </a:rPr>
                        <a:t> </a:t>
                      </a:r>
                      <a:r>
                        <a:rPr lang="ar-EG" sz="1100" b="1" kern="1200" dirty="0" smtClean="0">
                          <a:solidFill>
                            <a:schemeClr val="tx1"/>
                          </a:solidFill>
                          <a:latin typeface="+mn-lt"/>
                          <a:ea typeface="+mn-ea"/>
                          <a:cs typeface="Sultan Medium" pitchFamily="2" charset="-78"/>
                        </a:rPr>
                        <a:t>11</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احلال جزئي لمدرسة الشهيد مصباح زهران الابتدائية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12</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احلال جزئي مدرسة غيط النصاري الاعدادية المشتركة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13</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احلال جزئي لمدرسة غيط النصاري الابتدائية المشتركة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14</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احلال</a:t>
                      </a:r>
                      <a:r>
                        <a:rPr lang="ar-EG" sz="1100" b="1" kern="1200" baseline="0" dirty="0" smtClean="0">
                          <a:solidFill>
                            <a:schemeClr val="tx1"/>
                          </a:solidFill>
                          <a:latin typeface="+mn-lt"/>
                          <a:ea typeface="+mn-ea"/>
                          <a:cs typeface="Sultan Medium" pitchFamily="2" charset="-78"/>
                        </a:rPr>
                        <a:t> جزئي مدرسة كفر البطيخ الابتدائية المشتركة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15</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احلال جزئي مدرسة عزبة البرج الاعدادية بنات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16</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احلال جزئي لمدرسة الصناعات المعدنية بدمياط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17</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احلال جزئي لمدرسة فارسكور</a:t>
                      </a:r>
                      <a:r>
                        <a:rPr lang="ar-EG" sz="1100" b="1" kern="1200" baseline="0" dirty="0" smtClean="0">
                          <a:solidFill>
                            <a:schemeClr val="tx1"/>
                          </a:solidFill>
                          <a:latin typeface="+mn-lt"/>
                          <a:ea typeface="+mn-ea"/>
                          <a:cs typeface="Sultan Medium" pitchFamily="2" charset="-78"/>
                        </a:rPr>
                        <a:t> الزخرفية بنين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18</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احلال جزئي لمدرسة كفر حميدو الاعدادية المشتركة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SA" sz="1100" b="1" kern="1200" dirty="0">
                          <a:solidFill>
                            <a:schemeClr val="tx1"/>
                          </a:solidFill>
                          <a:latin typeface="+mn-lt"/>
                          <a:ea typeface="+mn-ea"/>
                          <a:cs typeface="Sultan Medium" pitchFamily="2" charset="-78"/>
                        </a:rPr>
                        <a:t> </a:t>
                      </a:r>
                      <a:r>
                        <a:rPr lang="ar-EG" sz="1100" b="1" kern="1200" dirty="0" smtClean="0">
                          <a:solidFill>
                            <a:schemeClr val="tx1"/>
                          </a:solidFill>
                          <a:latin typeface="+mn-lt"/>
                          <a:ea typeface="+mn-ea"/>
                          <a:cs typeface="Sultan Medium" pitchFamily="2" charset="-78"/>
                        </a:rPr>
                        <a:t>19</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احلال جزئي لمدرسة الشهيد عمر</a:t>
                      </a:r>
                      <a:r>
                        <a:rPr lang="ar-EG" sz="1100" b="1" kern="1200" baseline="0" dirty="0" smtClean="0">
                          <a:solidFill>
                            <a:schemeClr val="tx1"/>
                          </a:solidFill>
                          <a:latin typeface="+mn-lt"/>
                          <a:ea typeface="+mn-ea"/>
                          <a:cs typeface="Sultan Medium" pitchFamily="2" charset="-78"/>
                        </a:rPr>
                        <a:t> الشاذلي الابتدائية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SA" sz="1100" b="1" kern="1200" dirty="0">
                          <a:solidFill>
                            <a:schemeClr val="tx1"/>
                          </a:solidFill>
                          <a:latin typeface="+mn-lt"/>
                          <a:ea typeface="+mn-ea"/>
                          <a:cs typeface="Sultan Medium" pitchFamily="2" charset="-78"/>
                        </a:rPr>
                        <a:t> </a:t>
                      </a:r>
                      <a:r>
                        <a:rPr lang="ar-EG" sz="1100" b="1" kern="1200" dirty="0" smtClean="0">
                          <a:solidFill>
                            <a:schemeClr val="tx1"/>
                          </a:solidFill>
                          <a:latin typeface="+mn-lt"/>
                          <a:ea typeface="+mn-ea"/>
                          <a:cs typeface="Sultan Medium" pitchFamily="2" charset="-78"/>
                        </a:rPr>
                        <a:t>20</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احلال جزئي لمدرسة عزبة البرج الاعدادية بنين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7962">
                <a:tc>
                  <a:txBody>
                    <a:bodyPr/>
                    <a:lstStyle/>
                    <a:p>
                      <a:pPr marL="0" algn="justLow" defTabSz="914400" rtl="1" eaLnBrk="1" latinLnBrk="0" hangingPunct="1">
                        <a:lnSpc>
                          <a:spcPct val="125000"/>
                        </a:lnSpc>
                        <a:spcAft>
                          <a:spcPts val="0"/>
                        </a:spcAft>
                      </a:pPr>
                      <a:r>
                        <a:rPr lang="ar-SA" sz="1100" b="1" kern="1200" dirty="0">
                          <a:solidFill>
                            <a:schemeClr val="tx1"/>
                          </a:solidFill>
                          <a:latin typeface="+mn-lt"/>
                          <a:ea typeface="+mn-ea"/>
                          <a:cs typeface="Sultan Medium" pitchFamily="2" charset="-78"/>
                        </a:rPr>
                        <a:t> </a:t>
                      </a:r>
                      <a:r>
                        <a:rPr lang="ar-EG" sz="1100" b="1" kern="1200" dirty="0" smtClean="0">
                          <a:solidFill>
                            <a:schemeClr val="tx1"/>
                          </a:solidFill>
                          <a:latin typeface="+mn-lt"/>
                          <a:ea typeface="+mn-ea"/>
                          <a:cs typeface="Sultan Medium" pitchFamily="2" charset="-78"/>
                        </a:rPr>
                        <a:t>21</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انشاء مدرسة اسماعيل عبده الابتدائية </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61538" marR="61538"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22</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انشاء المدرسة المصرية اليابانية بكفر البطيخ</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59247" marR="59247"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23</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انشاء مدرسة زيد بن حارثة الرسمية للغات </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59247" marR="59247"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24</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انشاء مدرسة طارق بن زياد تعليم اساسي </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59247" marR="59247"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25</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انشاء مدرسة معاذ بن جبل تعليم اساسي </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59247" marR="59247" marT="0" marB="0"/>
                </a:tc>
              </a:tr>
              <a:tr h="231977">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26</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المدرسة الرسمية الدولية بدمياط الجديدة </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59247" marR="59247"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27</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انشاء جديد لمدرسة ابو سعادة الكبري الابتدائية </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59247" marR="59247" marT="0" marB="0"/>
                </a:tc>
              </a:tr>
              <a:tr h="202265">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28</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100" b="1" kern="1200" dirty="0" smtClean="0">
                          <a:solidFill>
                            <a:schemeClr val="tx1"/>
                          </a:solidFill>
                          <a:latin typeface="+mn-lt"/>
                          <a:ea typeface="+mn-ea"/>
                          <a:cs typeface="Sultan Medium" pitchFamily="2" charset="-78"/>
                        </a:rPr>
                        <a:t>انشاء جديدة لمدرسة سلطان</a:t>
                      </a:r>
                      <a:r>
                        <a:rPr lang="ar-EG" sz="1100" b="1" kern="1200" baseline="0" dirty="0" smtClean="0">
                          <a:solidFill>
                            <a:schemeClr val="tx1"/>
                          </a:solidFill>
                          <a:latin typeface="+mn-lt"/>
                          <a:ea typeface="+mn-ea"/>
                          <a:cs typeface="Sultan Medium" pitchFamily="2" charset="-78"/>
                        </a:rPr>
                        <a:t> بدوي تعليم اساسي </a:t>
                      </a:r>
                      <a:endParaRPr lang="en-US" sz="11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100" b="1" kern="1200" dirty="0" smtClean="0">
                          <a:solidFill>
                            <a:schemeClr val="tx1"/>
                          </a:solidFill>
                          <a:latin typeface="+mn-lt"/>
                          <a:ea typeface="+mn-ea"/>
                          <a:cs typeface="Sultan Medium" pitchFamily="2" charset="-78"/>
                        </a:rPr>
                        <a:t>100%</a:t>
                      </a:r>
                      <a:endParaRPr lang="en-US" sz="1100" b="1" kern="1200" dirty="0" smtClean="0">
                        <a:solidFill>
                          <a:schemeClr val="tx1"/>
                        </a:solidFill>
                        <a:latin typeface="+mn-lt"/>
                        <a:ea typeface="+mn-ea"/>
                        <a:cs typeface="Sultan Medium" pitchFamily="2" charset="-78"/>
                      </a:endParaRPr>
                    </a:p>
                  </a:txBody>
                  <a:tcPr marL="59247" marR="59247" marT="0" marB="0"/>
                </a:tc>
              </a:tr>
              <a:tr h="22065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29</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انشاء جديد لمدرسة رياض الصالحين تعليم اساسي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22065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30</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انشاء مدرسة نور</a:t>
                      </a:r>
                      <a:r>
                        <a:rPr lang="ar-EG" sz="1200" b="1" kern="1200" baseline="0" dirty="0" smtClean="0">
                          <a:solidFill>
                            <a:schemeClr val="tx1"/>
                          </a:solidFill>
                          <a:latin typeface="+mn-lt"/>
                          <a:ea typeface="+mn-ea"/>
                          <a:cs typeface="Sultan Medium" pitchFamily="2" charset="-78"/>
                        </a:rPr>
                        <a:t> المعارف الثانوية المشتركة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bl>
          </a:graphicData>
        </a:graphic>
      </p:graphicFrame>
    </p:spTree>
    <p:extLst>
      <p:ext uri="{BB962C8B-B14F-4D97-AF65-F5344CB8AC3E}">
        <p14:creationId xmlns:p14="http://schemas.microsoft.com/office/powerpoint/2010/main" val="1755578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1" y="0"/>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3333004" y="455840"/>
            <a:ext cx="2392001" cy="369332"/>
          </a:xfrm>
          <a:prstGeom prst="rect">
            <a:avLst/>
          </a:prstGeom>
        </p:spPr>
        <p:txBody>
          <a:bodyPr wrap="none">
            <a:spAutoFit/>
          </a:bodyPr>
          <a:lstStyle/>
          <a:p>
            <a:pPr lvl="0" algn="l" fontAlgn="base">
              <a:spcBef>
                <a:spcPct val="0"/>
              </a:spcBef>
              <a:spcAft>
                <a:spcPct val="0"/>
              </a:spcAft>
              <a:tabLst>
                <a:tab pos="269875" algn="r"/>
                <a:tab pos="358775" algn="r"/>
              </a:tabLst>
            </a:pPr>
            <a:r>
              <a:rPr lang="ar-EG" b="1" dirty="0">
                <a:solidFill>
                  <a:srgbClr val="FF0000"/>
                </a:solidFill>
                <a:latin typeface="Arial" pitchFamily="34" charset="0"/>
                <a:ea typeface="Calibri" pitchFamily="34" charset="0"/>
                <a:cs typeface="Sultan Medium" pitchFamily="2" charset="-78"/>
              </a:rPr>
              <a:t>تعديات علي </a:t>
            </a:r>
            <a:r>
              <a:rPr lang="ar-EG" b="1" dirty="0" smtClean="0">
                <a:solidFill>
                  <a:srgbClr val="FF0000"/>
                </a:solidFill>
                <a:latin typeface="Arial" pitchFamily="34" charset="0"/>
                <a:ea typeface="Calibri" pitchFamily="34" charset="0"/>
                <a:cs typeface="Sultan Medium" pitchFamily="2" charset="-78"/>
              </a:rPr>
              <a:t>املاك الدولة :</a:t>
            </a:r>
            <a:endParaRPr lang="en-US" sz="300" dirty="0">
              <a:latin typeface="Arial" pitchFamily="34" charset="0"/>
              <a:cs typeface="Arial"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429000" y="1496616"/>
            <a:ext cx="3034030" cy="1688465"/>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81222" y="1512727"/>
            <a:ext cx="2835910" cy="1688465"/>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3429000" y="3374510"/>
            <a:ext cx="3034030" cy="1722505"/>
          </a:xfrm>
          <a:prstGeom prst="rect">
            <a:avLst/>
          </a:prstGeom>
        </p:spPr>
      </p:pic>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481222" y="3374510"/>
            <a:ext cx="2835910" cy="1722505"/>
          </a:xfrm>
          <a:prstGeom prst="rect">
            <a:avLst/>
          </a:prstGeom>
        </p:spPr>
      </p:pic>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3440430" y="5323495"/>
            <a:ext cx="3022600" cy="1607185"/>
          </a:xfrm>
          <a:prstGeom prst="rect">
            <a:avLst/>
          </a:prstGeom>
        </p:spPr>
      </p:pic>
      <p:pic>
        <p:nvPicPr>
          <p:cNvPr id="13" name="Picture 12"/>
          <p:cNvPicPr/>
          <p:nvPr/>
        </p:nvPicPr>
        <p:blipFill>
          <a:blip r:embed="rId8" cstate="print">
            <a:extLst>
              <a:ext uri="{28A0092B-C50C-407E-A947-70E740481C1C}">
                <a14:useLocalDpi xmlns:a14="http://schemas.microsoft.com/office/drawing/2010/main" val="0"/>
              </a:ext>
            </a:extLst>
          </a:blip>
          <a:stretch>
            <a:fillRect/>
          </a:stretch>
        </p:blipFill>
        <p:spPr>
          <a:xfrm>
            <a:off x="481222" y="5358420"/>
            <a:ext cx="2870835" cy="1572260"/>
          </a:xfrm>
          <a:prstGeom prst="rect">
            <a:avLst/>
          </a:prstGeom>
        </p:spPr>
      </p:pic>
      <p:pic>
        <p:nvPicPr>
          <p:cNvPr id="14" name="Picture 13"/>
          <p:cNvPicPr/>
          <p:nvPr/>
        </p:nvPicPr>
        <p:blipFill>
          <a:blip r:embed="rId9" cstate="print">
            <a:extLst>
              <a:ext uri="{28A0092B-C50C-407E-A947-70E740481C1C}">
                <a14:useLocalDpi xmlns:a14="http://schemas.microsoft.com/office/drawing/2010/main" val="0"/>
              </a:ext>
            </a:extLst>
          </a:blip>
          <a:stretch>
            <a:fillRect/>
          </a:stretch>
        </p:blipFill>
        <p:spPr>
          <a:xfrm>
            <a:off x="3428999" y="7185248"/>
            <a:ext cx="3086735" cy="1711960"/>
          </a:xfrm>
          <a:prstGeom prst="rect">
            <a:avLst/>
          </a:prstGeom>
        </p:spPr>
      </p:pic>
      <p:pic>
        <p:nvPicPr>
          <p:cNvPr id="15" name="Picture 14"/>
          <p:cNvPicPr/>
          <p:nvPr/>
        </p:nvPicPr>
        <p:blipFill>
          <a:blip r:embed="rId10" cstate="print">
            <a:extLst>
              <a:ext uri="{28A0092B-C50C-407E-A947-70E740481C1C}">
                <a14:useLocalDpi xmlns:a14="http://schemas.microsoft.com/office/drawing/2010/main" val="0"/>
              </a:ext>
            </a:extLst>
          </a:blip>
          <a:stretch>
            <a:fillRect/>
          </a:stretch>
        </p:blipFill>
        <p:spPr>
          <a:xfrm>
            <a:off x="481222" y="7185248"/>
            <a:ext cx="2870835" cy="1711960"/>
          </a:xfrm>
          <a:prstGeom prst="rect">
            <a:avLst/>
          </a:prstGeom>
        </p:spPr>
      </p:pic>
    </p:spTree>
    <p:extLst>
      <p:ext uri="{BB962C8B-B14F-4D97-AF65-F5344CB8AC3E}">
        <p14:creationId xmlns:p14="http://schemas.microsoft.com/office/powerpoint/2010/main" val="1871739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702416" y="-155560"/>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4005064" y="284891"/>
            <a:ext cx="1765227" cy="400110"/>
          </a:xfrm>
          <a:prstGeom prst="rect">
            <a:avLst/>
          </a:prstGeom>
        </p:spPr>
        <p:txBody>
          <a:bodyPr wrap="none">
            <a:spAutoFit/>
          </a:bodyPr>
          <a:lstStyle/>
          <a:p>
            <a:pPr lvl="0" fontAlgn="base">
              <a:spcBef>
                <a:spcPct val="0"/>
              </a:spcBef>
              <a:spcAft>
                <a:spcPct val="0"/>
              </a:spcAft>
              <a:tabLst>
                <a:tab pos="269875" algn="r"/>
                <a:tab pos="358775" algn="r"/>
              </a:tabLst>
            </a:pPr>
            <a:r>
              <a:rPr lang="ar-EG" sz="2000" b="1" dirty="0" smtClean="0">
                <a:solidFill>
                  <a:srgbClr val="FF0000"/>
                </a:solidFill>
                <a:latin typeface="Arial" pitchFamily="34" charset="0"/>
                <a:ea typeface="Calibri" pitchFamily="34" charset="0"/>
                <a:cs typeface="Sultan Medium" pitchFamily="2" charset="-78"/>
              </a:rPr>
              <a:t>منظومة النظافة :</a:t>
            </a:r>
            <a:endParaRPr lang="en-US" sz="400" dirty="0">
              <a:latin typeface="Arial" pitchFamily="34" charset="0"/>
              <a:cs typeface="Arial" pitchFamily="34" charset="0"/>
            </a:endParaRPr>
          </a:p>
        </p:txBody>
      </p:sp>
      <p:sp>
        <p:nvSpPr>
          <p:cNvPr id="3" name="Rectangle 2"/>
          <p:cNvSpPr/>
          <p:nvPr/>
        </p:nvSpPr>
        <p:spPr>
          <a:xfrm>
            <a:off x="692696" y="1139778"/>
            <a:ext cx="5751767" cy="2585323"/>
          </a:xfrm>
          <a:prstGeom prst="rect">
            <a:avLst/>
          </a:prstGeom>
        </p:spPr>
        <p:txBody>
          <a:bodyPr wrap="square">
            <a:spAutoFit/>
          </a:bodyPr>
          <a:lstStyle/>
          <a:p>
            <a:pPr algn="ctr"/>
            <a:r>
              <a:rPr lang="ar-SA" b="1" dirty="0">
                <a:solidFill>
                  <a:srgbClr val="FF0000"/>
                </a:solidFill>
                <a:effectLst>
                  <a:outerShdw blurRad="38100" dist="38100" dir="2700000" algn="tl">
                    <a:srgbClr val="000000">
                      <a:alpha val="43137"/>
                    </a:srgbClr>
                  </a:outerShdw>
                </a:effectLst>
                <a:cs typeface="Sultan bold" pitchFamily="2" charset="-78"/>
              </a:rPr>
              <a:t>استلام معدات ومهمات جديدة للنظافة وتسوية الطرق بتكلفة إجمالية ١٤ مليون و ٣٠٠ الف </a:t>
            </a:r>
            <a:r>
              <a:rPr lang="ar-SA" b="1" dirty="0" smtClean="0">
                <a:solidFill>
                  <a:srgbClr val="FF0000"/>
                </a:solidFill>
                <a:effectLst>
                  <a:outerShdw blurRad="38100" dist="38100" dir="2700000" algn="tl">
                    <a:srgbClr val="000000">
                      <a:alpha val="43137"/>
                    </a:srgbClr>
                  </a:outerShdw>
                </a:effectLst>
                <a:cs typeface="Sultan bold" pitchFamily="2" charset="-78"/>
              </a:rPr>
              <a:t>جنيه</a:t>
            </a:r>
            <a:endParaRPr lang="ar-EG" b="1" dirty="0" smtClean="0">
              <a:solidFill>
                <a:srgbClr val="FF0000"/>
              </a:solidFill>
              <a:effectLst>
                <a:outerShdw blurRad="38100" dist="38100" dir="2700000" algn="tl">
                  <a:srgbClr val="000000">
                    <a:alpha val="43137"/>
                  </a:srgbClr>
                </a:outerShdw>
              </a:effectLst>
              <a:cs typeface="Sultan bold" pitchFamily="2" charset="-78"/>
            </a:endParaRPr>
          </a:p>
          <a:p>
            <a:pPr marL="285750" indent="-285750">
              <a:buFont typeface="Arial" pitchFamily="34" charset="0"/>
              <a:buChar char="•"/>
            </a:pPr>
            <a:r>
              <a:rPr lang="ar-EG" b="1" dirty="0">
                <a:effectLst>
                  <a:outerShdw blurRad="38100" dist="38100" dir="2700000" algn="tl">
                    <a:srgbClr val="000000">
                      <a:alpha val="43137"/>
                    </a:srgbClr>
                  </a:outerShdw>
                </a:effectLst>
                <a:cs typeface="Sultan bold" pitchFamily="2" charset="-78"/>
              </a:rPr>
              <a:t>تم استلام عدد ٢ سيارة</a:t>
            </a:r>
            <a:r>
              <a:rPr lang="en-US" b="1" dirty="0">
                <a:effectLst>
                  <a:outerShdw blurRad="38100" dist="38100" dir="2700000" algn="tl">
                    <a:srgbClr val="000000">
                      <a:alpha val="43137"/>
                    </a:srgbClr>
                  </a:outerShdw>
                </a:effectLst>
                <a:cs typeface="Sultan bold" pitchFamily="2" charset="-78"/>
              </a:rPr>
              <a:t> </a:t>
            </a:r>
            <a:r>
              <a:rPr lang="ar-EG" b="1" dirty="0">
                <a:effectLst>
                  <a:outerShdw blurRad="38100" dist="38100" dir="2700000" algn="tl">
                    <a:srgbClr val="000000">
                      <a:alpha val="43137"/>
                    </a:srgbClr>
                  </a:outerShdw>
                </a:effectLst>
                <a:cs typeface="Sultan bold" pitchFamily="2" charset="-78"/>
              </a:rPr>
              <a:t>قلاب سعة ٢٠ طن بتكلفة قدرها ٤ مليون و ٣٠٠ الف جنيه حيث من المقترح ضمهم إلى معدات الطوارئ بديوان عام المحافظة والتى تستخدم في حملات النظافة بكافة المناطق، </a:t>
            </a:r>
            <a:endParaRPr lang="ar-EG" b="1" dirty="0" smtClean="0">
              <a:effectLst>
                <a:outerShdw blurRad="38100" dist="38100" dir="2700000" algn="tl">
                  <a:srgbClr val="000000">
                    <a:alpha val="43137"/>
                  </a:srgbClr>
                </a:outerShdw>
              </a:effectLst>
              <a:cs typeface="Sultan bold" pitchFamily="2" charset="-78"/>
            </a:endParaRPr>
          </a:p>
          <a:p>
            <a:pPr marL="285750" indent="-285750">
              <a:buFont typeface="Arial" pitchFamily="34" charset="0"/>
              <a:buChar char="•"/>
            </a:pPr>
            <a:r>
              <a:rPr lang="ar-EG" b="1" dirty="0" smtClean="0">
                <a:effectLst>
                  <a:outerShdw blurRad="38100" dist="38100" dir="2700000" algn="tl">
                    <a:srgbClr val="000000">
                      <a:alpha val="43137"/>
                    </a:srgbClr>
                  </a:outerShdw>
                </a:effectLst>
                <a:cs typeface="Sultan bold" pitchFamily="2" charset="-78"/>
              </a:rPr>
              <a:t>بالإضافة </a:t>
            </a:r>
            <a:r>
              <a:rPr lang="ar-EG" b="1" dirty="0">
                <a:effectLst>
                  <a:outerShdw blurRad="38100" dist="38100" dir="2700000" algn="tl">
                    <a:srgbClr val="000000">
                      <a:alpha val="43137"/>
                    </a:srgbClr>
                  </a:outerShdw>
                </a:effectLst>
                <a:cs typeface="Sultan bold" pitchFamily="2" charset="-78"/>
              </a:rPr>
              <a:t>إلى جريدر لتسوية الطرق بقيمة ٦ مليون و ٨٠٠ الف جنيه وكذلك لودر مفصلى ٢ متر بتكلفة ٣ مليون و ٢٠٠ الف جنيه، إذ سيتم دعم الوحدة المحلية لمدينة رأس البر بهما مع استخدامهم في حال الاحتياج إليهم بالمراكز والمدن الأخرى</a:t>
            </a:r>
            <a:r>
              <a:rPr lang="en-US" b="1" dirty="0">
                <a:effectLst>
                  <a:outerShdw blurRad="38100" dist="38100" dir="2700000" algn="tl">
                    <a:srgbClr val="000000">
                      <a:alpha val="43137"/>
                    </a:srgbClr>
                  </a:outerShdw>
                </a:effectLst>
                <a:cs typeface="Sultan bold" pitchFamily="2" charset="-78"/>
              </a:rPr>
              <a:t>... </a:t>
            </a:r>
            <a:endParaRPr lang="ar-EG" b="1" dirty="0">
              <a:effectLst>
                <a:outerShdw blurRad="38100" dist="38100" dir="2700000" algn="tl">
                  <a:srgbClr val="000000">
                    <a:alpha val="43137"/>
                  </a:srgbClr>
                </a:outerShdw>
              </a:effectLst>
              <a:cs typeface="Sultan bold" pitchFamily="2" charset="-78"/>
            </a:endParaRPr>
          </a:p>
        </p:txBody>
      </p:sp>
      <p:pic>
        <p:nvPicPr>
          <p:cNvPr id="103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6" y="6061694"/>
            <a:ext cx="2756942"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3081" y="6033120"/>
            <a:ext cx="2695574"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796" y="3761867"/>
            <a:ext cx="2718842"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7173" y="3742272"/>
            <a:ext cx="2711482"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92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97541" y="68958"/>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10441" y="447854"/>
            <a:ext cx="2850029" cy="523220"/>
          </a:xfrm>
          <a:prstGeom prst="rect">
            <a:avLst/>
          </a:prstGeom>
        </p:spPr>
        <p:txBody>
          <a:bodyPr wrap="square">
            <a:spAutoFit/>
          </a:bodyPr>
          <a:lstStyle/>
          <a:p>
            <a:r>
              <a:rPr lang="ar-EG" sz="2800" dirty="0" smtClean="0">
                <a:cs typeface="Sultan bold" pitchFamily="2" charset="-78"/>
              </a:rPr>
              <a:t>جولات  ومحليات </a:t>
            </a:r>
            <a:r>
              <a:rPr lang="ar-EG" sz="2800" u="sng" dirty="0" smtClean="0">
                <a:cs typeface="Sultan bold" pitchFamily="2" charset="-78"/>
              </a:rPr>
              <a:t>:</a:t>
            </a:r>
            <a:endParaRPr lang="ar-EG" sz="2800" dirty="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53275832"/>
              </p:ext>
            </p:extLst>
          </p:nvPr>
        </p:nvGraphicFramePr>
        <p:xfrm>
          <a:off x="525473" y="1349970"/>
          <a:ext cx="5868144" cy="8520972"/>
        </p:xfrm>
        <a:graphic>
          <a:graphicData uri="http://schemas.openxmlformats.org/drawingml/2006/table">
            <a:tbl>
              <a:tblPr rtl="1" firstRow="1" bandRow="1">
                <a:tableStyleId>{69CF1AB2-1976-4502-BF36-3FF5EA218861}</a:tableStyleId>
              </a:tblPr>
              <a:tblGrid>
                <a:gridCol w="3109970"/>
                <a:gridCol w="2758174"/>
              </a:tblGrid>
              <a:tr h="82309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b="1" kern="1200" dirty="0" smtClean="0">
                          <a:solidFill>
                            <a:schemeClr val="tx1"/>
                          </a:solidFill>
                          <a:latin typeface="+mn-lt"/>
                          <a:ea typeface="+mn-ea"/>
                          <a:cs typeface="Sultan bold" pitchFamily="2" charset="-78"/>
                        </a:rPr>
                        <a:t>شهدت الأستاذة الدكتورة منال عوض محافظ دمياط، فعاليات تسليم أعمال إعمار ورفع كفاءة ١١ منزل بقرية العطوى، والتى تأتى من بين ٢٥ منزل تم تطويرهم من قبل صندوق تحيا مصر وجمعية الأورمان بعدد من القرى التابعة لمركز فارسكور بواقع ١٠ منازل بتفتيش السرو و اثنين بالغوابين ومنزلين بالضهرة وأبو جريدة، وذلك ضمن أعمال المرحلة الثانية من مشروع تأهيل و إعمار المنازل المتدهورة ب ١٠٠ قرية بمحافظات الجمهورية فى إطار المبادرة الرئاسية لإعمار القرى الأكثر احتياجا ووفقاً للبروتوكول المبرم بين الصندوق والجمعية والذى تم توقيعه منذ عام ٢٠١٥</a:t>
                      </a:r>
                      <a:r>
                        <a:rPr lang="en-US" sz="1400" b="1" kern="1200" dirty="0" smtClean="0">
                          <a:solidFill>
                            <a:schemeClr val="tx1"/>
                          </a:solidFill>
                          <a:latin typeface="+mn-lt"/>
                          <a:ea typeface="+mn-ea"/>
                          <a:cs typeface="Sultan bold" pitchFamily="2" charset="-78"/>
                        </a:rPr>
                        <a:t>..</a:t>
                      </a:r>
                    </a:p>
                  </a:txBody>
                  <a:tcPr/>
                </a:tc>
                <a:tc hMerge="1">
                  <a:txBody>
                    <a:bodyPr/>
                    <a:lstStyle/>
                    <a:p>
                      <a:pPr rtl="1"/>
                      <a:endParaRPr lang="ar-EG" dirty="0"/>
                    </a:p>
                  </a:txBody>
                  <a:tcPr/>
                </a:tc>
              </a:tr>
              <a:tr h="2375446">
                <a:tc>
                  <a:txBody>
                    <a:bodyPr/>
                    <a:lstStyle/>
                    <a:p>
                      <a:pPr rtl="1"/>
                      <a:endParaRPr lang="ar-EG" sz="1400" dirty="0"/>
                    </a:p>
                  </a:txBody>
                  <a:tcPr/>
                </a:tc>
                <a:tc>
                  <a:txBody>
                    <a:bodyPr/>
                    <a:lstStyle/>
                    <a:p>
                      <a:pPr rtl="1"/>
                      <a:endParaRPr lang="ar-EG" sz="1400" dirty="0"/>
                    </a:p>
                  </a:txBody>
                  <a:tcPr/>
                </a:tc>
              </a:tr>
              <a:tr h="2160240">
                <a:tc>
                  <a:txBody>
                    <a:bodyPr/>
                    <a:lstStyle/>
                    <a:p>
                      <a:pPr rtl="1"/>
                      <a:endParaRPr lang="ar-EG" dirty="0"/>
                    </a:p>
                  </a:txBody>
                  <a:tcPr/>
                </a:tc>
                <a:tc>
                  <a:txBody>
                    <a:bodyPr/>
                    <a:lstStyle/>
                    <a:p>
                      <a:pPr rtl="1"/>
                      <a:endParaRPr lang="ar-EG" dirty="0"/>
                    </a:p>
                  </a:txBody>
                  <a:tcPr/>
                </a:tc>
              </a:tr>
              <a:tr h="45344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mn-lt"/>
                        <a:ea typeface="+mn-ea"/>
                        <a:cs typeface="Sultan bold" pitchFamily="2" charset="-78"/>
                      </a:endParaRPr>
                    </a:p>
                  </a:txBody>
                  <a:tcPr/>
                </a:tc>
                <a:tc hMerge="1">
                  <a:txBody>
                    <a:bodyPr/>
                    <a:lstStyle/>
                    <a:p>
                      <a:pPr rtl="1"/>
                      <a:endParaRPr lang="ar-EG" dirty="0"/>
                    </a:p>
                  </a:txBody>
                  <a:tcPr/>
                </a:tc>
              </a:tr>
              <a:tr h="2160240">
                <a:tc>
                  <a:txBody>
                    <a:bodyPr/>
                    <a:lstStyle/>
                    <a:p>
                      <a:pPr rtl="1"/>
                      <a:endParaRPr lang="ar-EG" dirty="0"/>
                    </a:p>
                  </a:txBody>
                  <a:tcPr/>
                </a:tc>
                <a:tc>
                  <a:txBody>
                    <a:bodyPr/>
                    <a:lstStyle/>
                    <a:p>
                      <a:pPr rtl="1"/>
                      <a:endParaRPr lang="ar-EG"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440" y="2838718"/>
            <a:ext cx="3221375" cy="23488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640" y="2838718"/>
            <a:ext cx="2996952" cy="23488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0441" y="5191449"/>
            <a:ext cx="3246073" cy="228886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640" y="5191449"/>
            <a:ext cx="3121801" cy="225963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0441" y="7480310"/>
            <a:ext cx="3246073" cy="220696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640" y="7480310"/>
            <a:ext cx="3121801" cy="2206961"/>
          </a:xfrm>
          <a:prstGeom prst="rect">
            <a:avLst/>
          </a:prstGeom>
        </p:spPr>
      </p:pic>
    </p:spTree>
    <p:extLst>
      <p:ext uri="{BB962C8B-B14F-4D97-AF65-F5344CB8AC3E}">
        <p14:creationId xmlns:p14="http://schemas.microsoft.com/office/powerpoint/2010/main" val="2905307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97541" y="68958"/>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10441" y="447854"/>
            <a:ext cx="2850029" cy="523220"/>
          </a:xfrm>
          <a:prstGeom prst="rect">
            <a:avLst/>
          </a:prstGeom>
        </p:spPr>
        <p:txBody>
          <a:bodyPr wrap="square">
            <a:spAutoFit/>
          </a:bodyPr>
          <a:lstStyle/>
          <a:p>
            <a:r>
              <a:rPr lang="ar-EG" sz="2800" dirty="0" smtClean="0">
                <a:cs typeface="Sultan bold" pitchFamily="2" charset="-78"/>
              </a:rPr>
              <a:t>جولات  ومحليات </a:t>
            </a:r>
            <a:r>
              <a:rPr lang="ar-EG" sz="2800" u="sng" dirty="0" smtClean="0">
                <a:cs typeface="Sultan bold" pitchFamily="2" charset="-78"/>
              </a:rPr>
              <a:t>:</a:t>
            </a:r>
            <a:endParaRPr lang="ar-EG" sz="2800" dirty="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71725438"/>
              </p:ext>
            </p:extLst>
          </p:nvPr>
        </p:nvGraphicFramePr>
        <p:xfrm>
          <a:off x="476672" y="1349970"/>
          <a:ext cx="5916945" cy="7313800"/>
        </p:xfrm>
        <a:graphic>
          <a:graphicData uri="http://schemas.openxmlformats.org/drawingml/2006/table">
            <a:tbl>
              <a:tblPr rtl="1" firstRow="1" bandRow="1">
                <a:tableStyleId>{69CF1AB2-1976-4502-BF36-3FF5EA218861}</a:tableStyleId>
              </a:tblPr>
              <a:tblGrid>
                <a:gridCol w="3135833"/>
                <a:gridCol w="2781112"/>
              </a:tblGrid>
              <a:tr h="784043">
                <a:tc gridSpan="2">
                  <a:txBody>
                    <a:bodyPr/>
                    <a:lstStyle/>
                    <a:p>
                      <a:pPr algn="ctr" rtl="1"/>
                      <a:endParaRPr lang="ar-EG" sz="1800" b="1" kern="1200" dirty="0" smtClean="0">
                        <a:solidFill>
                          <a:schemeClr val="tx1"/>
                        </a:solidFill>
                        <a:latin typeface="+mn-lt"/>
                        <a:ea typeface="+mn-ea"/>
                        <a:cs typeface="Sultan bold" pitchFamily="2" charset="-78"/>
                      </a:endParaRPr>
                    </a:p>
                    <a:p>
                      <a:pPr algn="ctr" rtl="1"/>
                      <a:r>
                        <a:rPr lang="ar-EG" sz="1800" b="1" kern="1200" dirty="0" smtClean="0">
                          <a:solidFill>
                            <a:schemeClr val="tx1"/>
                          </a:solidFill>
                          <a:latin typeface="+mn-lt"/>
                          <a:ea typeface="+mn-ea"/>
                          <a:cs typeface="Sultan bold" pitchFamily="2" charset="-78"/>
                        </a:rPr>
                        <a:t>محافظ دمياط تتفقد السوق الحضارى و٥١ لمتابعة الأعمال الجارية بهما</a:t>
                      </a:r>
                      <a:endParaRPr lang="en-US" sz="1800" b="1" kern="1200" dirty="0" smtClean="0">
                        <a:solidFill>
                          <a:schemeClr val="tx1"/>
                        </a:solidFill>
                        <a:latin typeface="+mn-lt"/>
                        <a:ea typeface="+mn-ea"/>
                        <a:cs typeface="Sultan bold" pitchFamily="2" charset="-78"/>
                      </a:endParaRPr>
                    </a:p>
                  </a:txBody>
                  <a:tcPr/>
                </a:tc>
                <a:tc hMerge="1">
                  <a:txBody>
                    <a:bodyPr/>
                    <a:lstStyle/>
                    <a:p>
                      <a:pPr rtl="1"/>
                      <a:endParaRPr lang="ar-EG" dirty="0"/>
                    </a:p>
                  </a:txBody>
                  <a:tcPr/>
                </a:tc>
              </a:tr>
              <a:tr h="1804556">
                <a:tc>
                  <a:txBody>
                    <a:bodyPr/>
                    <a:lstStyle/>
                    <a:p>
                      <a:pPr rtl="1"/>
                      <a:endParaRPr lang="ar-EG" sz="1400" dirty="0"/>
                    </a:p>
                  </a:txBody>
                  <a:tcPr/>
                </a:tc>
                <a:tc>
                  <a:txBody>
                    <a:bodyPr/>
                    <a:lstStyle/>
                    <a:p>
                      <a:pPr rtl="1"/>
                      <a:endParaRPr lang="ar-EG" sz="1400" dirty="0"/>
                    </a:p>
                  </a:txBody>
                  <a:tcPr/>
                </a:tc>
              </a:tr>
              <a:tr h="609711">
                <a:tc gridSpan="2">
                  <a:txBody>
                    <a:bodyPr/>
                    <a:lstStyle/>
                    <a:p>
                      <a:pPr algn="ctr"/>
                      <a:endParaRPr lang="ar-EG" sz="1800" b="1" kern="1200" dirty="0" smtClean="0">
                        <a:solidFill>
                          <a:schemeClr val="tx1"/>
                        </a:solidFill>
                        <a:latin typeface="+mn-lt"/>
                        <a:ea typeface="+mn-ea"/>
                        <a:cs typeface="Sultan bold" pitchFamily="2" charset="-78"/>
                      </a:endParaRPr>
                    </a:p>
                  </a:txBody>
                  <a:tcPr/>
                </a:tc>
                <a:tc hMerge="1">
                  <a:txBody>
                    <a:bodyPr/>
                    <a:lstStyle/>
                    <a:p>
                      <a:pPr rtl="1"/>
                      <a:endParaRPr lang="ar-EG" dirty="0"/>
                    </a:p>
                  </a:txBody>
                  <a:tcPr/>
                </a:tc>
              </a:tr>
              <a:tr h="2057745">
                <a:tc>
                  <a:txBody>
                    <a:bodyPr/>
                    <a:lstStyle/>
                    <a:p>
                      <a:pPr rtl="1"/>
                      <a:endParaRPr lang="ar-EG" dirty="0"/>
                    </a:p>
                  </a:txBody>
                  <a:tcPr/>
                </a:tc>
                <a:tc>
                  <a:txBody>
                    <a:bodyPr/>
                    <a:lstStyle/>
                    <a:p>
                      <a:pPr rtl="1"/>
                      <a:endParaRPr lang="ar-EG" dirty="0"/>
                    </a:p>
                  </a:txBody>
                  <a:tcPr/>
                </a:tc>
              </a:tr>
              <a:tr h="2057745">
                <a:tc>
                  <a:txBody>
                    <a:bodyPr/>
                    <a:lstStyle/>
                    <a:p>
                      <a:pPr rtl="1"/>
                      <a:endParaRPr lang="ar-EG" dirty="0"/>
                    </a:p>
                  </a:txBody>
                  <a:tcPr/>
                </a:tc>
                <a:tc>
                  <a:txBody>
                    <a:bodyPr/>
                    <a:lstStyle/>
                    <a:p>
                      <a:pPr rtl="1"/>
                      <a:endParaRPr lang="ar-EG"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578" y="2144688"/>
            <a:ext cx="2996952" cy="1800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79" y="2144689"/>
            <a:ext cx="2761761" cy="1800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6578" y="3960317"/>
            <a:ext cx="3022336" cy="212655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79" y="3944889"/>
            <a:ext cx="2799717" cy="214198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8396" y="6113059"/>
            <a:ext cx="2990518" cy="229632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678" y="6113059"/>
            <a:ext cx="2774429" cy="2296325"/>
          </a:xfrm>
          <a:prstGeom prst="rect">
            <a:avLst/>
          </a:prstGeom>
        </p:spPr>
      </p:pic>
    </p:spTree>
    <p:extLst>
      <p:ext uri="{BB962C8B-B14F-4D97-AF65-F5344CB8AC3E}">
        <p14:creationId xmlns:p14="http://schemas.microsoft.com/office/powerpoint/2010/main" val="3981998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73031" y="25731"/>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75562" y="316125"/>
            <a:ext cx="2850029" cy="523220"/>
          </a:xfrm>
          <a:prstGeom prst="rect">
            <a:avLst/>
          </a:prstGeom>
        </p:spPr>
        <p:txBody>
          <a:bodyPr wrap="square">
            <a:spAutoFit/>
          </a:bodyPr>
          <a:lstStyle/>
          <a:p>
            <a:r>
              <a:rPr lang="ar-EG" sz="2800" dirty="0" smtClean="0">
                <a:cs typeface="Sultan bold" pitchFamily="2" charset="-78"/>
              </a:rPr>
              <a:t>جولات  ومحليات </a:t>
            </a:r>
            <a:r>
              <a:rPr lang="ar-EG" sz="2800" u="sng" dirty="0" smtClean="0">
                <a:cs typeface="Sultan bold" pitchFamily="2" charset="-78"/>
              </a:rPr>
              <a:t>:</a:t>
            </a:r>
            <a:endParaRPr lang="ar-EG" sz="2800" dirty="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896317332"/>
              </p:ext>
            </p:extLst>
          </p:nvPr>
        </p:nvGraphicFramePr>
        <p:xfrm>
          <a:off x="434432" y="1753640"/>
          <a:ext cx="5982392" cy="7747304"/>
        </p:xfrm>
        <a:graphic>
          <a:graphicData uri="http://schemas.openxmlformats.org/drawingml/2006/table">
            <a:tbl>
              <a:tblPr rtl="1" firstRow="1" bandRow="1">
                <a:tableStyleId>{69CF1AB2-1976-4502-BF36-3FF5EA218861}</a:tableStyleId>
              </a:tblPr>
              <a:tblGrid>
                <a:gridCol w="3109970"/>
                <a:gridCol w="2872422"/>
              </a:tblGrid>
              <a:tr h="53506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400" b="1" kern="1200" dirty="0" smtClean="0">
                          <a:solidFill>
                            <a:schemeClr val="tx1"/>
                          </a:solidFill>
                          <a:latin typeface="+mn-lt"/>
                          <a:ea typeface="+mn-ea"/>
                          <a:cs typeface="Sultan bold" pitchFamily="2" charset="-78"/>
                        </a:rPr>
                        <a:t>خلال فترة حظر التجوال... محافظ دمياط تتابع الموقف التنفيذى بعدد من المشروعات وتتفقد عمليات الرصف الجارية ببعض المناطق بمدينة دمياط</a:t>
                      </a:r>
                      <a:endParaRPr lang="en-US" sz="1400" b="1" kern="1200" dirty="0" smtClean="0">
                        <a:solidFill>
                          <a:schemeClr val="tx1"/>
                        </a:solidFill>
                        <a:latin typeface="+mn-lt"/>
                        <a:ea typeface="+mn-ea"/>
                        <a:cs typeface="Sultan bold" pitchFamily="2" charset="-78"/>
                      </a:endParaRPr>
                    </a:p>
                  </a:txBody>
                  <a:tcPr/>
                </a:tc>
                <a:tc hMerge="1">
                  <a:txBody>
                    <a:bodyPr/>
                    <a:lstStyle/>
                    <a:p>
                      <a:pPr rtl="1"/>
                      <a:endParaRPr lang="ar-EG" dirty="0"/>
                    </a:p>
                  </a:txBody>
                  <a:tcPr/>
                </a:tc>
              </a:tr>
              <a:tr h="2160240">
                <a:tc>
                  <a:txBody>
                    <a:bodyPr/>
                    <a:lstStyle/>
                    <a:p>
                      <a:pPr rtl="1"/>
                      <a:endParaRPr lang="ar-EG" sz="1400" dirty="0"/>
                    </a:p>
                  </a:txBody>
                  <a:tcPr/>
                </a:tc>
                <a:tc>
                  <a:txBody>
                    <a:bodyPr/>
                    <a:lstStyle/>
                    <a:p>
                      <a:pPr rtl="1"/>
                      <a:endParaRPr lang="ar-EG" sz="1400" dirty="0"/>
                    </a:p>
                  </a:txBody>
                  <a:tcPr/>
                </a:tc>
              </a:tr>
              <a:tr h="2160240">
                <a:tc>
                  <a:txBody>
                    <a:bodyPr/>
                    <a:lstStyle/>
                    <a:p>
                      <a:pPr rtl="1"/>
                      <a:endParaRPr lang="ar-EG" sz="1400" b="1" kern="1200" dirty="0">
                        <a:solidFill>
                          <a:schemeClr val="tx1"/>
                        </a:solidFill>
                        <a:latin typeface="+mn-lt"/>
                        <a:ea typeface="+mn-ea"/>
                        <a:cs typeface="Sultan bold" pitchFamily="2" charset="-78"/>
                      </a:endParaRPr>
                    </a:p>
                  </a:txBody>
                  <a:tcPr/>
                </a:tc>
                <a:tc>
                  <a:txBody>
                    <a:bodyPr/>
                    <a:lstStyle/>
                    <a:p>
                      <a:pPr rtl="1"/>
                      <a:endParaRPr lang="ar-EG" dirty="0"/>
                    </a:p>
                  </a:txBody>
                  <a:tcPr/>
                </a:tc>
              </a:tr>
              <a:tr h="307600">
                <a:tc gridSpan="2">
                  <a:txBody>
                    <a:bodyPr/>
                    <a:lstStyle/>
                    <a:p>
                      <a:r>
                        <a:rPr lang="ar-EG" sz="1400" b="1" kern="1200" dirty="0" smtClean="0">
                          <a:solidFill>
                            <a:schemeClr val="tx1"/>
                          </a:solidFill>
                          <a:latin typeface="+mn-lt"/>
                          <a:ea typeface="+mn-ea"/>
                          <a:cs typeface="Sultan bold" pitchFamily="2" charset="-78"/>
                        </a:rPr>
                        <a:t>محافظ دمياط تشدد على تكثيف حملات النظافة و شفط تجمعات المياه بعزبة العمال بالسنانية</a:t>
                      </a:r>
                    </a:p>
                    <a:p>
                      <a:r>
                        <a:rPr lang="ar-EG" sz="1400" b="1" kern="1200" dirty="0" smtClean="0">
                          <a:solidFill>
                            <a:schemeClr val="tx1"/>
                          </a:solidFill>
                          <a:latin typeface="+mn-lt"/>
                          <a:ea typeface="+mn-ea"/>
                          <a:cs typeface="Sultan bold" pitchFamily="2" charset="-78"/>
                        </a:rPr>
                        <a:t>المحافظ تتابع أعمال رصف الطريق الواقع بإمتداد شارع ٣٠٦</a:t>
                      </a:r>
                    </a:p>
                    <a:p>
                      <a:pPr rtl="1"/>
                      <a:endParaRPr lang="ar-EG" sz="1400" b="1" kern="1200" dirty="0">
                        <a:solidFill>
                          <a:schemeClr val="tx1"/>
                        </a:solidFill>
                        <a:latin typeface="+mn-lt"/>
                        <a:ea typeface="+mn-ea"/>
                        <a:cs typeface="Sultan bold" pitchFamily="2" charset="-78"/>
                      </a:endParaRPr>
                    </a:p>
                  </a:txBody>
                  <a:tcPr/>
                </a:tc>
                <a:tc hMerge="1">
                  <a:txBody>
                    <a:bodyPr/>
                    <a:lstStyle/>
                    <a:p>
                      <a:pPr rtl="1"/>
                      <a:endParaRPr lang="ar-EG" dirty="0"/>
                    </a:p>
                  </a:txBody>
                  <a:tcPr/>
                </a:tc>
              </a:tr>
              <a:tr h="2160240">
                <a:tc>
                  <a:txBody>
                    <a:bodyPr/>
                    <a:lstStyle/>
                    <a:p>
                      <a:pPr rtl="1"/>
                      <a:endParaRPr lang="ar-EG" dirty="0"/>
                    </a:p>
                  </a:txBody>
                  <a:tcPr/>
                </a:tc>
                <a:tc>
                  <a:txBody>
                    <a:bodyPr/>
                    <a:lstStyle/>
                    <a:p>
                      <a:pPr rtl="1"/>
                      <a:endParaRPr lang="ar-EG"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074" y="2288704"/>
            <a:ext cx="3153829" cy="21419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64" y="2288704"/>
            <a:ext cx="2895410" cy="214198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0074" y="4430689"/>
            <a:ext cx="3153828" cy="217849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664" y="4430689"/>
            <a:ext cx="2895410" cy="217849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561" y="7329264"/>
            <a:ext cx="3178341" cy="226199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663" y="7313291"/>
            <a:ext cx="2862981" cy="2277970"/>
          </a:xfrm>
          <a:prstGeom prst="rect">
            <a:avLst/>
          </a:prstGeom>
        </p:spPr>
      </p:pic>
    </p:spTree>
    <p:extLst>
      <p:ext uri="{BB962C8B-B14F-4D97-AF65-F5344CB8AC3E}">
        <p14:creationId xmlns:p14="http://schemas.microsoft.com/office/powerpoint/2010/main" val="3495950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73031" y="25731"/>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75562" y="316125"/>
            <a:ext cx="2850029" cy="523220"/>
          </a:xfrm>
          <a:prstGeom prst="rect">
            <a:avLst/>
          </a:prstGeom>
        </p:spPr>
        <p:txBody>
          <a:bodyPr wrap="square">
            <a:spAutoFit/>
          </a:bodyPr>
          <a:lstStyle/>
          <a:p>
            <a:r>
              <a:rPr lang="ar-EG" sz="2800" dirty="0" smtClean="0">
                <a:cs typeface="Sultan bold" pitchFamily="2" charset="-78"/>
              </a:rPr>
              <a:t>جولات  ومحليات </a:t>
            </a:r>
            <a:r>
              <a:rPr lang="ar-EG" sz="2800" u="sng" dirty="0" smtClean="0">
                <a:cs typeface="Sultan bold" pitchFamily="2" charset="-78"/>
              </a:rPr>
              <a:t>:</a:t>
            </a:r>
            <a:endParaRPr lang="ar-EG" sz="2800" dirty="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836509381"/>
              </p:ext>
            </p:extLst>
          </p:nvPr>
        </p:nvGraphicFramePr>
        <p:xfrm>
          <a:off x="434432" y="1753640"/>
          <a:ext cx="5982392" cy="7323384"/>
        </p:xfrm>
        <a:graphic>
          <a:graphicData uri="http://schemas.openxmlformats.org/drawingml/2006/table">
            <a:tbl>
              <a:tblPr rtl="1" firstRow="1" bandRow="1">
                <a:tableStyleId>{69CF1AB2-1976-4502-BF36-3FF5EA218861}</a:tableStyleId>
              </a:tblPr>
              <a:tblGrid>
                <a:gridCol w="3109970"/>
                <a:gridCol w="2872422"/>
              </a:tblGrid>
              <a:tr h="53506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400" b="1" kern="1200" dirty="0" smtClean="0">
                          <a:solidFill>
                            <a:schemeClr val="tx1"/>
                          </a:solidFill>
                          <a:latin typeface="+mn-lt"/>
                          <a:ea typeface="+mn-ea"/>
                          <a:cs typeface="Sultan bold" pitchFamily="2" charset="-78"/>
                        </a:rPr>
                        <a:t>محافظ دمياط تتابع عمليات الرصف بالبلاطات الخرسانية بمنطقة الخضرى بالأعصر</a:t>
                      </a:r>
                      <a:endParaRPr lang="en-US" sz="1400" b="1" kern="1200" dirty="0" smtClean="0">
                        <a:solidFill>
                          <a:schemeClr val="tx1"/>
                        </a:solidFill>
                        <a:latin typeface="+mn-lt"/>
                        <a:ea typeface="+mn-ea"/>
                        <a:cs typeface="Sultan bold" pitchFamily="2" charset="-78"/>
                      </a:endParaRPr>
                    </a:p>
                  </a:txBody>
                  <a:tcPr/>
                </a:tc>
                <a:tc hMerge="1">
                  <a:txBody>
                    <a:bodyPr/>
                    <a:lstStyle/>
                    <a:p>
                      <a:pPr rtl="1"/>
                      <a:endParaRPr lang="ar-EG" dirty="0"/>
                    </a:p>
                  </a:txBody>
                  <a:tcPr/>
                </a:tc>
              </a:tr>
              <a:tr h="2160240">
                <a:tc>
                  <a:txBody>
                    <a:bodyPr/>
                    <a:lstStyle/>
                    <a:p>
                      <a:pPr rtl="1"/>
                      <a:endParaRPr lang="ar-EG" sz="1400" dirty="0"/>
                    </a:p>
                  </a:txBody>
                  <a:tcPr/>
                </a:tc>
                <a:tc>
                  <a:txBody>
                    <a:bodyPr/>
                    <a:lstStyle/>
                    <a:p>
                      <a:pPr rtl="1"/>
                      <a:endParaRPr lang="ar-EG" sz="1400" dirty="0"/>
                    </a:p>
                  </a:txBody>
                  <a:tcPr/>
                </a:tc>
              </a:tr>
              <a:tr h="2160240">
                <a:tc>
                  <a:txBody>
                    <a:bodyPr/>
                    <a:lstStyle/>
                    <a:p>
                      <a:pPr rtl="1"/>
                      <a:endParaRPr lang="ar-EG" sz="1400" b="1" kern="1200" dirty="0">
                        <a:solidFill>
                          <a:schemeClr val="tx1"/>
                        </a:solidFill>
                        <a:latin typeface="+mn-lt"/>
                        <a:ea typeface="+mn-ea"/>
                        <a:cs typeface="Sultan bold" pitchFamily="2" charset="-78"/>
                      </a:endParaRPr>
                    </a:p>
                  </a:txBody>
                  <a:tcPr/>
                </a:tc>
                <a:tc>
                  <a:txBody>
                    <a:bodyPr/>
                    <a:lstStyle/>
                    <a:p>
                      <a:pPr rtl="1"/>
                      <a:endParaRPr lang="ar-EG" dirty="0"/>
                    </a:p>
                  </a:txBody>
                  <a:tcPr/>
                </a:tc>
              </a:tr>
              <a:tr h="307600">
                <a:tc gridSpan="2">
                  <a:txBody>
                    <a:bodyPr/>
                    <a:lstStyle/>
                    <a:p>
                      <a:pPr rtl="1"/>
                      <a:endParaRPr lang="ar-EG" sz="1400" b="1" kern="1200" dirty="0">
                        <a:solidFill>
                          <a:schemeClr val="tx1"/>
                        </a:solidFill>
                        <a:latin typeface="+mn-lt"/>
                        <a:ea typeface="+mn-ea"/>
                        <a:cs typeface="Sultan bold" pitchFamily="2" charset="-78"/>
                      </a:endParaRPr>
                    </a:p>
                  </a:txBody>
                  <a:tcPr/>
                </a:tc>
                <a:tc hMerge="1">
                  <a:txBody>
                    <a:bodyPr/>
                    <a:lstStyle/>
                    <a:p>
                      <a:pPr rtl="1"/>
                      <a:endParaRPr lang="ar-EG" dirty="0"/>
                    </a:p>
                  </a:txBody>
                  <a:tcPr/>
                </a:tc>
              </a:tr>
              <a:tr h="2160240">
                <a:tc>
                  <a:txBody>
                    <a:bodyPr/>
                    <a:lstStyle/>
                    <a:p>
                      <a:pPr rtl="1"/>
                      <a:endParaRPr lang="ar-EG" dirty="0"/>
                    </a:p>
                  </a:txBody>
                  <a:tcPr/>
                </a:tc>
                <a:tc>
                  <a:txBody>
                    <a:bodyPr/>
                    <a:lstStyle/>
                    <a:p>
                      <a:pPr rtl="1"/>
                      <a:endParaRPr lang="ar-EG" dirty="0"/>
                    </a:p>
                  </a:txBody>
                  <a:tcPr/>
                </a:tc>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2249" y="2288704"/>
            <a:ext cx="3104964" cy="21602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2248" y="4448944"/>
            <a:ext cx="3141653" cy="214198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663" y="2295117"/>
            <a:ext cx="2907585" cy="215382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662" y="4448944"/>
            <a:ext cx="2890655" cy="2178429"/>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2248" y="6590928"/>
            <a:ext cx="3152083" cy="228600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663" y="6590928"/>
            <a:ext cx="2890654" cy="2286000"/>
          </a:xfrm>
          <a:prstGeom prst="rect">
            <a:avLst/>
          </a:prstGeom>
        </p:spPr>
      </p:pic>
    </p:spTree>
    <p:extLst>
      <p:ext uri="{BB962C8B-B14F-4D97-AF65-F5344CB8AC3E}">
        <p14:creationId xmlns:p14="http://schemas.microsoft.com/office/powerpoint/2010/main" val="3818215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3">
            <a:extLst>
              <a:ext uri="{28A0092B-C50C-407E-A947-70E740481C1C}">
                <a14:useLocalDpi xmlns:a14="http://schemas.microsoft.com/office/drawing/2010/main" val="0"/>
              </a:ext>
            </a:extLst>
          </a:blip>
          <a:srcRect t="7600" r="-1897" b="57054"/>
          <a:stretch>
            <a:fillRect/>
          </a:stretch>
        </p:blipFill>
        <p:spPr bwMode="auto">
          <a:xfrm>
            <a:off x="2673031" y="25731"/>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75562" y="316125"/>
            <a:ext cx="2850029" cy="523220"/>
          </a:xfrm>
          <a:prstGeom prst="rect">
            <a:avLst/>
          </a:prstGeom>
        </p:spPr>
        <p:txBody>
          <a:bodyPr wrap="square">
            <a:spAutoFit/>
          </a:bodyPr>
          <a:lstStyle/>
          <a:p>
            <a:r>
              <a:rPr lang="ar-EG" sz="2800" dirty="0" smtClean="0">
                <a:cs typeface="Sultan bold" pitchFamily="2" charset="-78"/>
              </a:rPr>
              <a:t>جولات  ومحليات </a:t>
            </a:r>
            <a:r>
              <a:rPr lang="ar-EG" sz="2800" u="sng" dirty="0" smtClean="0">
                <a:cs typeface="Sultan bold" pitchFamily="2" charset="-78"/>
              </a:rPr>
              <a:t>:</a:t>
            </a:r>
            <a:endParaRPr lang="ar-EG" sz="2800" dirty="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572608893"/>
              </p:ext>
            </p:extLst>
          </p:nvPr>
        </p:nvGraphicFramePr>
        <p:xfrm>
          <a:off x="434432" y="1753640"/>
          <a:ext cx="5982392" cy="7960664"/>
        </p:xfrm>
        <a:graphic>
          <a:graphicData uri="http://schemas.openxmlformats.org/drawingml/2006/table">
            <a:tbl>
              <a:tblPr rtl="1" firstRow="1" bandRow="1">
                <a:tableStyleId>{69CF1AB2-1976-4502-BF36-3FF5EA218861}</a:tableStyleId>
              </a:tblPr>
              <a:tblGrid>
                <a:gridCol w="3109970"/>
                <a:gridCol w="2872422"/>
              </a:tblGrid>
              <a:tr h="53506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400" b="1" kern="1200" dirty="0" smtClean="0">
                          <a:solidFill>
                            <a:schemeClr val="tx1"/>
                          </a:solidFill>
                          <a:latin typeface="+mn-lt"/>
                          <a:ea typeface="+mn-ea"/>
                          <a:cs typeface="Sultan bold" pitchFamily="2" charset="-78"/>
                        </a:rPr>
                        <a:t>محافظ دمياط تتفقد عدد من المصانع بالمنطقة الصناعية بدمياط الجديدة للوقوف على انتظام سير العملية الإنتاجية و إتخاذ كافة الإجراءات الوقائية و الإحترازية للحفاظ على سلامة العاملين</a:t>
                      </a:r>
                      <a:endParaRPr lang="en-US" sz="1400" b="1" kern="1200" dirty="0" smtClean="0">
                        <a:solidFill>
                          <a:schemeClr val="tx1"/>
                        </a:solidFill>
                        <a:latin typeface="+mn-lt"/>
                        <a:ea typeface="+mn-ea"/>
                        <a:cs typeface="Sultan bold" pitchFamily="2" charset="-78"/>
                      </a:endParaRPr>
                    </a:p>
                  </a:txBody>
                  <a:tcPr/>
                </a:tc>
                <a:tc hMerge="1">
                  <a:txBody>
                    <a:bodyPr/>
                    <a:lstStyle/>
                    <a:p>
                      <a:pPr rtl="1"/>
                      <a:endParaRPr lang="ar-EG" dirty="0"/>
                    </a:p>
                  </a:txBody>
                  <a:tcPr/>
                </a:tc>
              </a:tr>
              <a:tr h="2160240">
                <a:tc>
                  <a:txBody>
                    <a:bodyPr/>
                    <a:lstStyle/>
                    <a:p>
                      <a:pPr rtl="1"/>
                      <a:endParaRPr lang="ar-EG" sz="1400" dirty="0"/>
                    </a:p>
                  </a:txBody>
                  <a:tcPr/>
                </a:tc>
                <a:tc>
                  <a:txBody>
                    <a:bodyPr/>
                    <a:lstStyle/>
                    <a:p>
                      <a:pPr rtl="1"/>
                      <a:endParaRPr lang="ar-EG" sz="1400" dirty="0"/>
                    </a:p>
                  </a:txBody>
                  <a:tcPr/>
                </a:tc>
              </a:tr>
              <a:tr h="2160240">
                <a:tc>
                  <a:txBody>
                    <a:bodyPr/>
                    <a:lstStyle/>
                    <a:p>
                      <a:pPr rtl="1"/>
                      <a:endParaRPr lang="ar-EG" sz="1400" b="1" kern="1200" dirty="0">
                        <a:solidFill>
                          <a:schemeClr val="tx1"/>
                        </a:solidFill>
                        <a:latin typeface="+mn-lt"/>
                        <a:ea typeface="+mn-ea"/>
                        <a:cs typeface="Sultan bold" pitchFamily="2" charset="-78"/>
                      </a:endParaRPr>
                    </a:p>
                  </a:txBody>
                  <a:tcPr/>
                </a:tc>
                <a:tc>
                  <a:txBody>
                    <a:bodyPr/>
                    <a:lstStyle/>
                    <a:p>
                      <a:pPr rtl="1"/>
                      <a:endParaRPr lang="ar-EG" dirty="0"/>
                    </a:p>
                  </a:txBody>
                  <a:tcPr/>
                </a:tc>
              </a:tr>
              <a:tr h="307600">
                <a:tc gridSpan="2">
                  <a:txBody>
                    <a:bodyPr/>
                    <a:lstStyle/>
                    <a:p>
                      <a:r>
                        <a:rPr lang="ar-EG" sz="1400" b="1" kern="1200" dirty="0" smtClean="0">
                          <a:solidFill>
                            <a:schemeClr val="tx1"/>
                          </a:solidFill>
                          <a:latin typeface="+mn-lt"/>
                          <a:ea typeface="+mn-ea"/>
                          <a:cs typeface="Sultan bold" pitchFamily="2" charset="-78"/>
                        </a:rPr>
                        <a:t>خلال متابعتها لأعمال الخطة الاستثمارية بكفر سعد...</a:t>
                      </a:r>
                    </a:p>
                    <a:p>
                      <a:r>
                        <a:rPr lang="ar-EG" sz="1400" b="1" kern="1200" dirty="0" smtClean="0">
                          <a:solidFill>
                            <a:schemeClr val="tx1"/>
                          </a:solidFill>
                          <a:latin typeface="+mn-lt"/>
                          <a:ea typeface="+mn-ea"/>
                          <a:cs typeface="Sultan bold" pitchFamily="2" charset="-78"/>
                        </a:rPr>
                        <a:t>محافظ دمياط تبدى استيائها من سوء تنفيذ عمليات الرصف وعدم التعامل بحزم مع التعديات على حرم الطريق</a:t>
                      </a:r>
                    </a:p>
                    <a:p>
                      <a:r>
                        <a:rPr lang="ar-EG" sz="1400" b="1" kern="1200" dirty="0" smtClean="0">
                          <a:solidFill>
                            <a:schemeClr val="tx1"/>
                          </a:solidFill>
                          <a:latin typeface="+mn-lt"/>
                          <a:ea typeface="+mn-ea"/>
                          <a:cs typeface="Sultan bold" pitchFamily="2" charset="-78"/>
                        </a:rPr>
                        <a:t>المحافظ تقرر إحالة نائب رئيس الوحدة المحلية والجهاز الإشرافى على أعمال الرصف للشئون القانونية للتحقيق</a:t>
                      </a:r>
                    </a:p>
                    <a:p>
                      <a:pPr rtl="1"/>
                      <a:endParaRPr lang="ar-EG" sz="1400" b="1" kern="1200" dirty="0">
                        <a:solidFill>
                          <a:schemeClr val="tx1"/>
                        </a:solidFill>
                        <a:latin typeface="+mn-lt"/>
                        <a:ea typeface="+mn-ea"/>
                        <a:cs typeface="Sultan bold" pitchFamily="2" charset="-78"/>
                      </a:endParaRPr>
                    </a:p>
                  </a:txBody>
                  <a:tcPr/>
                </a:tc>
                <a:tc hMerge="1">
                  <a:txBody>
                    <a:bodyPr/>
                    <a:lstStyle/>
                    <a:p>
                      <a:pPr rtl="1"/>
                      <a:endParaRPr lang="ar-EG" dirty="0"/>
                    </a:p>
                  </a:txBody>
                  <a:tcPr/>
                </a:tc>
              </a:tr>
              <a:tr h="2160240">
                <a:tc>
                  <a:txBody>
                    <a:bodyPr/>
                    <a:lstStyle/>
                    <a:p>
                      <a:pPr rtl="1"/>
                      <a:endParaRPr lang="ar-EG" dirty="0"/>
                    </a:p>
                  </a:txBody>
                  <a:tcPr/>
                </a:tc>
                <a:tc>
                  <a:txBody>
                    <a:bodyPr/>
                    <a:lstStyle/>
                    <a:p>
                      <a:pPr rtl="1"/>
                      <a:endParaRPr lang="ar-EG" dirty="0"/>
                    </a:p>
                  </a:txBody>
                  <a:tcPr/>
                </a:tc>
              </a:tr>
            </a:tbl>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562" y="2288704"/>
            <a:ext cx="3150390" cy="216024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622" y="2288704"/>
            <a:ext cx="2888940" cy="216024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5562" y="4448944"/>
            <a:ext cx="3212976" cy="214198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622" y="4464373"/>
            <a:ext cx="2888940" cy="2126555"/>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6280" t="14539" r="5764" b="31724"/>
          <a:stretch/>
        </p:blipFill>
        <p:spPr>
          <a:xfrm>
            <a:off x="3356993" y="7545288"/>
            <a:ext cx="3038692" cy="2232248"/>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622" y="7545288"/>
            <a:ext cx="2921630" cy="2232248"/>
          </a:xfrm>
          <a:prstGeom prst="rect">
            <a:avLst/>
          </a:prstGeom>
        </p:spPr>
      </p:pic>
    </p:spTree>
    <p:extLst>
      <p:ext uri="{BB962C8B-B14F-4D97-AF65-F5344CB8AC3E}">
        <p14:creationId xmlns:p14="http://schemas.microsoft.com/office/powerpoint/2010/main" val="1770818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97541" y="472628"/>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smtClean="0">
                <a:cs typeface="Sultan bold" pitchFamily="2" charset="-78"/>
              </a:rPr>
              <a:t>لقاءات مع المواطنين </a:t>
            </a:r>
            <a:r>
              <a:rPr lang="ar-EG" sz="2800" u="sng" dirty="0" smtClean="0">
                <a:cs typeface="Sultan bold" pitchFamily="2" charset="-78"/>
              </a:rPr>
              <a:t>:</a:t>
            </a:r>
            <a:endParaRPr lang="ar-EG" sz="2800" dirty="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445268332"/>
              </p:ext>
            </p:extLst>
          </p:nvPr>
        </p:nvGraphicFramePr>
        <p:xfrm>
          <a:off x="404664" y="1753640"/>
          <a:ext cx="6012160" cy="4664416"/>
        </p:xfrm>
        <a:graphic>
          <a:graphicData uri="http://schemas.openxmlformats.org/drawingml/2006/table">
            <a:tbl>
              <a:tblPr rtl="1" firstRow="1" bandRow="1">
                <a:tableStyleId>{69CF1AB2-1976-4502-BF36-3FF5EA218861}</a:tableStyleId>
              </a:tblPr>
              <a:tblGrid>
                <a:gridCol w="3186295"/>
                <a:gridCol w="2825865"/>
              </a:tblGrid>
              <a:tr h="1039120">
                <a:tc gridSpan="2">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EG" sz="1400" b="1" kern="1200" dirty="0" smtClean="0">
                          <a:solidFill>
                            <a:schemeClr val="dk1"/>
                          </a:solidFill>
                          <a:effectLst/>
                          <a:latin typeface="+mn-lt"/>
                          <a:ea typeface="+mn-ea"/>
                          <a:cs typeface="Sultan bold" pitchFamily="2" charset="-78"/>
                        </a:rPr>
                        <a:t>التقت الأستاذة الدكتورة منال عوض محافظ دمياط،، مع أهالى عزبة فرحات التابعة لقرية البصارطة، وذلك استجابة لمطلبهم وعرض مشكلتهم الخاصة بنقص مياه الشرب ووجود شوائب بها نتيجة إزالة ٣٠٠ متر بخط المياه المتعارض مع الطريق الجارى إنشاؤه ببحيرة المنزلة، وكذلك تصدى أحد المواطنين من مالكى الأرض التى يتعين تنفيذ أعمال الخط بها للمسئولين بشركة مياه الشرب والصرف الصحى و منعهم من تنفيذ تلك المهام.</a:t>
                      </a:r>
                      <a:endParaRPr lang="en-US" sz="1400" b="1" kern="1200" dirty="0" smtClean="0">
                        <a:solidFill>
                          <a:schemeClr val="dk1"/>
                        </a:solidFill>
                        <a:effectLst/>
                        <a:latin typeface="+mn-lt"/>
                        <a:ea typeface="+mn-ea"/>
                        <a:cs typeface="Sultan bold" pitchFamily="2" charset="-78"/>
                      </a:endParaRPr>
                    </a:p>
                  </a:txBody>
                  <a:tcPr/>
                </a:tc>
                <a:tc hMerge="1">
                  <a:txBody>
                    <a:bodyPr/>
                    <a:lstStyle/>
                    <a:p>
                      <a:pPr rtl="1"/>
                      <a:endParaRPr lang="ar-EG" dirty="0"/>
                    </a:p>
                  </a:txBody>
                  <a:tcPr/>
                </a:tc>
              </a:tr>
              <a:tr h="2833208">
                <a:tc>
                  <a:txBody>
                    <a:bodyPr/>
                    <a:lstStyle/>
                    <a:p>
                      <a:pPr rtl="1"/>
                      <a:endParaRPr lang="ar-EG" sz="1400" dirty="0"/>
                    </a:p>
                  </a:txBody>
                  <a:tcPr/>
                </a:tc>
                <a:tc>
                  <a:txBody>
                    <a:bodyPr/>
                    <a:lstStyle/>
                    <a:p>
                      <a:pPr rtl="1"/>
                      <a:endParaRPr lang="ar-EG" sz="1400" dirty="0"/>
                    </a:p>
                  </a:txBody>
                  <a:tcPr/>
                </a:tc>
              </a:tr>
              <a:tr h="792088">
                <a:tc gridSpan="2">
                  <a:txBody>
                    <a:bodyPr/>
                    <a:lstStyle/>
                    <a:p>
                      <a:pPr rtl="1"/>
                      <a:endParaRPr lang="ar-EG" sz="1400" dirty="0"/>
                    </a:p>
                  </a:txBody>
                  <a:tcPr/>
                </a:tc>
                <a:tc hMerge="1">
                  <a:txBody>
                    <a:bodyPr/>
                    <a:lstStyle/>
                    <a:p>
                      <a:pPr rtl="1"/>
                      <a:endParaRPr lang="ar-EG" sz="1400"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5" y="2749856"/>
            <a:ext cx="2880321" cy="20699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2976" y="2749856"/>
            <a:ext cx="3212976" cy="206997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2975" y="4843543"/>
            <a:ext cx="3274893" cy="238201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54" y="4854994"/>
            <a:ext cx="2880321" cy="2370560"/>
          </a:xfrm>
          <a:prstGeom prst="rect">
            <a:avLst/>
          </a:prstGeom>
        </p:spPr>
      </p:pic>
    </p:spTree>
    <p:extLst>
      <p:ext uri="{BB962C8B-B14F-4D97-AF65-F5344CB8AC3E}">
        <p14:creationId xmlns:p14="http://schemas.microsoft.com/office/powerpoint/2010/main" val="318481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97541" y="472628"/>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52936" y="826750"/>
            <a:ext cx="3297169" cy="523220"/>
          </a:xfrm>
          <a:prstGeom prst="rect">
            <a:avLst/>
          </a:prstGeom>
        </p:spPr>
        <p:txBody>
          <a:bodyPr wrap="square">
            <a:spAutoFit/>
          </a:bodyPr>
          <a:lstStyle/>
          <a:p>
            <a:r>
              <a:rPr lang="ar-EG" sz="2800" dirty="0" smtClean="0">
                <a:cs typeface="Sultan bold" pitchFamily="2" charset="-78"/>
              </a:rPr>
              <a:t>لقاءات مع الجهات التنفيذية</a:t>
            </a:r>
            <a:endParaRPr lang="ar-EG" sz="2800" dirty="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888738587"/>
              </p:ext>
            </p:extLst>
          </p:nvPr>
        </p:nvGraphicFramePr>
        <p:xfrm>
          <a:off x="404664" y="1753640"/>
          <a:ext cx="6012160" cy="4498952"/>
        </p:xfrm>
        <a:graphic>
          <a:graphicData uri="http://schemas.openxmlformats.org/drawingml/2006/table">
            <a:tbl>
              <a:tblPr rtl="1" firstRow="1" bandRow="1">
                <a:tableStyleId>{69CF1AB2-1976-4502-BF36-3FF5EA218861}</a:tableStyleId>
              </a:tblPr>
              <a:tblGrid>
                <a:gridCol w="3186295"/>
                <a:gridCol w="2825865"/>
              </a:tblGrid>
              <a:tr h="1039120">
                <a:tc gridSpan="2">
                  <a:txBody>
                    <a:bodyPr/>
                    <a:lstStyle/>
                    <a:p>
                      <a:r>
                        <a:rPr lang="ar-EG" sz="1400" b="1" kern="1200" dirty="0" smtClean="0">
                          <a:solidFill>
                            <a:schemeClr val="dk1"/>
                          </a:solidFill>
                          <a:effectLst/>
                          <a:latin typeface="+mn-lt"/>
                          <a:ea typeface="+mn-ea"/>
                          <a:cs typeface="Sultan bold" pitchFamily="2" charset="-78"/>
                        </a:rPr>
                        <a:t>محافظ دمياط تناقش مع رئيس شركة موبكو آليات إستكمال محطة رفع صرف صحي عبد القادر ٢</a:t>
                      </a:r>
                    </a:p>
                    <a:p>
                      <a:r>
                        <a:rPr lang="ar-EG" sz="1400" b="1" kern="1200" dirty="0" smtClean="0">
                          <a:solidFill>
                            <a:schemeClr val="dk1"/>
                          </a:solidFill>
                          <a:effectLst/>
                          <a:latin typeface="+mn-lt"/>
                          <a:ea typeface="+mn-ea"/>
                          <a:cs typeface="Sultan bold" pitchFamily="2" charset="-78"/>
                        </a:rPr>
                        <a:t>المحافظ تؤكد البدء فوراً في تنفيذ جميع الأعمال لإفتتاح المشروع خلال الجدول الزمنى المحدد</a:t>
                      </a:r>
                    </a:p>
                  </a:txBody>
                  <a:tcPr/>
                </a:tc>
                <a:tc hMerge="1">
                  <a:txBody>
                    <a:bodyPr/>
                    <a:lstStyle/>
                    <a:p>
                      <a:pPr rtl="1"/>
                      <a:endParaRPr lang="ar-EG" dirty="0"/>
                    </a:p>
                  </a:txBody>
                  <a:tcPr/>
                </a:tc>
              </a:tr>
              <a:tr h="2088232">
                <a:tc>
                  <a:txBody>
                    <a:bodyPr/>
                    <a:lstStyle/>
                    <a:p>
                      <a:pPr rtl="1"/>
                      <a:endParaRPr lang="ar-EG" sz="1400" dirty="0"/>
                    </a:p>
                  </a:txBody>
                  <a:tcPr/>
                </a:tc>
                <a:tc>
                  <a:txBody>
                    <a:bodyPr/>
                    <a:lstStyle/>
                    <a:p>
                      <a:pPr rtl="1"/>
                      <a:endParaRPr lang="ar-EG" sz="1400" dirty="0"/>
                    </a:p>
                  </a:txBody>
                  <a:tcPr/>
                </a:tc>
              </a:tr>
              <a:tr h="792088">
                <a:tc gridSpan="2">
                  <a:txBody>
                    <a:bodyPr/>
                    <a:lstStyle/>
                    <a:p>
                      <a:r>
                        <a:rPr lang="ar-EG" sz="1400" b="1" kern="1200" dirty="0" smtClean="0">
                          <a:solidFill>
                            <a:schemeClr val="dk1"/>
                          </a:solidFill>
                          <a:effectLst/>
                          <a:latin typeface="+mn-lt"/>
                          <a:ea typeface="+mn-ea"/>
                          <a:cs typeface="Sultan bold" pitchFamily="2" charset="-78"/>
                        </a:rPr>
                        <a:t>محافظ دمياط تتابع الموقف التنفيذى لمشروعات مياه الشرب والصرف الصحي</a:t>
                      </a:r>
                    </a:p>
                    <a:p>
                      <a:r>
                        <a:rPr lang="ar-EG" sz="1400" b="1" kern="1200" dirty="0" smtClean="0">
                          <a:solidFill>
                            <a:schemeClr val="dk1"/>
                          </a:solidFill>
                          <a:effectLst/>
                          <a:latin typeface="+mn-lt"/>
                          <a:ea typeface="+mn-ea"/>
                          <a:cs typeface="Sultan bold" pitchFamily="2" charset="-78"/>
                        </a:rPr>
                        <a:t>وتوجه بنهو مشكلة صرف صحي ميت الشيوخ فوراً</a:t>
                      </a:r>
                    </a:p>
                    <a:p>
                      <a:r>
                        <a:rPr lang="ar-EG" sz="1400" b="1" kern="1200" dirty="0" smtClean="0">
                          <a:solidFill>
                            <a:schemeClr val="dk1"/>
                          </a:solidFill>
                          <a:effectLst/>
                          <a:latin typeface="+mn-lt"/>
                          <a:ea typeface="+mn-ea"/>
                          <a:cs typeface="Sultan bold" pitchFamily="2" charset="-78"/>
                        </a:rPr>
                        <a:t>المحافظ تناقش آليات تخطيط المنطقة المجاورة لسوق فارسكور الحضارى و استكمال أعمال توصيل الغاز بالمدينة</a:t>
                      </a:r>
                    </a:p>
                    <a:p>
                      <a:r>
                        <a:rPr lang="ar-EG" sz="1400" b="1" kern="1200" dirty="0" smtClean="0">
                          <a:solidFill>
                            <a:schemeClr val="dk1"/>
                          </a:solidFill>
                          <a:effectLst/>
                          <a:latin typeface="+mn-lt"/>
                          <a:ea typeface="+mn-ea"/>
                          <a:cs typeface="Sultan bold" pitchFamily="2" charset="-78"/>
                        </a:rPr>
                        <a:t>الدكتورة منال عوض تؤكد " إدراج تطوير كورنيش فارسكور ضمن مشروعات التنسيق الحضارى بخطة العام القادم"</a:t>
                      </a:r>
                    </a:p>
                    <a:p>
                      <a:pPr rtl="1"/>
                      <a:endParaRPr lang="ar-EG" sz="1400" dirty="0"/>
                    </a:p>
                  </a:txBody>
                  <a:tcPr/>
                </a:tc>
                <a:tc hMerge="1">
                  <a:txBody>
                    <a:bodyPr/>
                    <a:lstStyle/>
                    <a:p>
                      <a:pPr rtl="1"/>
                      <a:endParaRPr lang="ar-EG" sz="1400"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2976" y="2792760"/>
            <a:ext cx="3212976" cy="201622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648" y="2792760"/>
            <a:ext cx="2952328" cy="20162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0969" y="6321152"/>
            <a:ext cx="3212976" cy="237626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024" y="6321152"/>
            <a:ext cx="2996952" cy="2376264"/>
          </a:xfrm>
          <a:prstGeom prst="rect">
            <a:avLst/>
          </a:prstGeom>
        </p:spPr>
      </p:pic>
    </p:spTree>
    <p:extLst>
      <p:ext uri="{BB962C8B-B14F-4D97-AF65-F5344CB8AC3E}">
        <p14:creationId xmlns:p14="http://schemas.microsoft.com/office/powerpoint/2010/main" val="272202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97541" y="472628"/>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52936" y="826750"/>
            <a:ext cx="3297169" cy="523220"/>
          </a:xfrm>
          <a:prstGeom prst="rect">
            <a:avLst/>
          </a:prstGeom>
        </p:spPr>
        <p:txBody>
          <a:bodyPr wrap="square">
            <a:spAutoFit/>
          </a:bodyPr>
          <a:lstStyle/>
          <a:p>
            <a:r>
              <a:rPr lang="ar-EG" sz="2800" dirty="0" smtClean="0">
                <a:cs typeface="Sultan bold" pitchFamily="2" charset="-78"/>
              </a:rPr>
              <a:t>لقاءات مع الجهات التنفيذية</a:t>
            </a:r>
            <a:endParaRPr lang="ar-EG" sz="2800" dirty="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410330478"/>
              </p:ext>
            </p:extLst>
          </p:nvPr>
        </p:nvGraphicFramePr>
        <p:xfrm>
          <a:off x="377788" y="1787100"/>
          <a:ext cx="6012160" cy="3199360"/>
        </p:xfrm>
        <a:graphic>
          <a:graphicData uri="http://schemas.openxmlformats.org/drawingml/2006/table">
            <a:tbl>
              <a:tblPr rtl="1" firstRow="1" bandRow="1">
                <a:tableStyleId>{69CF1AB2-1976-4502-BF36-3FF5EA218861}</a:tableStyleId>
              </a:tblPr>
              <a:tblGrid>
                <a:gridCol w="3186295"/>
                <a:gridCol w="2825865"/>
              </a:tblGrid>
              <a:tr h="443110">
                <a:tc gridSpan="2">
                  <a:txBody>
                    <a:bodyPr/>
                    <a:lstStyle/>
                    <a:p>
                      <a:r>
                        <a:rPr lang="ar-EG" sz="1400" b="1" kern="1200" dirty="0" smtClean="0">
                          <a:solidFill>
                            <a:schemeClr val="dk1"/>
                          </a:solidFill>
                          <a:effectLst/>
                          <a:latin typeface="+mn-lt"/>
                          <a:ea typeface="+mn-ea"/>
                          <a:cs typeface="Sultan bold" pitchFamily="2" charset="-78"/>
                        </a:rPr>
                        <a:t>محافظ دمياط تعقد إجتماعاً لمناقشة أعمال الخطة الاستثمارية ٢٠٢١/٢٠٢٠ برأس البر و كفر البطيخ</a:t>
                      </a:r>
                    </a:p>
                  </a:txBody>
                  <a:tcPr/>
                </a:tc>
                <a:tc hMerge="1">
                  <a:txBody>
                    <a:bodyPr/>
                    <a:lstStyle/>
                    <a:p>
                      <a:pPr rtl="1"/>
                      <a:endParaRPr lang="ar-EG" dirty="0"/>
                    </a:p>
                  </a:txBody>
                  <a:tcPr/>
                </a:tc>
              </a:tr>
              <a:tr h="1998281">
                <a:tc>
                  <a:txBody>
                    <a:bodyPr/>
                    <a:lstStyle/>
                    <a:p>
                      <a:pPr rtl="1"/>
                      <a:endParaRPr lang="ar-EG" sz="1400" dirty="0"/>
                    </a:p>
                  </a:txBody>
                  <a:tcPr/>
                </a:tc>
                <a:tc>
                  <a:txBody>
                    <a:bodyPr/>
                    <a:lstStyle/>
                    <a:p>
                      <a:pPr rtl="1"/>
                      <a:endParaRPr lang="ar-EG" sz="1400" dirty="0"/>
                    </a:p>
                  </a:txBody>
                  <a:tcPr/>
                </a:tc>
              </a:tr>
              <a:tr h="757969">
                <a:tc gridSpan="2">
                  <a:txBody>
                    <a:bodyPr/>
                    <a:lstStyle/>
                    <a:p>
                      <a:pPr rtl="1"/>
                      <a:endParaRPr lang="ar-EG" sz="1400" b="1" kern="1200" dirty="0" smtClean="0">
                        <a:solidFill>
                          <a:schemeClr val="dk1"/>
                        </a:solidFill>
                        <a:effectLst/>
                        <a:latin typeface="+mn-lt"/>
                        <a:ea typeface="+mn-ea"/>
                        <a:cs typeface="Sultan bold" pitchFamily="2" charset="-78"/>
                      </a:endParaRPr>
                    </a:p>
                    <a:p>
                      <a:pPr rtl="1"/>
                      <a:r>
                        <a:rPr lang="ar-EG" sz="1400" b="1" kern="1200" dirty="0" smtClean="0">
                          <a:solidFill>
                            <a:schemeClr val="dk1"/>
                          </a:solidFill>
                          <a:effectLst/>
                          <a:latin typeface="+mn-lt"/>
                          <a:ea typeface="+mn-ea"/>
                          <a:cs typeface="Sultan bold" pitchFamily="2" charset="-78"/>
                        </a:rPr>
                        <a:t>محافظ دمياط تناقش آليات تحديد مشروعات الخطة الاستثمارية للعام المالى القادم بمركز ومدينة فارسكور</a:t>
                      </a:r>
                      <a:endParaRPr lang="ar-EG" sz="1400" b="1" kern="1200" dirty="0">
                        <a:solidFill>
                          <a:schemeClr val="dk1"/>
                        </a:solidFill>
                        <a:effectLst/>
                        <a:latin typeface="+mn-lt"/>
                        <a:ea typeface="+mn-ea"/>
                        <a:cs typeface="Sultan bold" pitchFamily="2" charset="-78"/>
                      </a:endParaRPr>
                    </a:p>
                  </a:txBody>
                  <a:tcPr/>
                </a:tc>
                <a:tc hMerge="1">
                  <a:txBody>
                    <a:bodyPr/>
                    <a:lstStyle/>
                    <a:p>
                      <a:pPr rtl="1"/>
                      <a:endParaRPr lang="ar-EG" sz="1400" dirty="0"/>
                    </a:p>
                  </a:txBody>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2976" y="2216696"/>
            <a:ext cx="3176972" cy="20882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2" y="2216696"/>
            <a:ext cx="2736304" cy="208823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6993" y="5097017"/>
            <a:ext cx="3168352" cy="252028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55" y="5097017"/>
            <a:ext cx="3024337" cy="2520280"/>
          </a:xfrm>
          <a:prstGeom prst="rect">
            <a:avLst/>
          </a:prstGeom>
        </p:spPr>
      </p:pic>
    </p:spTree>
    <p:extLst>
      <p:ext uri="{BB962C8B-B14F-4D97-AF65-F5344CB8AC3E}">
        <p14:creationId xmlns:p14="http://schemas.microsoft.com/office/powerpoint/2010/main" val="85581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2" y="1718611"/>
            <a:ext cx="5875076" cy="1290173"/>
          </a:xfrm>
        </p:spPr>
        <p:txBody>
          <a:bodyPr>
            <a:normAutofit lnSpcReduction="10000"/>
          </a:bodyPr>
          <a:lstStyle/>
          <a:p>
            <a:pPr marL="0" indent="0" algn="just">
              <a:buNone/>
            </a:pPr>
            <a:r>
              <a:rPr lang="ar-SA" sz="1200" b="1" dirty="0" smtClean="0">
                <a:effectLst>
                  <a:outerShdw blurRad="38100" dist="38100" dir="2700000" algn="tl">
                    <a:srgbClr val="000000">
                      <a:alpha val="43137"/>
                    </a:srgbClr>
                  </a:outerShdw>
                </a:effectLst>
                <a:cs typeface="Sultan bold" pitchFamily="2" charset="-78"/>
              </a:rPr>
              <a:t>فى إطار جهود الاستاذة الدكتورة منال عوض  محافظ دمياط ومساعيها المتواصله للإرتقاء بالعملية التعليمية بالمحافظة وعقد اجتماعات بصفة دورية مع مسئولى التربية والتعليم بالمحافظة ، وتواصلها مع هيئة الأبنية التعليمية للانتهاء من المدارس الجديدة لتدخل الخدمة ، نستعرض فيما يلي :</a:t>
            </a:r>
            <a:endParaRPr lang="en-US" sz="1200" b="1" dirty="0" smtClean="0">
              <a:effectLst>
                <a:outerShdw blurRad="38100" dist="38100" dir="2700000" algn="tl">
                  <a:srgbClr val="000000">
                    <a:alpha val="43137"/>
                  </a:srgbClr>
                </a:outerShdw>
              </a:effectLst>
              <a:cs typeface="Sultan bold" pitchFamily="2" charset="-78"/>
            </a:endParaRPr>
          </a:p>
          <a:p>
            <a:pPr marL="0" indent="0">
              <a:buNone/>
            </a:pPr>
            <a:r>
              <a:rPr lang="ar-EG" u="sng" dirty="0">
                <a:cs typeface="Sultan bold" pitchFamily="2" charset="-78"/>
              </a:rPr>
              <a:t>أهم الاعمال التي تمت بقطاع التعليم :</a:t>
            </a:r>
            <a:endParaRPr lang="en-US" u="sng" dirty="0">
              <a:cs typeface="Sultan bold" pitchFamily="2" charset="-78"/>
            </a:endParaRPr>
          </a:p>
          <a:p>
            <a:pPr marL="0" indent="0" algn="ctr">
              <a:buNone/>
            </a:pPr>
            <a:r>
              <a:rPr lang="ar-SA" sz="1600" b="1" dirty="0">
                <a:solidFill>
                  <a:srgbClr val="FF0000"/>
                </a:solidFill>
                <a:effectLst>
                  <a:outerShdw blurRad="38100" dist="38100" dir="2700000" algn="tl">
                    <a:srgbClr val="000000">
                      <a:alpha val="43137"/>
                    </a:srgbClr>
                  </a:outerShdw>
                </a:effectLst>
                <a:cs typeface="Sultan bold" pitchFamily="2" charset="-78"/>
              </a:rPr>
              <a:t>موقف تنفيذ مشروعات هيئة  الابنية </a:t>
            </a:r>
            <a:r>
              <a:rPr lang="ar-SA" sz="1600" b="1" dirty="0" smtClean="0">
                <a:solidFill>
                  <a:srgbClr val="FF0000"/>
                </a:solidFill>
                <a:effectLst>
                  <a:outerShdw blurRad="38100" dist="38100" dir="2700000" algn="tl">
                    <a:srgbClr val="000000">
                      <a:alpha val="43137"/>
                    </a:srgbClr>
                  </a:outerShdw>
                </a:effectLst>
                <a:cs typeface="Sultan bold" pitchFamily="2" charset="-78"/>
              </a:rPr>
              <a:t>التعليمية</a:t>
            </a:r>
            <a:endParaRPr lang="en-US" dirty="0"/>
          </a:p>
          <a:p>
            <a:endParaRPr lang="ar-EG" dirty="0"/>
          </a:p>
        </p:txBody>
      </p:sp>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a:cs typeface="Sultan bold" pitchFamily="2" charset="-78"/>
              </a:rPr>
              <a:t>الإمكانيات التعليمية </a:t>
            </a:r>
            <a:r>
              <a:rPr lang="ar-EG" sz="2800" u="sng" dirty="0">
                <a:cs typeface="Sultan bold" pitchFamily="2" charset="-78"/>
              </a:rPr>
              <a:t>:</a:t>
            </a:r>
            <a:endParaRPr lang="ar-EG" sz="2800" dirty="0">
              <a:cs typeface="Sultan bold"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522738695"/>
              </p:ext>
            </p:extLst>
          </p:nvPr>
        </p:nvGraphicFramePr>
        <p:xfrm>
          <a:off x="548681" y="3008784"/>
          <a:ext cx="5760639" cy="5010150"/>
        </p:xfrm>
        <a:graphic>
          <a:graphicData uri="http://schemas.openxmlformats.org/drawingml/2006/table">
            <a:tbl>
              <a:tblPr rtl="1" firstRow="1" firstCol="1" bandRow="1">
                <a:tableStyleId>{5C22544A-7EE6-4342-B048-85BDC9FD1C3A}</a:tableStyleId>
              </a:tblPr>
              <a:tblGrid>
                <a:gridCol w="384860"/>
                <a:gridCol w="4363906"/>
                <a:gridCol w="1011873"/>
              </a:tblGrid>
              <a:tr h="160511">
                <a:tc>
                  <a:txBody>
                    <a:bodyPr/>
                    <a:lstStyle/>
                    <a:p>
                      <a:pPr marL="0" algn="justLow" defTabSz="914400" rtl="1" eaLnBrk="1" latinLnBrk="0" hangingPunct="1">
                        <a:lnSpc>
                          <a:spcPct val="125000"/>
                        </a:lnSpc>
                        <a:spcAft>
                          <a:spcPts val="0"/>
                        </a:spcAft>
                      </a:pPr>
                      <a:r>
                        <a:rPr lang="ar-SA" sz="1100" b="1" kern="1200" dirty="0">
                          <a:solidFill>
                            <a:schemeClr val="tx1"/>
                          </a:solidFill>
                          <a:latin typeface="+mn-lt"/>
                          <a:ea typeface="+mn-ea"/>
                          <a:cs typeface="Sultan Medium" pitchFamily="2" charset="-78"/>
                        </a:rPr>
                        <a:t>م</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SA" sz="1100" b="1" kern="1200" dirty="0">
                          <a:solidFill>
                            <a:schemeClr val="tx1"/>
                          </a:solidFill>
                          <a:latin typeface="+mn-lt"/>
                          <a:ea typeface="+mn-ea"/>
                          <a:cs typeface="Sultan Medium" pitchFamily="2" charset="-78"/>
                        </a:rPr>
                        <a:t>المشروع</a:t>
                      </a:r>
                      <a:endParaRPr lang="en-US" sz="1100" b="1" kern="1200" dirty="0">
                        <a:solidFill>
                          <a:schemeClr val="tx1"/>
                        </a:solidFill>
                        <a:latin typeface="+mn-lt"/>
                        <a:ea typeface="+mn-ea"/>
                        <a:cs typeface="Sultan Medium" pitchFamily="2" charset="-78"/>
                      </a:endParaRPr>
                    </a:p>
                  </a:txBody>
                  <a:tcPr marL="61538" marR="61538" marT="0" marB="0"/>
                </a:tc>
                <a:tc>
                  <a:txBody>
                    <a:bodyPr/>
                    <a:lstStyle/>
                    <a:p>
                      <a:pPr marL="0" algn="justLow" defTabSz="914400" rtl="1" eaLnBrk="1" latinLnBrk="0" hangingPunct="1">
                        <a:lnSpc>
                          <a:spcPct val="125000"/>
                        </a:lnSpc>
                        <a:spcAft>
                          <a:spcPts val="0"/>
                        </a:spcAft>
                      </a:pPr>
                      <a:r>
                        <a:rPr lang="ar-SA" sz="1100" b="1" kern="1200">
                          <a:solidFill>
                            <a:schemeClr val="tx1"/>
                          </a:solidFill>
                          <a:latin typeface="+mn-lt"/>
                          <a:ea typeface="+mn-ea"/>
                          <a:cs typeface="Sultan Medium" pitchFamily="2" charset="-78"/>
                        </a:rPr>
                        <a:t>نسبة التنفيذ</a:t>
                      </a:r>
                      <a:endParaRPr lang="en-US" sz="1100" b="1" kern="1200">
                        <a:solidFill>
                          <a:schemeClr val="tx1"/>
                        </a:solidFill>
                        <a:latin typeface="+mn-lt"/>
                        <a:ea typeface="+mn-ea"/>
                        <a:cs typeface="Sultan Medium" pitchFamily="2" charset="-78"/>
                      </a:endParaRPr>
                    </a:p>
                  </a:txBody>
                  <a:tcPr marL="61538" marR="61538"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31</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انشاء مدرسة الركابية الابتدائية الجديدة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100%</a:t>
                      </a:r>
                      <a:endParaRPr lang="en-US" sz="1200" b="1" kern="1200" dirty="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32</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انشاء جديد لمدرسة بلال بن رباح تعليم اساسي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33</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انشاء مدرسة كميلة الدعدع الابتدائية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34</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انشاء مدرسة محمد حسن عبد الله الابتدائية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35</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تعلية مدرسة كفر يوسف تعليم اساسي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36</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تعلية مدرسة الفريق</a:t>
                      </a:r>
                      <a:r>
                        <a:rPr lang="ar-EG" sz="1200" b="1" kern="1200" baseline="0" dirty="0" smtClean="0">
                          <a:solidFill>
                            <a:schemeClr val="tx1"/>
                          </a:solidFill>
                          <a:latin typeface="+mn-lt"/>
                          <a:ea typeface="+mn-ea"/>
                          <a:cs typeface="Sultan Medium" pitchFamily="2" charset="-78"/>
                        </a:rPr>
                        <a:t> مدكور ابو العز الرسمية للغات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37</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تعلية مدرسة كفر البطيخ</a:t>
                      </a:r>
                      <a:r>
                        <a:rPr lang="ar-EG" sz="1200" b="1" kern="1200" baseline="0" dirty="0" smtClean="0">
                          <a:solidFill>
                            <a:schemeClr val="tx1"/>
                          </a:solidFill>
                          <a:latin typeface="+mn-lt"/>
                          <a:ea typeface="+mn-ea"/>
                          <a:cs typeface="Sultan Medium" pitchFamily="2" charset="-78"/>
                        </a:rPr>
                        <a:t> الاعدادية بنات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38</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احلال كلي مدرسة علي ابن اب طالب الابتدائية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39</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احلال كلي مدرسة كفر سعد البلد الابتدائية الجديدة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40</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احلال كلي لمدرسة عثمان بن عفان الثانوية بنات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41</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احلال كلي لمدرسة عبد الحميد ابو صالحة الابتدائي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42</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احلال كلي لمدرسة الشهيد محمد السلاموني الابتدائية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43</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احلال كلي لمدرسة ابو طالب تعليم اساسي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44</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احلال كلي لمدرسة الابراهيمية القبلية الاعدادية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45</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احلال كلي لمدرسة العنانية الابتدائية رقم 2</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46</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احلال كلي لمدرسة الزرقا الابتدائية المشتركة</a:t>
                      </a:r>
                      <a:r>
                        <a:rPr lang="ar-EG" sz="1200" b="1" kern="1200" baseline="0" dirty="0" smtClean="0">
                          <a:solidFill>
                            <a:schemeClr val="tx1"/>
                          </a:solidFill>
                          <a:latin typeface="+mn-lt"/>
                          <a:ea typeface="+mn-ea"/>
                          <a:cs typeface="Sultan Medium" pitchFamily="2" charset="-78"/>
                        </a:rPr>
                        <a:t>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47</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احلال كلي لمدرسة شرباص الابتدائية رقم 1</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48</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استكمال مدرسة الشهيد</a:t>
                      </a:r>
                      <a:r>
                        <a:rPr lang="ar-EG" sz="1200" b="1" kern="1200" baseline="0" dirty="0" smtClean="0">
                          <a:solidFill>
                            <a:schemeClr val="tx1"/>
                          </a:solidFill>
                          <a:latin typeface="+mn-lt"/>
                          <a:ea typeface="+mn-ea"/>
                          <a:cs typeface="Sultan Medium" pitchFamily="2" charset="-78"/>
                        </a:rPr>
                        <a:t> معاذ القصبي الاعدادية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49</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SA" sz="1200" b="1" kern="1200" dirty="0" smtClean="0">
                          <a:solidFill>
                            <a:schemeClr val="tx1"/>
                          </a:solidFill>
                          <a:latin typeface="+mn-lt"/>
                          <a:ea typeface="+mn-ea"/>
                          <a:cs typeface="Sultan Medium" pitchFamily="2" charset="-78"/>
                        </a:rPr>
                        <a:t>توسع مدرسة الشيخ عبد المنعم محمد تعليم اساسي</a:t>
                      </a:r>
                      <a:endParaRPr lang="en-US" sz="1200" b="1" kern="1200" dirty="0" smtClean="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50</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SA" sz="1200" b="1" kern="1200" dirty="0" smtClean="0">
                          <a:solidFill>
                            <a:schemeClr val="tx1"/>
                          </a:solidFill>
                          <a:latin typeface="+mn-lt"/>
                          <a:ea typeface="+mn-ea"/>
                          <a:cs typeface="Sultan Medium" pitchFamily="2" charset="-78"/>
                        </a:rPr>
                        <a:t>توسع مدرسة راس البر الابتدائية</a:t>
                      </a:r>
                      <a:endParaRPr lang="en-US" sz="1200" b="1" kern="1200" dirty="0" smtClean="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r h="175103">
                <a:tc>
                  <a:txBody>
                    <a:bodyPr/>
                    <a:lstStyle/>
                    <a:p>
                      <a:pPr marL="0" algn="justLow" defTabSz="914400" rtl="1" eaLnBrk="1" latinLnBrk="0" hangingPunct="1">
                        <a:lnSpc>
                          <a:spcPct val="125000"/>
                        </a:lnSpc>
                        <a:spcAft>
                          <a:spcPts val="0"/>
                        </a:spcAft>
                      </a:pPr>
                      <a:r>
                        <a:rPr lang="ar-EG" sz="1200" b="1" kern="1200" dirty="0" smtClean="0">
                          <a:solidFill>
                            <a:schemeClr val="tx1"/>
                          </a:solidFill>
                          <a:latin typeface="+mn-lt"/>
                          <a:ea typeface="+mn-ea"/>
                          <a:cs typeface="Sultan Medium" pitchFamily="2" charset="-78"/>
                        </a:rPr>
                        <a:t>51</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SA" sz="1200" b="1" kern="1200" dirty="0" smtClean="0">
                          <a:solidFill>
                            <a:schemeClr val="tx1"/>
                          </a:solidFill>
                          <a:latin typeface="+mn-lt"/>
                          <a:ea typeface="+mn-ea"/>
                          <a:cs typeface="Sultan Medium" pitchFamily="2" charset="-78"/>
                        </a:rPr>
                        <a:t>تعلية مدرسة الضهرة الثانوية</a:t>
                      </a:r>
                      <a:endParaRPr lang="en-US" sz="1200" b="1" kern="1200" dirty="0" smtClean="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EG" sz="1200" b="1" kern="1200" dirty="0" smtClean="0">
                          <a:solidFill>
                            <a:schemeClr val="tx1"/>
                          </a:solidFill>
                          <a:latin typeface="+mn-lt"/>
                          <a:ea typeface="+mn-ea"/>
                          <a:cs typeface="Sultan Medium" pitchFamily="2" charset="-78"/>
                        </a:rPr>
                        <a:t>100%</a:t>
                      </a:r>
                      <a:endParaRPr lang="en-US" sz="1200" b="1" kern="1200" dirty="0" smtClean="0">
                        <a:solidFill>
                          <a:schemeClr val="tx1"/>
                        </a:solidFill>
                        <a:latin typeface="+mn-lt"/>
                        <a:ea typeface="+mn-ea"/>
                        <a:cs typeface="Sultan Medium" pitchFamily="2" charset="-78"/>
                      </a:endParaRPr>
                    </a:p>
                  </a:txBody>
                  <a:tcPr marL="59247" marR="59247" marT="0" marB="0"/>
                </a:tc>
              </a:tr>
            </a:tbl>
          </a:graphicData>
        </a:graphic>
      </p:graphicFrame>
    </p:spTree>
    <p:extLst>
      <p:ext uri="{BB962C8B-B14F-4D97-AF65-F5344CB8AC3E}">
        <p14:creationId xmlns:p14="http://schemas.microsoft.com/office/powerpoint/2010/main" val="178507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a:cs typeface="Sultan bold" pitchFamily="2" charset="-78"/>
              </a:rPr>
              <a:t>الإمكانيات التعليمية </a:t>
            </a:r>
            <a:r>
              <a:rPr lang="ar-EG" sz="2800" u="sng" dirty="0">
                <a:cs typeface="Sultan bold" pitchFamily="2" charset="-78"/>
              </a:rPr>
              <a:t>:</a:t>
            </a:r>
            <a:endParaRPr lang="ar-EG" sz="2800" dirty="0">
              <a:cs typeface="Sultan bold"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339563184"/>
              </p:ext>
            </p:extLst>
          </p:nvPr>
        </p:nvGraphicFramePr>
        <p:xfrm>
          <a:off x="859649" y="1856656"/>
          <a:ext cx="5290455" cy="5305752"/>
        </p:xfrm>
        <a:graphic>
          <a:graphicData uri="http://schemas.openxmlformats.org/drawingml/2006/table">
            <a:tbl>
              <a:tblPr rtl="1" firstRow="1" firstCol="1" bandRow="1">
                <a:tableStyleId>{5C22544A-7EE6-4342-B048-85BDC9FD1C3A}</a:tableStyleId>
              </a:tblPr>
              <a:tblGrid>
                <a:gridCol w="353448"/>
                <a:gridCol w="4007723"/>
                <a:gridCol w="929284"/>
              </a:tblGrid>
              <a:tr h="264102">
                <a:tc gridSpan="3">
                  <a:txBody>
                    <a:bodyPr/>
                    <a:lstStyle/>
                    <a:p>
                      <a:pPr algn="ctr" rtl="1">
                        <a:lnSpc>
                          <a:spcPct val="125000"/>
                        </a:lnSpc>
                        <a:spcAft>
                          <a:spcPts val="0"/>
                        </a:spcAft>
                      </a:pPr>
                      <a:r>
                        <a:rPr lang="ar-SA" sz="1200" b="1" kern="1200" dirty="0">
                          <a:solidFill>
                            <a:srgbClr val="FF0000"/>
                          </a:solidFill>
                          <a:latin typeface="+mn-lt"/>
                          <a:ea typeface="+mn-ea"/>
                          <a:cs typeface="Sultan Medium" pitchFamily="2" charset="-78"/>
                        </a:rPr>
                        <a:t>مشروعات جاري العمل بها </a:t>
                      </a:r>
                      <a:endParaRPr lang="en-US" sz="1200" b="1" kern="1200" dirty="0">
                        <a:solidFill>
                          <a:srgbClr val="FF0000"/>
                        </a:solidFill>
                        <a:latin typeface="+mn-lt"/>
                        <a:ea typeface="+mn-ea"/>
                        <a:cs typeface="Sultan Medium" pitchFamily="2" charset="-78"/>
                      </a:endParaRPr>
                    </a:p>
                  </a:txBody>
                  <a:tcPr marL="59247" marR="59247" marT="0" marB="0"/>
                </a:tc>
                <a:tc hMerge="1">
                  <a:txBody>
                    <a:bodyPr/>
                    <a:lstStyle/>
                    <a:p>
                      <a:pPr rtl="1"/>
                      <a:endParaRPr lang="ar-EG"/>
                    </a:p>
                  </a:txBody>
                  <a:tcPr/>
                </a:tc>
                <a:tc hMerge="1">
                  <a:txBody>
                    <a:bodyPr/>
                    <a:lstStyle/>
                    <a:p>
                      <a:pPr rtl="1"/>
                      <a:endParaRPr lang="ar-EG"/>
                    </a:p>
                  </a:txBody>
                  <a:tcPr/>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1</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توسع مدرسة عبد الهادي الامام بميت الشيوخ تعليم اساسي</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92</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87814">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2</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انشاء جديد مدرسة نصر المتبولي الابتدائية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90</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3</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توسع مدرسة اولاد حمام الاعدادية المشتركة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90</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4</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انشاء جديد لمدرسة  تل الكاشف الابتدائية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tabLst>
                          <a:tab pos="313055" algn="l"/>
                          <a:tab pos="428625" algn="ctr"/>
                        </a:tabLst>
                      </a:pPr>
                      <a:r>
                        <a:rPr lang="ar-EG" sz="1200" b="1" kern="1200" dirty="0" smtClean="0">
                          <a:solidFill>
                            <a:schemeClr val="tx1"/>
                          </a:solidFill>
                          <a:latin typeface="+mn-lt"/>
                          <a:ea typeface="+mn-ea"/>
                          <a:cs typeface="Sultan Medium" pitchFamily="2" charset="-78"/>
                        </a:rPr>
                        <a:t>90</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5</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احلال كلي مدرسة ابو الخير عامر الابتدائية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85</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6</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انشاء جديد مدرسة الدكتور حامد عمارة الاعدادية المشتركة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75</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7</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انشاء جديد مدرسة مصر المستقبل تعليم اساسي</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70</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8</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توسع  مدرسة الاربعين الابتدائية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70</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9</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توسع مدرسة الشهيد احمد عبد الباقي شلبي</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57</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10</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احلال جزئي مدرسة دمياط الثانوية الميكانيكية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60</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11</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انشاء جديد مدرسة كميلة الدعدع الرسمية للغات</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52</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12</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توسع مدرسة ابو جريدة الابتدائية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48</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13</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marL="0" marR="0" indent="0" algn="justLow" defTabSz="914400" rtl="1" eaLnBrk="1" fontAlgn="auto" latinLnBrk="0" hangingPunct="1">
                        <a:lnSpc>
                          <a:spcPct val="125000"/>
                        </a:lnSpc>
                        <a:spcBef>
                          <a:spcPts val="0"/>
                        </a:spcBef>
                        <a:spcAft>
                          <a:spcPts val="0"/>
                        </a:spcAft>
                        <a:buClrTx/>
                        <a:buSzTx/>
                        <a:buFontTx/>
                        <a:buNone/>
                        <a:tabLst/>
                        <a:defRPr/>
                      </a:pPr>
                      <a:r>
                        <a:rPr lang="ar-SA" sz="1200" b="1" kern="1200" dirty="0" smtClean="0">
                          <a:solidFill>
                            <a:schemeClr val="tx1"/>
                          </a:solidFill>
                          <a:latin typeface="+mn-lt"/>
                          <a:ea typeface="+mn-ea"/>
                          <a:cs typeface="Sultan Medium" pitchFamily="2" charset="-78"/>
                        </a:rPr>
                        <a:t>توسع مدرسة السلام الابتدائية المشتركة بالعوامر</a:t>
                      </a:r>
                      <a:endParaRPr lang="en-US" sz="1200" b="1" kern="1200" dirty="0" smtClean="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47%</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14</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توسع مدرسة عزبة البرج التجريبية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en-US" sz="1200" b="1" kern="1200" dirty="0" smtClean="0">
                          <a:solidFill>
                            <a:schemeClr val="tx1"/>
                          </a:solidFill>
                          <a:latin typeface="+mn-lt"/>
                          <a:ea typeface="+mn-ea"/>
                          <a:cs typeface="Sultan Medium" pitchFamily="2" charset="-78"/>
                        </a:rPr>
                        <a:t>44</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15</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توسع جمصة شرق الابتدائية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42</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16</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احلال جزئي مدرسة دمياط الفنية التجارية المتقدمة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en-US" sz="1200" b="1" kern="1200" dirty="0" smtClean="0">
                          <a:solidFill>
                            <a:schemeClr val="tx1"/>
                          </a:solidFill>
                          <a:latin typeface="+mn-lt"/>
                          <a:ea typeface="+mn-ea"/>
                          <a:cs typeface="Sultan Medium" pitchFamily="2" charset="-78"/>
                        </a:rPr>
                        <a:t>42</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17</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SA" sz="1200" b="1" kern="1200" dirty="0">
                          <a:solidFill>
                            <a:schemeClr val="tx1"/>
                          </a:solidFill>
                          <a:latin typeface="+mn-lt"/>
                          <a:ea typeface="+mn-ea"/>
                          <a:cs typeface="Sultan Medium" pitchFamily="2" charset="-78"/>
                        </a:rPr>
                        <a:t>احلال جزئي مدرسة عاطف شرف الدين الابدائية</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en-US" sz="1200" b="1" kern="1200" dirty="0" smtClean="0">
                          <a:solidFill>
                            <a:schemeClr val="tx1"/>
                          </a:solidFill>
                          <a:latin typeface="+mn-lt"/>
                          <a:ea typeface="+mn-ea"/>
                          <a:cs typeface="Sultan Medium" pitchFamily="2" charset="-78"/>
                        </a:rPr>
                        <a:t>25</a:t>
                      </a:r>
                      <a:r>
                        <a:rPr lang="ar-SA" sz="1200" b="1" kern="1200" dirty="0" smtClean="0">
                          <a:solidFill>
                            <a:schemeClr val="tx1"/>
                          </a:solidFill>
                          <a:latin typeface="+mn-lt"/>
                          <a:ea typeface="+mn-ea"/>
                          <a:cs typeface="Sultan Medium" pitchFamily="2" charset="-78"/>
                        </a:rPr>
                        <a:t>%</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18</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توسع طاهر ابو زيد الابتدائية المشتركة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5%</a:t>
                      </a:r>
                      <a:endParaRPr lang="en-US" sz="1200" b="1" kern="1200" dirty="0">
                        <a:solidFill>
                          <a:schemeClr val="tx1"/>
                        </a:solidFill>
                        <a:latin typeface="+mn-lt"/>
                        <a:ea typeface="+mn-ea"/>
                        <a:cs typeface="Sultan Medium" pitchFamily="2" charset="-78"/>
                      </a:endParaRPr>
                    </a:p>
                  </a:txBody>
                  <a:tcPr marL="59247" marR="59247" marT="0" marB="0"/>
                </a:tc>
              </a:tr>
              <a:tr h="264102">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19</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justLow" rtl="1">
                        <a:lnSpc>
                          <a:spcPct val="125000"/>
                        </a:lnSpc>
                        <a:spcAft>
                          <a:spcPts val="0"/>
                        </a:spcAft>
                      </a:pPr>
                      <a:r>
                        <a:rPr lang="ar-EG" sz="1200" b="1" kern="1200" dirty="0" smtClean="0">
                          <a:solidFill>
                            <a:schemeClr val="tx1"/>
                          </a:solidFill>
                          <a:latin typeface="+mn-lt"/>
                          <a:ea typeface="+mn-ea"/>
                          <a:cs typeface="Sultan Medium" pitchFamily="2" charset="-78"/>
                        </a:rPr>
                        <a:t>انشاء جديد مدرسة رزق عوض النشار تعليم اساسي </a:t>
                      </a:r>
                      <a:endParaRPr lang="en-US" sz="1200" b="1" kern="1200" dirty="0">
                        <a:solidFill>
                          <a:schemeClr val="tx1"/>
                        </a:solidFill>
                        <a:latin typeface="+mn-lt"/>
                        <a:ea typeface="+mn-ea"/>
                        <a:cs typeface="Sultan Medium" pitchFamily="2" charset="-78"/>
                      </a:endParaRPr>
                    </a:p>
                  </a:txBody>
                  <a:tcPr marL="59247" marR="59247" marT="0" marB="0"/>
                </a:tc>
                <a:tc>
                  <a:txBody>
                    <a:bodyPr/>
                    <a:lstStyle/>
                    <a:p>
                      <a:pPr algn="ctr" rtl="1">
                        <a:lnSpc>
                          <a:spcPct val="125000"/>
                        </a:lnSpc>
                        <a:spcAft>
                          <a:spcPts val="0"/>
                        </a:spcAft>
                      </a:pPr>
                      <a:r>
                        <a:rPr lang="ar-EG" sz="1200" b="1" kern="1200" dirty="0" smtClean="0">
                          <a:solidFill>
                            <a:schemeClr val="tx1"/>
                          </a:solidFill>
                          <a:latin typeface="+mn-lt"/>
                          <a:ea typeface="+mn-ea"/>
                          <a:cs typeface="Sultan Medium" pitchFamily="2" charset="-78"/>
                        </a:rPr>
                        <a:t>5%</a:t>
                      </a:r>
                      <a:endParaRPr lang="en-US" sz="1200" b="1" kern="1200" dirty="0">
                        <a:solidFill>
                          <a:schemeClr val="tx1"/>
                        </a:solidFill>
                        <a:latin typeface="+mn-lt"/>
                        <a:ea typeface="+mn-ea"/>
                        <a:cs typeface="Sultan Medium" pitchFamily="2" charset="-78"/>
                      </a:endParaRPr>
                    </a:p>
                  </a:txBody>
                  <a:tcPr marL="59247" marR="59247" marT="0" marB="0"/>
                </a:tc>
              </a:tr>
            </a:tbl>
          </a:graphicData>
        </a:graphic>
      </p:graphicFrame>
    </p:spTree>
    <p:extLst>
      <p:ext uri="{BB962C8B-B14F-4D97-AF65-F5344CB8AC3E}">
        <p14:creationId xmlns:p14="http://schemas.microsoft.com/office/powerpoint/2010/main" val="232316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a:cs typeface="Sultan bold" pitchFamily="2" charset="-78"/>
              </a:rPr>
              <a:t>الإمكانيات </a:t>
            </a:r>
            <a:r>
              <a:rPr lang="ar-EG" sz="2800" dirty="0" smtClean="0">
                <a:cs typeface="Sultan bold" pitchFamily="2" charset="-78"/>
              </a:rPr>
              <a:t>الصحية </a:t>
            </a:r>
            <a:r>
              <a:rPr lang="ar-EG" sz="2800" u="sng" dirty="0" smtClean="0">
                <a:cs typeface="Sultan bold" pitchFamily="2" charset="-78"/>
              </a:rPr>
              <a:t>:</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82755819"/>
              </p:ext>
            </p:extLst>
          </p:nvPr>
        </p:nvGraphicFramePr>
        <p:xfrm>
          <a:off x="1196752" y="2100477"/>
          <a:ext cx="5083175" cy="2208276"/>
        </p:xfrm>
        <a:graphic>
          <a:graphicData uri="http://schemas.openxmlformats.org/drawingml/2006/table">
            <a:tbl>
              <a:tblPr rtl="1" firstRow="1" firstCol="1" bandRow="1">
                <a:tableStyleId>{5C22544A-7EE6-4342-B048-85BDC9FD1C3A}</a:tableStyleId>
              </a:tblPr>
              <a:tblGrid>
                <a:gridCol w="3631539"/>
                <a:gridCol w="1451636"/>
              </a:tblGrid>
              <a:tr h="199523">
                <a:tc>
                  <a:txBody>
                    <a:bodyPr/>
                    <a:lstStyle/>
                    <a:p>
                      <a:pPr algn="ctr" rtl="1">
                        <a:lnSpc>
                          <a:spcPct val="115000"/>
                        </a:lnSpc>
                        <a:spcAft>
                          <a:spcPts val="0"/>
                        </a:spcAft>
                      </a:pPr>
                      <a:r>
                        <a:rPr lang="ar-EG" sz="1400" b="1" kern="1200" dirty="0">
                          <a:solidFill>
                            <a:schemeClr val="dk1"/>
                          </a:solidFill>
                          <a:effectLst/>
                          <a:latin typeface="+mn-lt"/>
                          <a:ea typeface="+mn-ea"/>
                          <a:cs typeface="Sultan Medium" pitchFamily="2" charset="-78"/>
                        </a:rPr>
                        <a:t>المشروع</a:t>
                      </a:r>
                      <a:endParaRPr lang="en-US" sz="1400" b="1" kern="1200" dirty="0">
                        <a:solidFill>
                          <a:schemeClr val="dk1"/>
                        </a:solidFill>
                        <a:effectLst/>
                        <a:latin typeface="+mn-lt"/>
                        <a:ea typeface="+mn-ea"/>
                        <a:cs typeface="Sultan Medium" pitchFamily="2" charset="-78"/>
                      </a:endParaRPr>
                    </a:p>
                  </a:txBody>
                  <a:tcPr marL="60057" marR="60057" marT="0" marB="0"/>
                </a:tc>
                <a:tc>
                  <a:txBody>
                    <a:bodyPr/>
                    <a:lstStyle/>
                    <a:p>
                      <a:pPr algn="ctr" rtl="1">
                        <a:lnSpc>
                          <a:spcPct val="115000"/>
                        </a:lnSpc>
                        <a:spcAft>
                          <a:spcPts val="0"/>
                        </a:spcAft>
                      </a:pPr>
                      <a:r>
                        <a:rPr lang="ar-EG" sz="1400" b="1" kern="1200">
                          <a:solidFill>
                            <a:schemeClr val="dk1"/>
                          </a:solidFill>
                          <a:effectLst/>
                          <a:latin typeface="+mn-lt"/>
                          <a:ea typeface="+mn-ea"/>
                          <a:cs typeface="Sultan Medium" pitchFamily="2" charset="-78"/>
                        </a:rPr>
                        <a:t>نسبة التنفيذ</a:t>
                      </a:r>
                      <a:endParaRPr lang="en-US" sz="1400" b="1" kern="1200">
                        <a:solidFill>
                          <a:schemeClr val="dk1"/>
                        </a:solidFill>
                        <a:effectLst/>
                        <a:latin typeface="+mn-lt"/>
                        <a:ea typeface="+mn-ea"/>
                        <a:cs typeface="Sultan Medium" pitchFamily="2" charset="-78"/>
                      </a:endParaRPr>
                    </a:p>
                  </a:txBody>
                  <a:tcPr marL="60057" marR="60057" marT="0" marB="0"/>
                </a:tc>
              </a:tr>
              <a:tr h="199523">
                <a:tc>
                  <a:txBody>
                    <a:bodyPr/>
                    <a:lstStyle/>
                    <a:p>
                      <a:pPr algn="ctr" rtl="1">
                        <a:lnSpc>
                          <a:spcPct val="115000"/>
                        </a:lnSpc>
                        <a:spcAft>
                          <a:spcPts val="0"/>
                        </a:spcAft>
                      </a:pPr>
                      <a:r>
                        <a:rPr lang="ar-EG" sz="1400" b="1" kern="1200" dirty="0">
                          <a:solidFill>
                            <a:schemeClr val="dk1"/>
                          </a:solidFill>
                          <a:effectLst/>
                          <a:latin typeface="+mn-lt"/>
                          <a:ea typeface="+mn-ea"/>
                          <a:cs typeface="Sultan Medium" pitchFamily="2" charset="-78"/>
                        </a:rPr>
                        <a:t>عملية استكمال انشاء بنك الدم الاقليمي</a:t>
                      </a:r>
                      <a:endParaRPr lang="en-US" sz="1400" b="1" kern="1200" dirty="0">
                        <a:solidFill>
                          <a:schemeClr val="dk1"/>
                        </a:solidFill>
                        <a:effectLst/>
                        <a:latin typeface="+mn-lt"/>
                        <a:ea typeface="+mn-ea"/>
                        <a:cs typeface="Sultan Medium" pitchFamily="2" charset="-78"/>
                      </a:endParaRPr>
                    </a:p>
                  </a:txBody>
                  <a:tcPr marL="60057" marR="60057" marT="0" marB="0"/>
                </a:tc>
                <a:tc>
                  <a:txBody>
                    <a:bodyPr/>
                    <a:lstStyle/>
                    <a:p>
                      <a:pPr algn="ctr" rtl="1">
                        <a:lnSpc>
                          <a:spcPct val="115000"/>
                        </a:lnSpc>
                        <a:spcAft>
                          <a:spcPts val="0"/>
                        </a:spcAft>
                      </a:pPr>
                      <a:r>
                        <a:rPr lang="ar-EG" sz="1400" b="1" kern="1200">
                          <a:solidFill>
                            <a:schemeClr val="dk1"/>
                          </a:solidFill>
                          <a:effectLst/>
                          <a:latin typeface="+mn-lt"/>
                          <a:ea typeface="+mn-ea"/>
                          <a:cs typeface="Sultan Medium" pitchFamily="2" charset="-78"/>
                        </a:rPr>
                        <a:t>100%</a:t>
                      </a:r>
                      <a:endParaRPr lang="en-US" sz="1400" b="1" kern="1200">
                        <a:solidFill>
                          <a:schemeClr val="dk1"/>
                        </a:solidFill>
                        <a:effectLst/>
                        <a:latin typeface="+mn-lt"/>
                        <a:ea typeface="+mn-ea"/>
                        <a:cs typeface="Sultan Medium" pitchFamily="2" charset="-78"/>
                      </a:endParaRPr>
                    </a:p>
                  </a:txBody>
                  <a:tcPr marL="60057" marR="60057" marT="0" marB="0"/>
                </a:tc>
              </a:tr>
              <a:tr h="199523">
                <a:tc>
                  <a:txBody>
                    <a:bodyPr/>
                    <a:lstStyle/>
                    <a:p>
                      <a:pPr algn="ctr" rtl="1">
                        <a:lnSpc>
                          <a:spcPct val="115000"/>
                        </a:lnSpc>
                        <a:spcAft>
                          <a:spcPts val="0"/>
                        </a:spcAft>
                      </a:pPr>
                      <a:r>
                        <a:rPr lang="ar-EG" sz="1400" b="1" kern="1200" dirty="0">
                          <a:solidFill>
                            <a:schemeClr val="dk1"/>
                          </a:solidFill>
                          <a:effectLst/>
                          <a:latin typeface="+mn-lt"/>
                          <a:ea typeface="+mn-ea"/>
                          <a:cs typeface="Sultan Medium" pitchFamily="2" charset="-78"/>
                        </a:rPr>
                        <a:t>عملية تطوير مركز صحي اول –حي اول الشرباصي</a:t>
                      </a:r>
                      <a:endParaRPr lang="en-US" sz="1400" b="1" kern="1200" dirty="0">
                        <a:solidFill>
                          <a:schemeClr val="dk1"/>
                        </a:solidFill>
                        <a:effectLst/>
                        <a:latin typeface="+mn-lt"/>
                        <a:ea typeface="+mn-ea"/>
                        <a:cs typeface="Sultan Medium" pitchFamily="2" charset="-78"/>
                      </a:endParaRPr>
                    </a:p>
                  </a:txBody>
                  <a:tcPr marL="60057" marR="60057" marT="0" marB="0"/>
                </a:tc>
                <a:tc>
                  <a:txBody>
                    <a:bodyPr/>
                    <a:lstStyle/>
                    <a:p>
                      <a:pPr algn="ctr" rtl="1">
                        <a:lnSpc>
                          <a:spcPct val="115000"/>
                        </a:lnSpc>
                        <a:spcAft>
                          <a:spcPts val="0"/>
                        </a:spcAft>
                      </a:pPr>
                      <a:r>
                        <a:rPr lang="ar-EG" sz="1400" b="1" kern="1200" dirty="0" smtClean="0">
                          <a:solidFill>
                            <a:schemeClr val="dk1"/>
                          </a:solidFill>
                          <a:effectLst/>
                          <a:latin typeface="+mn-lt"/>
                          <a:ea typeface="+mn-ea"/>
                          <a:cs typeface="Sultan Medium" pitchFamily="2" charset="-78"/>
                        </a:rPr>
                        <a:t>100%</a:t>
                      </a:r>
                      <a:endParaRPr lang="en-US" sz="1400" b="1" kern="1200" dirty="0">
                        <a:solidFill>
                          <a:schemeClr val="dk1"/>
                        </a:solidFill>
                        <a:effectLst/>
                        <a:latin typeface="+mn-lt"/>
                        <a:ea typeface="+mn-ea"/>
                        <a:cs typeface="Sultan Medium" pitchFamily="2" charset="-78"/>
                      </a:endParaRPr>
                    </a:p>
                  </a:txBody>
                  <a:tcPr marL="60057" marR="60057" marT="0" marB="0"/>
                </a:tc>
              </a:tr>
              <a:tr h="199523">
                <a:tc>
                  <a:txBody>
                    <a:bodyPr/>
                    <a:lstStyle/>
                    <a:p>
                      <a:pPr algn="ctr" rtl="1">
                        <a:lnSpc>
                          <a:spcPct val="115000"/>
                        </a:lnSpc>
                        <a:spcAft>
                          <a:spcPts val="0"/>
                        </a:spcAft>
                      </a:pPr>
                      <a:r>
                        <a:rPr lang="ar-EG" sz="1400" b="1" kern="1200" dirty="0">
                          <a:solidFill>
                            <a:schemeClr val="dk1"/>
                          </a:solidFill>
                          <a:effectLst/>
                          <a:latin typeface="+mn-lt"/>
                          <a:ea typeface="+mn-ea"/>
                          <a:cs typeface="Sultan Medium" pitchFamily="2" charset="-78"/>
                        </a:rPr>
                        <a:t>مستشفي الصحة النفسية بمدينة دمياط الجديدة </a:t>
                      </a:r>
                      <a:endParaRPr lang="en-US" sz="1400" b="1" kern="1200" dirty="0">
                        <a:solidFill>
                          <a:schemeClr val="dk1"/>
                        </a:solidFill>
                        <a:effectLst/>
                        <a:latin typeface="+mn-lt"/>
                        <a:ea typeface="+mn-ea"/>
                        <a:cs typeface="Sultan Medium" pitchFamily="2" charset="-78"/>
                      </a:endParaRPr>
                    </a:p>
                  </a:txBody>
                  <a:tcPr marL="60057" marR="60057" marT="0" marB="0"/>
                </a:tc>
                <a:tc>
                  <a:txBody>
                    <a:bodyPr/>
                    <a:lstStyle/>
                    <a:p>
                      <a:pPr algn="ctr" rtl="1">
                        <a:lnSpc>
                          <a:spcPct val="115000"/>
                        </a:lnSpc>
                        <a:spcAft>
                          <a:spcPts val="0"/>
                        </a:spcAft>
                      </a:pPr>
                      <a:r>
                        <a:rPr lang="ar-EG" sz="1400" b="1" kern="1200" dirty="0">
                          <a:solidFill>
                            <a:schemeClr val="dk1"/>
                          </a:solidFill>
                          <a:effectLst/>
                          <a:latin typeface="+mn-lt"/>
                          <a:ea typeface="+mn-ea"/>
                          <a:cs typeface="Sultan Medium" pitchFamily="2" charset="-78"/>
                        </a:rPr>
                        <a:t>90%</a:t>
                      </a:r>
                      <a:endParaRPr lang="en-US" sz="1400" b="1" kern="1200" dirty="0">
                        <a:solidFill>
                          <a:schemeClr val="dk1"/>
                        </a:solidFill>
                        <a:effectLst/>
                        <a:latin typeface="+mn-lt"/>
                        <a:ea typeface="+mn-ea"/>
                        <a:cs typeface="Sultan Medium" pitchFamily="2" charset="-78"/>
                      </a:endParaRPr>
                    </a:p>
                  </a:txBody>
                  <a:tcPr marL="60057" marR="60057" marT="0" marB="0"/>
                </a:tc>
              </a:tr>
              <a:tr h="399047">
                <a:tc>
                  <a:txBody>
                    <a:bodyPr/>
                    <a:lstStyle/>
                    <a:p>
                      <a:pPr algn="ctr" rtl="1">
                        <a:lnSpc>
                          <a:spcPct val="115000"/>
                        </a:lnSpc>
                        <a:spcAft>
                          <a:spcPts val="0"/>
                        </a:spcAft>
                      </a:pPr>
                      <a:r>
                        <a:rPr lang="ar-EG" sz="1400" b="1" kern="1200">
                          <a:solidFill>
                            <a:schemeClr val="dk1"/>
                          </a:solidFill>
                          <a:effectLst/>
                          <a:latin typeface="+mn-lt"/>
                          <a:ea typeface="+mn-ea"/>
                          <a:cs typeface="Sultan Medium" pitchFamily="2" charset="-78"/>
                        </a:rPr>
                        <a:t>استكمال انشاء مبني العيادات الخارجية والغسيل الكلوي بدمياط العام</a:t>
                      </a:r>
                      <a:endParaRPr lang="en-US" sz="1400" b="1" kern="1200">
                        <a:solidFill>
                          <a:schemeClr val="dk1"/>
                        </a:solidFill>
                        <a:effectLst/>
                        <a:latin typeface="+mn-lt"/>
                        <a:ea typeface="+mn-ea"/>
                        <a:cs typeface="Sultan Medium" pitchFamily="2" charset="-78"/>
                      </a:endParaRPr>
                    </a:p>
                  </a:txBody>
                  <a:tcPr marL="60057" marR="60057" marT="0" marB="0"/>
                </a:tc>
                <a:tc>
                  <a:txBody>
                    <a:bodyPr/>
                    <a:lstStyle/>
                    <a:p>
                      <a:pPr algn="ctr" rtl="1">
                        <a:lnSpc>
                          <a:spcPct val="115000"/>
                        </a:lnSpc>
                        <a:spcAft>
                          <a:spcPts val="0"/>
                        </a:spcAft>
                      </a:pPr>
                      <a:r>
                        <a:rPr lang="ar-EG" sz="1400" b="1" kern="1200" dirty="0" smtClean="0">
                          <a:solidFill>
                            <a:schemeClr val="dk1"/>
                          </a:solidFill>
                          <a:effectLst/>
                          <a:latin typeface="+mn-lt"/>
                          <a:ea typeface="+mn-ea"/>
                          <a:cs typeface="Sultan Medium" pitchFamily="2" charset="-78"/>
                        </a:rPr>
                        <a:t>88%</a:t>
                      </a:r>
                      <a:endParaRPr lang="en-US" sz="1400" b="1" kern="1200" dirty="0">
                        <a:solidFill>
                          <a:schemeClr val="dk1"/>
                        </a:solidFill>
                        <a:effectLst/>
                        <a:latin typeface="+mn-lt"/>
                        <a:ea typeface="+mn-ea"/>
                        <a:cs typeface="Sultan Medium" pitchFamily="2" charset="-78"/>
                      </a:endParaRPr>
                    </a:p>
                  </a:txBody>
                  <a:tcPr marL="60057" marR="60057" marT="0" marB="0"/>
                </a:tc>
              </a:tr>
              <a:tr h="199523">
                <a:tc>
                  <a:txBody>
                    <a:bodyPr/>
                    <a:lstStyle/>
                    <a:p>
                      <a:pPr algn="ctr" rtl="1">
                        <a:lnSpc>
                          <a:spcPct val="115000"/>
                        </a:lnSpc>
                        <a:spcAft>
                          <a:spcPts val="0"/>
                        </a:spcAft>
                      </a:pPr>
                      <a:r>
                        <a:rPr lang="ar-EG" sz="1400" b="1" kern="1200" dirty="0">
                          <a:solidFill>
                            <a:schemeClr val="dk1"/>
                          </a:solidFill>
                          <a:effectLst/>
                          <a:latin typeface="+mn-lt"/>
                          <a:ea typeface="+mn-ea"/>
                          <a:cs typeface="Sultan Medium" pitchFamily="2" charset="-78"/>
                        </a:rPr>
                        <a:t>تطوير مركز صحة ثان</a:t>
                      </a:r>
                      <a:endParaRPr lang="en-US" sz="1400" b="1" kern="1200" dirty="0">
                        <a:solidFill>
                          <a:schemeClr val="dk1"/>
                        </a:solidFill>
                        <a:effectLst/>
                        <a:latin typeface="+mn-lt"/>
                        <a:ea typeface="+mn-ea"/>
                        <a:cs typeface="Sultan Medium" pitchFamily="2" charset="-78"/>
                      </a:endParaRPr>
                    </a:p>
                  </a:txBody>
                  <a:tcPr marL="60057" marR="60057" marT="0" marB="0"/>
                </a:tc>
                <a:tc>
                  <a:txBody>
                    <a:bodyPr/>
                    <a:lstStyle/>
                    <a:p>
                      <a:pPr algn="ctr" rtl="1">
                        <a:lnSpc>
                          <a:spcPct val="115000"/>
                        </a:lnSpc>
                        <a:spcAft>
                          <a:spcPts val="0"/>
                        </a:spcAft>
                      </a:pPr>
                      <a:r>
                        <a:rPr lang="ar-EG" sz="1400" b="1" kern="1200" dirty="0" smtClean="0">
                          <a:solidFill>
                            <a:schemeClr val="dk1"/>
                          </a:solidFill>
                          <a:effectLst/>
                          <a:latin typeface="+mn-lt"/>
                          <a:ea typeface="+mn-ea"/>
                          <a:cs typeface="Sultan Medium" pitchFamily="2" charset="-78"/>
                        </a:rPr>
                        <a:t>28%</a:t>
                      </a:r>
                      <a:endParaRPr lang="en-US" sz="1400" b="1" kern="1200" dirty="0">
                        <a:solidFill>
                          <a:schemeClr val="dk1"/>
                        </a:solidFill>
                        <a:effectLst/>
                        <a:latin typeface="+mn-lt"/>
                        <a:ea typeface="+mn-ea"/>
                        <a:cs typeface="Sultan Medium" pitchFamily="2" charset="-78"/>
                      </a:endParaRPr>
                    </a:p>
                  </a:txBody>
                  <a:tcPr marL="60057" marR="60057" marT="0" marB="0"/>
                </a:tc>
              </a:tr>
              <a:tr h="199523">
                <a:tc>
                  <a:txBody>
                    <a:bodyPr/>
                    <a:lstStyle/>
                    <a:p>
                      <a:pPr algn="ctr" rtl="1">
                        <a:lnSpc>
                          <a:spcPct val="115000"/>
                        </a:lnSpc>
                        <a:spcAft>
                          <a:spcPts val="0"/>
                        </a:spcAft>
                      </a:pPr>
                      <a:r>
                        <a:rPr lang="ar-EG" sz="1400" b="1" kern="1200" dirty="0">
                          <a:solidFill>
                            <a:schemeClr val="dk1"/>
                          </a:solidFill>
                          <a:effectLst/>
                          <a:latin typeface="+mn-lt"/>
                          <a:ea typeface="+mn-ea"/>
                          <a:cs typeface="Sultan Medium" pitchFamily="2" charset="-78"/>
                        </a:rPr>
                        <a:t>انشاء وحدة الكحيل</a:t>
                      </a:r>
                      <a:endParaRPr lang="en-US" sz="1400" b="1" kern="1200" dirty="0">
                        <a:solidFill>
                          <a:schemeClr val="dk1"/>
                        </a:solidFill>
                        <a:effectLst/>
                        <a:latin typeface="+mn-lt"/>
                        <a:ea typeface="+mn-ea"/>
                        <a:cs typeface="Sultan Medium" pitchFamily="2" charset="-78"/>
                      </a:endParaRPr>
                    </a:p>
                  </a:txBody>
                  <a:tcPr marL="60057" marR="60057" marT="0" marB="0"/>
                </a:tc>
                <a:tc>
                  <a:txBody>
                    <a:bodyPr/>
                    <a:lstStyle/>
                    <a:p>
                      <a:pPr algn="ctr" rtl="1">
                        <a:lnSpc>
                          <a:spcPct val="115000"/>
                        </a:lnSpc>
                        <a:spcAft>
                          <a:spcPts val="0"/>
                        </a:spcAft>
                      </a:pPr>
                      <a:r>
                        <a:rPr lang="ar-EG" sz="1400" b="1" kern="1200" dirty="0" smtClean="0">
                          <a:solidFill>
                            <a:schemeClr val="dk1"/>
                          </a:solidFill>
                          <a:effectLst/>
                          <a:latin typeface="+mn-lt"/>
                          <a:ea typeface="+mn-ea"/>
                          <a:cs typeface="Sultan Medium" pitchFamily="2" charset="-78"/>
                        </a:rPr>
                        <a:t>25%</a:t>
                      </a:r>
                      <a:endParaRPr lang="en-US" sz="1400" b="1" kern="1200" dirty="0">
                        <a:solidFill>
                          <a:schemeClr val="dk1"/>
                        </a:solidFill>
                        <a:effectLst/>
                        <a:latin typeface="+mn-lt"/>
                        <a:ea typeface="+mn-ea"/>
                        <a:cs typeface="Sultan Medium" pitchFamily="2" charset="-78"/>
                      </a:endParaRPr>
                    </a:p>
                  </a:txBody>
                  <a:tcPr marL="60057" marR="60057" marT="0" marB="0"/>
                </a:tc>
              </a:tr>
              <a:tr h="199523">
                <a:tc>
                  <a:txBody>
                    <a:bodyPr/>
                    <a:lstStyle/>
                    <a:p>
                      <a:pPr algn="ctr" rtl="1">
                        <a:lnSpc>
                          <a:spcPct val="115000"/>
                        </a:lnSpc>
                        <a:spcAft>
                          <a:spcPts val="0"/>
                        </a:spcAft>
                      </a:pPr>
                      <a:r>
                        <a:rPr lang="ar-EG" sz="1400" b="1" kern="1200">
                          <a:solidFill>
                            <a:schemeClr val="dk1"/>
                          </a:solidFill>
                          <a:effectLst/>
                          <a:latin typeface="+mn-lt"/>
                          <a:ea typeface="+mn-ea"/>
                          <a:cs typeface="Sultan Medium" pitchFamily="2" charset="-78"/>
                        </a:rPr>
                        <a:t>انشاء وحدة الجبايلة</a:t>
                      </a:r>
                      <a:endParaRPr lang="en-US" sz="1400" b="1" kern="1200">
                        <a:solidFill>
                          <a:schemeClr val="dk1"/>
                        </a:solidFill>
                        <a:effectLst/>
                        <a:latin typeface="+mn-lt"/>
                        <a:ea typeface="+mn-ea"/>
                        <a:cs typeface="Sultan Medium" pitchFamily="2" charset="-78"/>
                      </a:endParaRPr>
                    </a:p>
                  </a:txBody>
                  <a:tcPr marL="60057" marR="60057" marT="0" marB="0"/>
                </a:tc>
                <a:tc>
                  <a:txBody>
                    <a:bodyPr/>
                    <a:lstStyle/>
                    <a:p>
                      <a:pPr algn="ctr" rtl="1">
                        <a:lnSpc>
                          <a:spcPct val="115000"/>
                        </a:lnSpc>
                        <a:spcAft>
                          <a:spcPts val="0"/>
                        </a:spcAft>
                      </a:pPr>
                      <a:r>
                        <a:rPr lang="ar-EG" sz="1400" b="1" kern="1200" dirty="0">
                          <a:solidFill>
                            <a:schemeClr val="dk1"/>
                          </a:solidFill>
                          <a:effectLst/>
                          <a:latin typeface="+mn-lt"/>
                          <a:ea typeface="+mn-ea"/>
                          <a:cs typeface="Sultan Medium" pitchFamily="2" charset="-78"/>
                        </a:rPr>
                        <a:t>5%</a:t>
                      </a:r>
                      <a:endParaRPr lang="en-US" sz="1400" b="1" kern="1200" dirty="0">
                        <a:solidFill>
                          <a:schemeClr val="dk1"/>
                        </a:solidFill>
                        <a:effectLst/>
                        <a:latin typeface="+mn-lt"/>
                        <a:ea typeface="+mn-ea"/>
                        <a:cs typeface="Sultan Medium" pitchFamily="2" charset="-78"/>
                      </a:endParaRPr>
                    </a:p>
                  </a:txBody>
                  <a:tcPr marL="60057" marR="60057" marT="0" marB="0"/>
                </a:tc>
              </a:tr>
            </a:tbl>
          </a:graphicData>
        </a:graphic>
      </p:graphicFrame>
      <p:sp>
        <p:nvSpPr>
          <p:cNvPr id="7" name="Rectangle 6"/>
          <p:cNvSpPr/>
          <p:nvPr/>
        </p:nvSpPr>
        <p:spPr>
          <a:xfrm>
            <a:off x="3924603" y="1731145"/>
            <a:ext cx="2473754" cy="369332"/>
          </a:xfrm>
          <a:prstGeom prst="rect">
            <a:avLst/>
          </a:prstGeom>
        </p:spPr>
        <p:txBody>
          <a:bodyPr wrap="none">
            <a:spAutoFit/>
          </a:bodyPr>
          <a:lstStyle/>
          <a:p>
            <a:r>
              <a:rPr lang="ar-SA" dirty="0" smtClean="0">
                <a:solidFill>
                  <a:srgbClr val="FF0000"/>
                </a:solidFill>
                <a:latin typeface="Tahoma" pitchFamily="34" charset="0"/>
                <a:ea typeface="Calibri" pitchFamily="34" charset="0"/>
                <a:cs typeface="Sultan bold" pitchFamily="2" charset="-78"/>
              </a:rPr>
              <a:t>الموقف </a:t>
            </a:r>
            <a:r>
              <a:rPr lang="ar-SA" dirty="0">
                <a:solidFill>
                  <a:srgbClr val="FF0000"/>
                </a:solidFill>
                <a:latin typeface="Tahoma" pitchFamily="34" charset="0"/>
                <a:ea typeface="Calibri" pitchFamily="34" charset="0"/>
                <a:cs typeface="Sultan bold" pitchFamily="2" charset="-78"/>
              </a:rPr>
              <a:t>التنفيذي لمشروعات الصحة </a:t>
            </a:r>
            <a:endParaRPr lang="ar-EG" dirty="0"/>
          </a:p>
        </p:txBody>
      </p:sp>
      <p:sp>
        <p:nvSpPr>
          <p:cNvPr id="8" name="Rectangle 7"/>
          <p:cNvSpPr/>
          <p:nvPr/>
        </p:nvSpPr>
        <p:spPr>
          <a:xfrm>
            <a:off x="483188" y="4304928"/>
            <a:ext cx="5962917" cy="3754874"/>
          </a:xfrm>
          <a:prstGeom prst="rect">
            <a:avLst/>
          </a:prstGeom>
        </p:spPr>
        <p:txBody>
          <a:bodyPr wrap="square">
            <a:spAutoFit/>
          </a:bodyPr>
          <a:lstStyle/>
          <a:p>
            <a:pPr lvl="0"/>
            <a:r>
              <a:rPr lang="ar-EG" sz="1400" b="1" dirty="0">
                <a:solidFill>
                  <a:srgbClr val="FF0000"/>
                </a:solidFill>
                <a:effectLst>
                  <a:outerShdw blurRad="38100" dist="38100" dir="2700000" algn="tl">
                    <a:srgbClr val="000000">
                      <a:alpha val="43137"/>
                    </a:srgbClr>
                  </a:outerShdw>
                </a:effectLst>
                <a:cs typeface="Sultan Medium" pitchFamily="2" charset="-78"/>
              </a:rPr>
              <a:t>مستشفي دمياط العام  :</a:t>
            </a:r>
            <a:endParaRPr lang="en-US" sz="1400" b="1" dirty="0">
              <a:solidFill>
                <a:srgbClr val="FF0000"/>
              </a:solidFill>
              <a:effectLst>
                <a:outerShdw blurRad="38100" dist="38100" dir="2700000" algn="tl">
                  <a:srgbClr val="000000">
                    <a:alpha val="43137"/>
                  </a:srgbClr>
                </a:outerShdw>
              </a:effectLst>
              <a:cs typeface="Sultan Medium" pitchFamily="2" charset="-78"/>
            </a:endParaRPr>
          </a:p>
          <a:p>
            <a:pPr lvl="1"/>
            <a:r>
              <a:rPr lang="ar-EG" sz="1400" b="1" dirty="0">
                <a:solidFill>
                  <a:schemeClr val="dk1"/>
                </a:solidFill>
                <a:cs typeface="Sultan Medium" pitchFamily="2" charset="-78"/>
              </a:rPr>
              <a:t>متابعة استئناف العمل باستكمال مبني العيادات الخارجية والغسيل الكلوي ونسبة تنفيذ المشروع الحالي </a:t>
            </a:r>
            <a:r>
              <a:rPr lang="ar-EG" sz="1400" b="1" dirty="0" smtClean="0">
                <a:solidFill>
                  <a:schemeClr val="dk1"/>
                </a:solidFill>
                <a:cs typeface="Sultan Medium" pitchFamily="2" charset="-78"/>
              </a:rPr>
              <a:t>88% </a:t>
            </a:r>
            <a:r>
              <a:rPr lang="ar-EG" sz="1400" b="1" dirty="0">
                <a:solidFill>
                  <a:schemeClr val="dk1"/>
                </a:solidFill>
                <a:cs typeface="Sultan Medium" pitchFamily="2" charset="-78"/>
              </a:rPr>
              <a:t>ومتوقع الانتهاء منه </a:t>
            </a:r>
            <a:r>
              <a:rPr lang="ar-EG" sz="1400" b="1" dirty="0" smtClean="0">
                <a:solidFill>
                  <a:schemeClr val="dk1"/>
                </a:solidFill>
                <a:cs typeface="Sultan Medium" pitchFamily="2" charset="-78"/>
              </a:rPr>
              <a:t>يونيو 2020</a:t>
            </a:r>
            <a:endParaRPr lang="en-US" sz="1400" b="1" dirty="0">
              <a:solidFill>
                <a:schemeClr val="dk1"/>
              </a:solidFill>
              <a:cs typeface="Sultan Medium" pitchFamily="2" charset="-78"/>
            </a:endParaRPr>
          </a:p>
          <a:p>
            <a:pPr lvl="1"/>
            <a:r>
              <a:rPr lang="ar-EG" sz="1400" b="1" dirty="0">
                <a:solidFill>
                  <a:schemeClr val="dk1"/>
                </a:solidFill>
                <a:cs typeface="Sultan Medium" pitchFamily="2" charset="-78"/>
              </a:rPr>
              <a:t>تم تزويد 2 جهاز تنفس صناعي في العناية المركزة </a:t>
            </a:r>
            <a:endParaRPr lang="en-US" sz="1400" b="1" dirty="0">
              <a:solidFill>
                <a:schemeClr val="dk1"/>
              </a:solidFill>
              <a:cs typeface="Sultan Medium" pitchFamily="2" charset="-78"/>
            </a:endParaRPr>
          </a:p>
          <a:p>
            <a:pPr lvl="1"/>
            <a:r>
              <a:rPr lang="ar-EG" sz="1400" b="1" dirty="0">
                <a:solidFill>
                  <a:schemeClr val="dk1"/>
                </a:solidFill>
                <a:cs typeface="Sultan Medium" pitchFamily="2" charset="-78"/>
              </a:rPr>
              <a:t>تم التعاقد مع اطباء مخ واعصاب (تخصص الجراحة – تخصص النفسية والباطنة ) وانشاء بروتوكول تعاون تعليمي بين دمياط العام وجامعة دمياط </a:t>
            </a:r>
            <a:endParaRPr lang="en-US" sz="1400" b="1" dirty="0">
              <a:solidFill>
                <a:schemeClr val="dk1"/>
              </a:solidFill>
              <a:cs typeface="Sultan Medium" pitchFamily="2" charset="-78"/>
            </a:endParaRPr>
          </a:p>
          <a:p>
            <a:pPr lvl="1"/>
            <a:r>
              <a:rPr lang="ar-EG" sz="1400" b="1" dirty="0">
                <a:solidFill>
                  <a:schemeClr val="dk1"/>
                </a:solidFill>
                <a:cs typeface="Sultan Medium" pitchFamily="2" charset="-78"/>
              </a:rPr>
              <a:t>جاري تجهيز مناظير الجراحة العامة وجراحات النسا والتوليد </a:t>
            </a:r>
            <a:endParaRPr lang="en-US" sz="1400" b="1" dirty="0">
              <a:solidFill>
                <a:schemeClr val="dk1"/>
              </a:solidFill>
              <a:cs typeface="Sultan Medium" pitchFamily="2" charset="-78"/>
            </a:endParaRPr>
          </a:p>
          <a:p>
            <a:pPr lvl="1"/>
            <a:r>
              <a:rPr lang="ar-EG" sz="1400" b="1" dirty="0">
                <a:solidFill>
                  <a:schemeClr val="dk1"/>
                </a:solidFill>
                <a:cs typeface="Sultan Medium" pitchFamily="2" charset="-78"/>
              </a:rPr>
              <a:t>تم اعداد قسم للعناية المركزة وافتتاحها كعناية مركزة تخصصية بسعة 13 سرير </a:t>
            </a:r>
            <a:endParaRPr lang="en-US" sz="1400" b="1" dirty="0">
              <a:solidFill>
                <a:schemeClr val="dk1"/>
              </a:solidFill>
              <a:cs typeface="Sultan Medium" pitchFamily="2" charset="-78"/>
            </a:endParaRPr>
          </a:p>
          <a:p>
            <a:pPr lvl="0"/>
            <a:r>
              <a:rPr lang="ar-EG" sz="1400" b="1" dirty="0">
                <a:solidFill>
                  <a:srgbClr val="FF0000"/>
                </a:solidFill>
                <a:cs typeface="Sultan Medium" pitchFamily="2" charset="-78"/>
              </a:rPr>
              <a:t>مستشفي دمياط التخصصي: </a:t>
            </a:r>
            <a:endParaRPr lang="en-US" sz="1400" b="1" dirty="0">
              <a:solidFill>
                <a:srgbClr val="FF0000"/>
              </a:solidFill>
              <a:cs typeface="Sultan Medium" pitchFamily="2" charset="-78"/>
            </a:endParaRPr>
          </a:p>
          <a:p>
            <a:pPr lvl="1"/>
            <a:r>
              <a:rPr lang="ar-EG" sz="1400" b="1" dirty="0">
                <a:solidFill>
                  <a:schemeClr val="dk1"/>
                </a:solidFill>
                <a:cs typeface="Sultan Medium" pitchFamily="2" charset="-78"/>
              </a:rPr>
              <a:t>جاري اعداد   قسم العناية المركزة القديمة والتي تم تطويرها بالجهود الذاتية للمجتمع المدني لتشغيلها وافتتاحها كعناية مركزة تخصصية بسعة </a:t>
            </a:r>
            <a:r>
              <a:rPr lang="ar-EG" sz="1400" b="1" dirty="0" smtClean="0">
                <a:solidFill>
                  <a:schemeClr val="dk1"/>
                </a:solidFill>
                <a:cs typeface="Sultan Medium" pitchFamily="2" charset="-78"/>
              </a:rPr>
              <a:t>13 </a:t>
            </a:r>
            <a:r>
              <a:rPr lang="ar-EG" sz="1400" b="1" dirty="0">
                <a:solidFill>
                  <a:schemeClr val="dk1"/>
                </a:solidFill>
                <a:cs typeface="Sultan Medium" pitchFamily="2" charset="-78"/>
              </a:rPr>
              <a:t>سرير </a:t>
            </a:r>
          </a:p>
          <a:p>
            <a:pPr marL="85725" lvl="1"/>
            <a:r>
              <a:rPr lang="ar-EG" sz="1400" b="1" dirty="0" smtClean="0">
                <a:solidFill>
                  <a:srgbClr val="FF0000"/>
                </a:solidFill>
                <a:cs typeface="Sultan Medium" pitchFamily="2" charset="-78"/>
              </a:rPr>
              <a:t>مستشفي </a:t>
            </a:r>
            <a:r>
              <a:rPr lang="ar-EG" sz="1400" b="1" dirty="0">
                <a:solidFill>
                  <a:srgbClr val="FF0000"/>
                </a:solidFill>
                <a:cs typeface="Sultan Medium" pitchFamily="2" charset="-78"/>
              </a:rPr>
              <a:t>فارسكور المركزي </a:t>
            </a:r>
            <a:r>
              <a:rPr lang="ar-EG" sz="1400" b="1" dirty="0">
                <a:solidFill>
                  <a:schemeClr val="dk1"/>
                </a:solidFill>
                <a:cs typeface="Sultan Medium" pitchFamily="2" charset="-78"/>
              </a:rPr>
              <a:t>: جاري  ادراج المستشفي ضمن خطة احلال وتجديد شاملة بالعام المالي </a:t>
            </a:r>
            <a:r>
              <a:rPr lang="ar-EG" sz="1400" b="1" dirty="0" smtClean="0">
                <a:solidFill>
                  <a:schemeClr val="dk1"/>
                </a:solidFill>
                <a:cs typeface="Sultan Medium" pitchFamily="2" charset="-78"/>
              </a:rPr>
              <a:t>2021/2020 وتخصيص </a:t>
            </a:r>
            <a:r>
              <a:rPr lang="ar-EG" sz="1400" b="1" dirty="0">
                <a:solidFill>
                  <a:schemeClr val="dk1"/>
                </a:solidFill>
                <a:cs typeface="Sultan Medium" pitchFamily="2" charset="-78"/>
              </a:rPr>
              <a:t>اعتماد مالي لهذا العام 20 مليون جنيه </a:t>
            </a:r>
            <a:endParaRPr lang="en-US" sz="1400" b="1" dirty="0">
              <a:solidFill>
                <a:schemeClr val="dk1"/>
              </a:solidFill>
              <a:cs typeface="Sultan Medium" pitchFamily="2" charset="-78"/>
            </a:endParaRPr>
          </a:p>
          <a:p>
            <a:pPr lvl="0"/>
            <a:r>
              <a:rPr lang="ar-EG" sz="1400" b="1" dirty="0">
                <a:solidFill>
                  <a:srgbClr val="FF0000"/>
                </a:solidFill>
                <a:cs typeface="Sultan Medium" pitchFamily="2" charset="-78"/>
              </a:rPr>
              <a:t>مستشفي الزرقا المركزي :</a:t>
            </a:r>
            <a:endParaRPr lang="en-US" sz="1400" b="1" dirty="0">
              <a:solidFill>
                <a:srgbClr val="FF0000"/>
              </a:solidFill>
              <a:cs typeface="Sultan Medium" pitchFamily="2" charset="-78"/>
            </a:endParaRPr>
          </a:p>
          <a:p>
            <a:pPr lvl="1"/>
            <a:r>
              <a:rPr lang="ar-EG" sz="1400" b="1" dirty="0">
                <a:solidFill>
                  <a:schemeClr val="dk1"/>
                </a:solidFill>
                <a:cs typeface="Sultan Medium" pitchFamily="2" charset="-78"/>
              </a:rPr>
              <a:t>تم   تطوير قسم الاستقبال والطوارئ علي احدث المعايير التصميمية </a:t>
            </a:r>
            <a:endParaRPr lang="en-US" sz="1400" b="1" dirty="0">
              <a:solidFill>
                <a:schemeClr val="dk1"/>
              </a:solidFill>
              <a:cs typeface="Sultan Medium" pitchFamily="2" charset="-78"/>
            </a:endParaRPr>
          </a:p>
          <a:p>
            <a:pPr lvl="1"/>
            <a:r>
              <a:rPr lang="ar-EG" sz="1400" b="1" dirty="0">
                <a:solidFill>
                  <a:schemeClr val="dk1"/>
                </a:solidFill>
                <a:cs typeface="Sultan Medium" pitchFamily="2" charset="-78"/>
              </a:rPr>
              <a:t>تم افتتاح 3 حجرات للاسنان بمستشفي الزرقا المركزي </a:t>
            </a:r>
            <a:endParaRPr lang="en-US" sz="1400" b="1" dirty="0">
              <a:solidFill>
                <a:schemeClr val="dk1"/>
              </a:solidFill>
              <a:cs typeface="Sultan Medium" pitchFamily="2" charset="-78"/>
            </a:endParaRPr>
          </a:p>
          <a:p>
            <a:pPr lvl="1"/>
            <a:r>
              <a:rPr lang="ar-EG" sz="1400" b="1" dirty="0">
                <a:solidFill>
                  <a:schemeClr val="dk1"/>
                </a:solidFill>
                <a:cs typeface="Sultan Medium" pitchFamily="2" charset="-78"/>
              </a:rPr>
              <a:t>اعتماد مستشفي الزرقا كمركز تدريبي للزمالة المصرية </a:t>
            </a:r>
            <a:endParaRPr lang="en-US" sz="1400" b="1" dirty="0">
              <a:solidFill>
                <a:schemeClr val="dk1"/>
              </a:solidFill>
              <a:cs typeface="Sultan Medium" pitchFamily="2" charset="-78"/>
            </a:endParaRPr>
          </a:p>
        </p:txBody>
      </p:sp>
    </p:spTree>
    <p:extLst>
      <p:ext uri="{BB962C8B-B14F-4D97-AF65-F5344CB8AC3E}">
        <p14:creationId xmlns:p14="http://schemas.microsoft.com/office/powerpoint/2010/main" val="100325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a:cs typeface="Sultan bold" pitchFamily="2" charset="-78"/>
              </a:rPr>
              <a:t>الإمكانيات </a:t>
            </a:r>
            <a:r>
              <a:rPr lang="ar-EG" sz="2800" dirty="0" smtClean="0">
                <a:cs typeface="Sultan bold" pitchFamily="2" charset="-78"/>
              </a:rPr>
              <a:t>الصحية </a:t>
            </a:r>
            <a:r>
              <a:rPr lang="ar-EG" sz="2800" u="sng" dirty="0" smtClean="0">
                <a:cs typeface="Sultan bold" pitchFamily="2" charset="-78"/>
              </a:rPr>
              <a:t>:</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548679" y="1728866"/>
            <a:ext cx="5904656" cy="4339650"/>
          </a:xfrm>
          <a:prstGeom prst="rect">
            <a:avLst/>
          </a:prstGeom>
        </p:spPr>
        <p:txBody>
          <a:bodyPr wrap="square">
            <a:spAutoFit/>
          </a:bodyPr>
          <a:lstStyle/>
          <a:p>
            <a:pPr lvl="0">
              <a:lnSpc>
                <a:spcPct val="150000"/>
              </a:lnSpc>
            </a:pPr>
            <a:r>
              <a:rPr lang="ar-EG" sz="1200" b="1" dirty="0" smtClean="0">
                <a:solidFill>
                  <a:srgbClr val="FF0000"/>
                </a:solidFill>
                <a:cs typeface="Sultan Medium" pitchFamily="2" charset="-78"/>
              </a:rPr>
              <a:t>مست</a:t>
            </a:r>
            <a:r>
              <a:rPr lang="ar-EG" sz="1400" b="1" dirty="0" smtClean="0">
                <a:solidFill>
                  <a:srgbClr val="FF0000"/>
                </a:solidFill>
                <a:cs typeface="Sultan Medium" pitchFamily="2" charset="-78"/>
              </a:rPr>
              <a:t>شفي </a:t>
            </a:r>
            <a:r>
              <a:rPr lang="ar-EG" sz="1400" b="1" dirty="0">
                <a:solidFill>
                  <a:srgbClr val="FF0000"/>
                </a:solidFill>
                <a:cs typeface="Sultan Medium" pitchFamily="2" charset="-78"/>
              </a:rPr>
              <a:t>السرو المركزي : </a:t>
            </a:r>
            <a:endParaRPr lang="en-US" sz="1400" b="1" dirty="0">
              <a:solidFill>
                <a:srgbClr val="FF0000"/>
              </a:solidFill>
              <a:cs typeface="Sultan Medium" pitchFamily="2" charset="-78"/>
            </a:endParaRPr>
          </a:p>
          <a:p>
            <a:pPr lvl="1">
              <a:lnSpc>
                <a:spcPct val="150000"/>
              </a:lnSpc>
            </a:pPr>
            <a:r>
              <a:rPr lang="ar-EG" sz="1400" b="1" dirty="0">
                <a:solidFill>
                  <a:schemeClr val="dk1"/>
                </a:solidFill>
                <a:cs typeface="Sultan Medium" pitchFamily="2" charset="-78"/>
              </a:rPr>
              <a:t>تم  انشاء قسم للغسيل الكلوي </a:t>
            </a:r>
            <a:r>
              <a:rPr lang="ar-EG" sz="1400" b="1" dirty="0" smtClean="0">
                <a:solidFill>
                  <a:schemeClr val="dk1"/>
                </a:solidFill>
                <a:cs typeface="Sultan Medium" pitchFamily="2" charset="-78"/>
              </a:rPr>
              <a:t>بمشاركة  المجتمع المدني بمبني </a:t>
            </a:r>
            <a:r>
              <a:rPr lang="ar-EG" sz="1400" b="1" dirty="0">
                <a:solidFill>
                  <a:schemeClr val="dk1"/>
                </a:solidFill>
                <a:cs typeface="Sultan Medium" pitchFamily="2" charset="-78"/>
              </a:rPr>
              <a:t>المشرحة الغير مستغل  بسعة 10 ماكينات</a:t>
            </a:r>
            <a:endParaRPr lang="en-US" sz="1400" b="1" dirty="0">
              <a:solidFill>
                <a:schemeClr val="dk1"/>
              </a:solidFill>
              <a:cs typeface="Sultan Medium" pitchFamily="2" charset="-78"/>
            </a:endParaRPr>
          </a:p>
          <a:p>
            <a:pPr lvl="0">
              <a:lnSpc>
                <a:spcPct val="150000"/>
              </a:lnSpc>
            </a:pPr>
            <a:r>
              <a:rPr lang="ar-EG" sz="1400" b="1" dirty="0">
                <a:solidFill>
                  <a:srgbClr val="FF0000"/>
                </a:solidFill>
                <a:cs typeface="Sultan Medium" pitchFamily="2" charset="-78"/>
              </a:rPr>
              <a:t>مستشفي الصحة النفسية وعلاج الادمان بدمياط الجديدة  </a:t>
            </a:r>
            <a:r>
              <a:rPr lang="ar-EG" sz="1400" b="1" dirty="0">
                <a:solidFill>
                  <a:schemeClr val="dk1"/>
                </a:solidFill>
                <a:cs typeface="Sultan Medium" pitchFamily="2" charset="-78"/>
              </a:rPr>
              <a:t>: متابعة استئناف العمل بالمشروع ومتوقع الانتهاء منه في 6/2020</a:t>
            </a:r>
            <a:endParaRPr lang="en-US" sz="1400" b="1" dirty="0">
              <a:solidFill>
                <a:schemeClr val="dk1"/>
              </a:solidFill>
              <a:cs typeface="Sultan Medium" pitchFamily="2" charset="-78"/>
            </a:endParaRPr>
          </a:p>
          <a:p>
            <a:pPr>
              <a:lnSpc>
                <a:spcPct val="150000"/>
              </a:lnSpc>
            </a:pPr>
            <a:r>
              <a:rPr lang="ar-SA" sz="1400" b="1" dirty="0">
                <a:solidFill>
                  <a:srgbClr val="FF0000"/>
                </a:solidFill>
                <a:cs typeface="Sultan Medium" pitchFamily="2" charset="-78"/>
              </a:rPr>
              <a:t>وحدات ومراكز صحة الاسرة :</a:t>
            </a:r>
            <a:endParaRPr lang="en-US" sz="1400" b="1" dirty="0">
              <a:solidFill>
                <a:srgbClr val="FF0000"/>
              </a:solidFill>
              <a:cs typeface="Sultan Medium" pitchFamily="2" charset="-78"/>
            </a:endParaRPr>
          </a:p>
          <a:p>
            <a:pPr lvl="0">
              <a:lnSpc>
                <a:spcPct val="150000"/>
              </a:lnSpc>
            </a:pPr>
            <a:r>
              <a:rPr lang="ar-EG" sz="1400" b="1" dirty="0">
                <a:solidFill>
                  <a:schemeClr val="dk1"/>
                </a:solidFill>
                <a:cs typeface="Sultan Medium" pitchFamily="2" charset="-78"/>
              </a:rPr>
              <a:t>متابعة تطوير مركز صحة اسرة اول بالادارة الصحية بدمياط وجاري اجراءات الاستلام الابتدائي </a:t>
            </a:r>
            <a:endParaRPr lang="en-US" sz="1400" b="1" dirty="0">
              <a:solidFill>
                <a:schemeClr val="dk1"/>
              </a:solidFill>
              <a:cs typeface="Sultan Medium" pitchFamily="2" charset="-78"/>
            </a:endParaRPr>
          </a:p>
          <a:p>
            <a:pPr lvl="0">
              <a:lnSpc>
                <a:spcPct val="150000"/>
              </a:lnSpc>
            </a:pPr>
            <a:r>
              <a:rPr lang="ar-EG" sz="1400" b="1" dirty="0">
                <a:solidFill>
                  <a:schemeClr val="dk1"/>
                </a:solidFill>
                <a:cs typeface="Sultan Medium" pitchFamily="2" charset="-78"/>
              </a:rPr>
              <a:t>متابعة تطوير مركز صحة اسرة ثان </a:t>
            </a:r>
            <a:endParaRPr lang="en-US" sz="1400" b="1" dirty="0">
              <a:solidFill>
                <a:schemeClr val="dk1"/>
              </a:solidFill>
              <a:cs typeface="Sultan Medium" pitchFamily="2" charset="-78"/>
            </a:endParaRPr>
          </a:p>
          <a:p>
            <a:pPr lvl="0">
              <a:lnSpc>
                <a:spcPct val="150000"/>
              </a:lnSpc>
            </a:pPr>
            <a:r>
              <a:rPr lang="ar-EG" sz="1400" b="1" dirty="0">
                <a:solidFill>
                  <a:schemeClr val="dk1"/>
                </a:solidFill>
                <a:cs typeface="Sultan Medium" pitchFamily="2" charset="-78"/>
              </a:rPr>
              <a:t>الاستلام الابتدائي لوحدتي صحة الاسرة بابو سعادة الكبري والوحدة الصحية بالمأمورية وجاري اتخاذ اجراءات توصيل المرافق </a:t>
            </a:r>
            <a:endParaRPr lang="en-US" sz="1400" b="1" dirty="0">
              <a:solidFill>
                <a:schemeClr val="dk1"/>
              </a:solidFill>
              <a:cs typeface="Sultan Medium" pitchFamily="2" charset="-78"/>
            </a:endParaRPr>
          </a:p>
          <a:p>
            <a:pPr lvl="0">
              <a:lnSpc>
                <a:spcPct val="150000"/>
              </a:lnSpc>
            </a:pPr>
            <a:r>
              <a:rPr lang="ar-EG" sz="1400" b="1" dirty="0">
                <a:solidFill>
                  <a:schemeClr val="dk1"/>
                </a:solidFill>
                <a:cs typeface="Sultan Medium" pitchFamily="2" charset="-78"/>
              </a:rPr>
              <a:t>متابعة اعمال انشاء وحدتي الجبايلة والكحيل بالادارة الصحية بكفر البطيخ </a:t>
            </a:r>
            <a:endParaRPr lang="en-US" sz="1400" b="1" dirty="0">
              <a:solidFill>
                <a:schemeClr val="dk1"/>
              </a:solidFill>
              <a:cs typeface="Sultan Medium" pitchFamily="2" charset="-78"/>
            </a:endParaRPr>
          </a:p>
          <a:p>
            <a:r>
              <a:rPr lang="ar-SA" sz="1200" b="1" dirty="0">
                <a:solidFill>
                  <a:schemeClr val="dk1"/>
                </a:solidFill>
                <a:cs typeface="Sultan Medium" pitchFamily="2" charset="-78"/>
              </a:rPr>
              <a:t> </a:t>
            </a:r>
            <a:endParaRPr lang="en-US" sz="1200" b="1" dirty="0">
              <a:solidFill>
                <a:schemeClr val="dk1"/>
              </a:solidFill>
              <a:cs typeface="Sultan Medium" pitchFamily="2" charset="-78"/>
            </a:endParaRPr>
          </a:p>
          <a:p>
            <a:r>
              <a:rPr lang="ar-SA" sz="1200" b="1" dirty="0">
                <a:solidFill>
                  <a:schemeClr val="dk1"/>
                </a:solidFill>
                <a:cs typeface="Sultan Medium" pitchFamily="2" charset="-78"/>
              </a:rPr>
              <a:t> </a:t>
            </a:r>
            <a:endParaRPr lang="en-US" sz="1200" b="1" dirty="0">
              <a:solidFill>
                <a:schemeClr val="dk1"/>
              </a:solidFill>
              <a:cs typeface="Sultan Medium" pitchFamily="2" charset="-78"/>
            </a:endParaRPr>
          </a:p>
        </p:txBody>
      </p:sp>
      <p:sp>
        <p:nvSpPr>
          <p:cNvPr id="13" name="Rectangle 12"/>
          <p:cNvSpPr/>
          <p:nvPr/>
        </p:nvSpPr>
        <p:spPr>
          <a:xfrm>
            <a:off x="475999" y="5673080"/>
            <a:ext cx="6050017" cy="2973891"/>
          </a:xfrm>
          <a:prstGeom prst="rect">
            <a:avLst/>
          </a:prstGeom>
        </p:spPr>
        <p:txBody>
          <a:bodyPr wrap="square">
            <a:spAutoFit/>
          </a:bodyPr>
          <a:lstStyle/>
          <a:p>
            <a:pPr>
              <a:lnSpc>
                <a:spcPct val="150000"/>
              </a:lnSpc>
            </a:pPr>
            <a:r>
              <a:rPr lang="ar-EG" sz="1400" b="1" dirty="0">
                <a:solidFill>
                  <a:srgbClr val="FF0000"/>
                </a:solidFill>
                <a:cs typeface="Sultan Medium" pitchFamily="2" charset="-78"/>
              </a:rPr>
              <a:t>برنامج الرعاية الصحية لغير القادرين </a:t>
            </a:r>
            <a:endParaRPr lang="en-US" sz="1400" b="1" dirty="0">
              <a:solidFill>
                <a:srgbClr val="FF0000"/>
              </a:solidFill>
              <a:cs typeface="Sultan Medium" pitchFamily="2" charset="-78"/>
            </a:endParaRPr>
          </a:p>
          <a:p>
            <a:pPr>
              <a:lnSpc>
                <a:spcPct val="150000"/>
              </a:lnSpc>
            </a:pPr>
            <a:r>
              <a:rPr lang="ar-EG" sz="1400" b="1" dirty="0">
                <a:solidFill>
                  <a:schemeClr val="dk1"/>
                </a:solidFill>
                <a:cs typeface="Sultan Medium" pitchFamily="2" charset="-78"/>
              </a:rPr>
              <a:t>تطبيق برنامج الرعاية الصحية لغير القادرين بعدد 18 وحدة ومركز طب اسرة بالادارات الصحية الخمسة ومستشفي دمياط التخصصي</a:t>
            </a:r>
            <a:endParaRPr lang="en-US" sz="1400" b="1" dirty="0">
              <a:solidFill>
                <a:schemeClr val="dk1"/>
              </a:solidFill>
              <a:cs typeface="Sultan Medium" pitchFamily="2" charset="-78"/>
            </a:endParaRPr>
          </a:p>
          <a:p>
            <a:pPr>
              <a:lnSpc>
                <a:spcPct val="150000"/>
              </a:lnSpc>
            </a:pPr>
            <a:r>
              <a:rPr lang="ar-EG" sz="1400" b="1" dirty="0">
                <a:solidFill>
                  <a:srgbClr val="FF0000"/>
                </a:solidFill>
                <a:cs typeface="Sultan Medium" pitchFamily="2" charset="-78"/>
              </a:rPr>
              <a:t>العلاج عن بعد </a:t>
            </a:r>
            <a:r>
              <a:rPr lang="ar-EG" sz="1400" b="1" dirty="0">
                <a:solidFill>
                  <a:schemeClr val="dk1"/>
                </a:solidFill>
                <a:cs typeface="Sultan Medium" pitchFamily="2" charset="-78"/>
              </a:rPr>
              <a:t>:تم افتتاح وحدة العلاج عن بعد بمستشفي جامعة المنصورة مع اتاحة التواصل بينها وبين مستشفي دمياط التخصصي ووحدات ومراكز طب الاسرة المنوطة بتقديم الخدمة </a:t>
            </a:r>
            <a:endParaRPr lang="en-US" sz="1400" b="1" dirty="0">
              <a:solidFill>
                <a:schemeClr val="dk1"/>
              </a:solidFill>
              <a:cs typeface="Sultan Medium" pitchFamily="2" charset="-78"/>
            </a:endParaRPr>
          </a:p>
          <a:p>
            <a:pPr>
              <a:lnSpc>
                <a:spcPct val="150000"/>
              </a:lnSpc>
            </a:pPr>
            <a:r>
              <a:rPr lang="ar-EG" sz="1400" b="1" dirty="0">
                <a:solidFill>
                  <a:srgbClr val="FF0000"/>
                </a:solidFill>
                <a:cs typeface="Sultan Medium" pitchFamily="2" charset="-78"/>
              </a:rPr>
              <a:t>برنامج الرعاية الصحية للاجيئن السوريين </a:t>
            </a:r>
            <a:r>
              <a:rPr lang="ar-EG" sz="1400" b="1" dirty="0">
                <a:solidFill>
                  <a:schemeClr val="dk1"/>
                </a:solidFill>
                <a:cs typeface="Sultan Medium" pitchFamily="2" charset="-78"/>
              </a:rPr>
              <a:t>: يتم  تقديم الخدمة في عدد 4 مراكز (عدد الاطفال 97 والفئات الاخري 243 متردد </a:t>
            </a:r>
            <a:r>
              <a:rPr lang="ar-EG" sz="1400" b="1" dirty="0" smtClean="0">
                <a:solidFill>
                  <a:schemeClr val="dk1"/>
                </a:solidFill>
                <a:cs typeface="Sultan Medium" pitchFamily="2" charset="-78"/>
              </a:rPr>
              <a:t>)</a:t>
            </a:r>
          </a:p>
          <a:p>
            <a:pPr>
              <a:lnSpc>
                <a:spcPct val="150000"/>
              </a:lnSpc>
            </a:pPr>
            <a:r>
              <a:rPr lang="ar-EG" sz="1400" b="1" dirty="0" smtClean="0">
                <a:solidFill>
                  <a:schemeClr val="dk1"/>
                </a:solidFill>
                <a:cs typeface="Sultan Medium" pitchFamily="2" charset="-78"/>
              </a:rPr>
              <a:t>تم ترشيح عدد 12 مركز وطب اسرة لاعتمادهم كمراكز للتدريب زمالة طب اسرة بالمحافظة </a:t>
            </a:r>
          </a:p>
          <a:p>
            <a:pPr>
              <a:lnSpc>
                <a:spcPct val="150000"/>
              </a:lnSpc>
            </a:pPr>
            <a:r>
              <a:rPr lang="ar-EG" sz="1400" b="1" dirty="0" smtClean="0">
                <a:solidFill>
                  <a:schemeClr val="dk1"/>
                </a:solidFill>
                <a:cs typeface="Sultan Medium" pitchFamily="2" charset="-78"/>
              </a:rPr>
              <a:t>التطهير الكامل للمستشفيات </a:t>
            </a:r>
            <a:endParaRPr lang="en-US" sz="1400" b="1" dirty="0">
              <a:solidFill>
                <a:schemeClr val="dk1"/>
              </a:solidFill>
              <a:cs typeface="Sultan Medium" pitchFamily="2" charset="-78"/>
            </a:endParaRPr>
          </a:p>
        </p:txBody>
      </p:sp>
    </p:spTree>
    <p:extLst>
      <p:ext uri="{BB962C8B-B14F-4D97-AF65-F5344CB8AC3E}">
        <p14:creationId xmlns:p14="http://schemas.microsoft.com/office/powerpoint/2010/main" val="362101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96953" y="826750"/>
            <a:ext cx="3153152" cy="523220"/>
          </a:xfrm>
          <a:prstGeom prst="rect">
            <a:avLst/>
          </a:prstGeom>
        </p:spPr>
        <p:txBody>
          <a:bodyPr wrap="square">
            <a:spAutoFit/>
          </a:bodyPr>
          <a:lstStyle/>
          <a:p>
            <a:r>
              <a:rPr lang="ar-EG" sz="2800" dirty="0" smtClean="0">
                <a:cs typeface="Sultan bold" pitchFamily="2" charset="-78"/>
              </a:rPr>
              <a:t>مياه الشرب والصرف الصحي</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47868" y="1942199"/>
            <a:ext cx="216024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269875" algn="r"/>
                <a:tab pos="358775" algn="r"/>
              </a:tabLst>
            </a:pPr>
            <a:r>
              <a:rPr kumimoji="0" lang="ar-EG" sz="1600" b="0" i="0" u="none" strike="noStrike" cap="none" normalizeH="0" baseline="0" dirty="0" smtClean="0">
                <a:ln>
                  <a:noFill/>
                </a:ln>
                <a:solidFill>
                  <a:srgbClr val="FF0000"/>
                </a:solidFill>
                <a:effectLst/>
                <a:latin typeface="Tahoma" pitchFamily="34" charset="0"/>
                <a:ea typeface="Calibri" pitchFamily="34" charset="0"/>
                <a:cs typeface="Sultan bold" pitchFamily="2" charset="-78"/>
              </a:rPr>
              <a:t>اولا : مياه الشرب </a:t>
            </a:r>
            <a:r>
              <a:rPr kumimoji="0" lang="ar-SA" sz="1600" b="0" i="0" u="none" strike="noStrike" cap="none" normalizeH="0" baseline="0" dirty="0" smtClean="0">
                <a:ln>
                  <a:noFill/>
                </a:ln>
                <a:solidFill>
                  <a:srgbClr val="FF0000"/>
                </a:solidFill>
                <a:effectLst/>
                <a:latin typeface="Tahoma" pitchFamily="34" charset="0"/>
                <a:ea typeface="Calibri" pitchFamily="34" charset="0"/>
                <a:cs typeface="Sultan bold" pitchFamily="2" charset="-78"/>
              </a:rPr>
              <a: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69875" algn="r"/>
                <a:tab pos="358775"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067285" y="2251746"/>
            <a:ext cx="2361544" cy="369332"/>
          </a:xfrm>
          <a:prstGeom prst="rect">
            <a:avLst/>
          </a:prstGeom>
        </p:spPr>
        <p:txBody>
          <a:bodyPr wrap="none">
            <a:spAutoFit/>
          </a:bodyPr>
          <a:lstStyle/>
          <a:p>
            <a:pPr lvl="0" rtl="0" eaLnBrk="0" fontAlgn="base" hangingPunct="0">
              <a:spcBef>
                <a:spcPct val="0"/>
              </a:spcBef>
              <a:spcAft>
                <a:spcPct val="0"/>
              </a:spcAft>
              <a:tabLst>
                <a:tab pos="269875" algn="r"/>
                <a:tab pos="358775" algn="r"/>
              </a:tabLst>
            </a:pPr>
            <a:r>
              <a:rPr lang="ar-EG" dirty="0">
                <a:solidFill>
                  <a:srgbClr val="FF0000"/>
                </a:solidFill>
                <a:latin typeface="Tahoma" pitchFamily="34" charset="0"/>
                <a:cs typeface="Sultan Medium" pitchFamily="2" charset="-78"/>
              </a:rPr>
              <a:t>المشروعات الجاري تنفيذها :</a:t>
            </a:r>
            <a:endParaRPr lang="en-US" sz="600" dirty="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38419334"/>
              </p:ext>
            </p:extLst>
          </p:nvPr>
        </p:nvGraphicFramePr>
        <p:xfrm>
          <a:off x="404664" y="2792759"/>
          <a:ext cx="6096283" cy="6190041"/>
        </p:xfrm>
        <a:graphic>
          <a:graphicData uri="http://schemas.openxmlformats.org/drawingml/2006/table">
            <a:tbl>
              <a:tblPr rtl="1" firstRow="1" firstCol="1" bandRow="1">
                <a:tableStyleId>{5C22544A-7EE6-4342-B048-85BDC9FD1C3A}</a:tableStyleId>
              </a:tblPr>
              <a:tblGrid>
                <a:gridCol w="2476207"/>
                <a:gridCol w="1845375"/>
                <a:gridCol w="1774701"/>
              </a:tblGrid>
              <a:tr h="208587">
                <a:tc>
                  <a:txBody>
                    <a:bodyPr/>
                    <a:lstStyle/>
                    <a:p>
                      <a:pPr algn="ctr" rtl="1">
                        <a:spcAft>
                          <a:spcPts val="0"/>
                        </a:spcAft>
                      </a:pPr>
                      <a:r>
                        <a:rPr lang="ar-EG" sz="1600" b="1" kern="1200" dirty="0">
                          <a:solidFill>
                            <a:schemeClr val="dk1"/>
                          </a:solidFill>
                          <a:effectLst/>
                          <a:latin typeface="+mn-lt"/>
                          <a:ea typeface="+mn-ea"/>
                          <a:cs typeface="Sultan Medium" pitchFamily="2" charset="-78"/>
                        </a:rPr>
                        <a:t>المشروع</a:t>
                      </a:r>
                      <a:endParaRPr lang="en-US" sz="1600" b="1" kern="1200" dirty="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dirty="0" smtClean="0">
                          <a:solidFill>
                            <a:schemeClr val="dk1"/>
                          </a:solidFill>
                          <a:effectLst/>
                          <a:latin typeface="+mn-lt"/>
                          <a:ea typeface="+mn-ea"/>
                          <a:cs typeface="Sultan Medium" pitchFamily="2" charset="-78"/>
                        </a:rPr>
                        <a:t>التكلفة بالمليون </a:t>
                      </a:r>
                      <a:endParaRPr lang="en-US" sz="1600" b="1" kern="1200" dirty="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a:solidFill>
                            <a:schemeClr val="dk1"/>
                          </a:solidFill>
                          <a:effectLst/>
                          <a:latin typeface="+mn-lt"/>
                          <a:ea typeface="+mn-ea"/>
                          <a:cs typeface="Sultan Medium" pitchFamily="2" charset="-78"/>
                        </a:rPr>
                        <a:t>نسب تنفيذ</a:t>
                      </a:r>
                      <a:endParaRPr lang="en-US" sz="1600" b="1" kern="1200">
                        <a:solidFill>
                          <a:schemeClr val="dk1"/>
                        </a:solidFill>
                        <a:effectLst/>
                        <a:latin typeface="+mn-lt"/>
                        <a:ea typeface="+mn-ea"/>
                        <a:cs typeface="Sultan Medium" pitchFamily="2" charset="-78"/>
                      </a:endParaRPr>
                    </a:p>
                  </a:txBody>
                  <a:tcPr marL="58929" marR="58929" marT="0" marB="0"/>
                </a:tc>
              </a:tr>
              <a:tr h="1042936">
                <a:tc>
                  <a:txBody>
                    <a:bodyPr/>
                    <a:lstStyle/>
                    <a:p>
                      <a:pPr algn="ctr" rtl="1">
                        <a:spcAft>
                          <a:spcPts val="0"/>
                        </a:spcAft>
                      </a:pPr>
                      <a:r>
                        <a:rPr lang="ar-EG" sz="1600" b="1" kern="1200" dirty="0">
                          <a:solidFill>
                            <a:schemeClr val="dk1"/>
                          </a:solidFill>
                          <a:effectLst/>
                          <a:latin typeface="+mn-lt"/>
                          <a:ea typeface="+mn-ea"/>
                          <a:cs typeface="Sultan Medium" pitchFamily="2" charset="-78"/>
                        </a:rPr>
                        <a:t>رفع كفاءة محطة مياه دمياط القديمة من (3000-1000ل /ث) المرشحات وعنبر الخزان الارضي والبيارة </a:t>
                      </a:r>
                      <a:endParaRPr lang="en-US" sz="1600" b="1" kern="1200" dirty="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a:solidFill>
                            <a:schemeClr val="dk1"/>
                          </a:solidFill>
                          <a:effectLst/>
                          <a:latin typeface="+mn-lt"/>
                          <a:ea typeface="+mn-ea"/>
                          <a:cs typeface="Sultan Medium" pitchFamily="2" charset="-78"/>
                        </a:rPr>
                        <a:t>44,030,337</a:t>
                      </a:r>
                      <a:endParaRPr lang="en-US" sz="1600" b="1" kern="120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a:solidFill>
                            <a:schemeClr val="dk1"/>
                          </a:solidFill>
                          <a:effectLst/>
                          <a:latin typeface="+mn-lt"/>
                          <a:ea typeface="+mn-ea"/>
                          <a:cs typeface="Sultan Medium" pitchFamily="2" charset="-78"/>
                        </a:rPr>
                        <a:t>96%</a:t>
                      </a:r>
                      <a:endParaRPr lang="en-US" sz="1600" b="1" kern="1200">
                        <a:solidFill>
                          <a:schemeClr val="dk1"/>
                        </a:solidFill>
                        <a:effectLst/>
                        <a:latin typeface="+mn-lt"/>
                        <a:ea typeface="+mn-ea"/>
                        <a:cs typeface="Sultan Medium" pitchFamily="2" charset="-78"/>
                      </a:endParaRPr>
                    </a:p>
                  </a:txBody>
                  <a:tcPr marL="58929" marR="58929" marT="0" marB="0"/>
                </a:tc>
              </a:tr>
              <a:tr h="625762">
                <a:tc>
                  <a:txBody>
                    <a:bodyPr/>
                    <a:lstStyle/>
                    <a:p>
                      <a:pPr algn="ctr" rtl="1">
                        <a:spcAft>
                          <a:spcPts val="0"/>
                        </a:spcAft>
                      </a:pPr>
                      <a:r>
                        <a:rPr lang="ar-EG" sz="1600" b="1" kern="1200" dirty="0">
                          <a:solidFill>
                            <a:schemeClr val="dk1"/>
                          </a:solidFill>
                          <a:effectLst/>
                          <a:latin typeface="+mn-lt"/>
                          <a:ea typeface="+mn-ea"/>
                          <a:cs typeface="Sultan Medium" pitchFamily="2" charset="-78"/>
                        </a:rPr>
                        <a:t>انشاء خزانين سعة (5 الف م3 / يوم ) براس البر</a:t>
                      </a:r>
                      <a:endParaRPr lang="en-US" sz="1600" b="1" kern="1200" dirty="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dirty="0" smtClean="0">
                          <a:solidFill>
                            <a:schemeClr val="dk1"/>
                          </a:solidFill>
                          <a:effectLst/>
                          <a:latin typeface="+mn-lt"/>
                          <a:ea typeface="+mn-ea"/>
                          <a:cs typeface="Sultan Medium" pitchFamily="2" charset="-78"/>
                        </a:rPr>
                        <a:t>25,000,000</a:t>
                      </a:r>
                      <a:endParaRPr lang="en-US" sz="1600" b="1" kern="1200" dirty="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dirty="0">
                          <a:solidFill>
                            <a:schemeClr val="dk1"/>
                          </a:solidFill>
                          <a:effectLst/>
                          <a:latin typeface="+mn-lt"/>
                          <a:ea typeface="+mn-ea"/>
                          <a:cs typeface="Sultan Medium" pitchFamily="2" charset="-78"/>
                        </a:rPr>
                        <a:t>95</a:t>
                      </a:r>
                      <a:r>
                        <a:rPr lang="ar-EG" sz="1600" b="1" kern="1200" dirty="0" smtClean="0">
                          <a:solidFill>
                            <a:schemeClr val="dk1"/>
                          </a:solidFill>
                          <a:effectLst/>
                          <a:latin typeface="+mn-lt"/>
                          <a:ea typeface="+mn-ea"/>
                          <a:cs typeface="Sultan Medium" pitchFamily="2" charset="-78"/>
                        </a:rPr>
                        <a:t>%</a:t>
                      </a:r>
                      <a:endParaRPr lang="en-US" sz="1600" b="1" kern="1200" dirty="0">
                        <a:solidFill>
                          <a:schemeClr val="dk1"/>
                        </a:solidFill>
                        <a:effectLst/>
                        <a:latin typeface="+mn-lt"/>
                        <a:ea typeface="+mn-ea"/>
                        <a:cs typeface="Sultan Medium" pitchFamily="2" charset="-78"/>
                      </a:endParaRPr>
                    </a:p>
                  </a:txBody>
                  <a:tcPr marL="58929" marR="58929" marT="0" marB="0"/>
                </a:tc>
              </a:tr>
              <a:tr h="1251523">
                <a:tc>
                  <a:txBody>
                    <a:bodyPr/>
                    <a:lstStyle/>
                    <a:p>
                      <a:pPr algn="ctr" rtl="1">
                        <a:spcAft>
                          <a:spcPts val="0"/>
                        </a:spcAft>
                      </a:pPr>
                      <a:r>
                        <a:rPr lang="ar-EG" sz="1600" b="1" kern="1200" dirty="0">
                          <a:solidFill>
                            <a:schemeClr val="dk1"/>
                          </a:solidFill>
                          <a:effectLst/>
                          <a:latin typeface="+mn-lt"/>
                          <a:ea typeface="+mn-ea"/>
                          <a:cs typeface="Sultan Medium" pitchFamily="2" charset="-78"/>
                        </a:rPr>
                        <a:t>رفع كفاءة محطة مياه دمياط القديمة من (3000-1000ل /ث) المآخذ وعنبر العكرة والخط الناقل 1000مم بطول 34 كم </a:t>
                      </a:r>
                      <a:endParaRPr lang="en-US" sz="1600" b="1" kern="1200" dirty="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dirty="0">
                          <a:solidFill>
                            <a:schemeClr val="dk1"/>
                          </a:solidFill>
                          <a:effectLst/>
                          <a:latin typeface="+mn-lt"/>
                          <a:ea typeface="+mn-ea"/>
                          <a:cs typeface="Sultan Medium" pitchFamily="2" charset="-78"/>
                        </a:rPr>
                        <a:t>47,818,614</a:t>
                      </a:r>
                      <a:endParaRPr lang="en-US" sz="1600" b="1" kern="1200" dirty="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a:solidFill>
                            <a:schemeClr val="dk1"/>
                          </a:solidFill>
                          <a:effectLst/>
                          <a:latin typeface="+mn-lt"/>
                          <a:ea typeface="+mn-ea"/>
                          <a:cs typeface="Sultan Medium" pitchFamily="2" charset="-78"/>
                        </a:rPr>
                        <a:t>83%</a:t>
                      </a:r>
                      <a:endParaRPr lang="en-US" sz="1600" b="1" kern="1200">
                        <a:solidFill>
                          <a:schemeClr val="dk1"/>
                        </a:solidFill>
                        <a:effectLst/>
                        <a:latin typeface="+mn-lt"/>
                        <a:ea typeface="+mn-ea"/>
                        <a:cs typeface="Sultan Medium" pitchFamily="2" charset="-78"/>
                      </a:endParaRPr>
                    </a:p>
                  </a:txBody>
                  <a:tcPr marL="58929" marR="58929" marT="0" marB="0"/>
                </a:tc>
              </a:tr>
              <a:tr h="625762">
                <a:tc>
                  <a:txBody>
                    <a:bodyPr/>
                    <a:lstStyle/>
                    <a:p>
                      <a:pPr algn="ctr" rtl="1">
                        <a:spcAft>
                          <a:spcPts val="0"/>
                        </a:spcAft>
                      </a:pPr>
                      <a:r>
                        <a:rPr lang="ar-EG" sz="1600" b="1" kern="1200">
                          <a:solidFill>
                            <a:schemeClr val="dk1"/>
                          </a:solidFill>
                          <a:effectLst/>
                          <a:latin typeface="+mn-lt"/>
                          <a:ea typeface="+mn-ea"/>
                          <a:cs typeface="Sultan Medium" pitchFamily="2" charset="-78"/>
                        </a:rPr>
                        <a:t>توسعات محطة مياه كفر سليمان مرحلة ثانية </a:t>
                      </a:r>
                      <a:endParaRPr lang="en-US" sz="1600" b="1" kern="120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dirty="0">
                          <a:solidFill>
                            <a:schemeClr val="dk1"/>
                          </a:solidFill>
                          <a:effectLst/>
                          <a:latin typeface="+mn-lt"/>
                          <a:ea typeface="+mn-ea"/>
                          <a:cs typeface="Sultan Medium" pitchFamily="2" charset="-78"/>
                        </a:rPr>
                        <a:t>58,678,400</a:t>
                      </a:r>
                      <a:endParaRPr lang="en-US" sz="1600" b="1" kern="1200" dirty="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dirty="0" smtClean="0">
                          <a:solidFill>
                            <a:schemeClr val="dk1"/>
                          </a:solidFill>
                          <a:effectLst/>
                          <a:latin typeface="+mn-lt"/>
                          <a:ea typeface="+mn-ea"/>
                          <a:cs typeface="Sultan Medium" pitchFamily="2" charset="-78"/>
                        </a:rPr>
                        <a:t>82%</a:t>
                      </a:r>
                      <a:endParaRPr lang="en-US" sz="1600" b="1" kern="1200" dirty="0">
                        <a:solidFill>
                          <a:schemeClr val="dk1"/>
                        </a:solidFill>
                        <a:effectLst/>
                        <a:latin typeface="+mn-lt"/>
                        <a:ea typeface="+mn-ea"/>
                        <a:cs typeface="Sultan Medium" pitchFamily="2" charset="-78"/>
                      </a:endParaRPr>
                    </a:p>
                  </a:txBody>
                  <a:tcPr marL="58929" marR="58929" marT="0" marB="0"/>
                </a:tc>
              </a:tr>
              <a:tr h="625762">
                <a:tc>
                  <a:txBody>
                    <a:bodyPr/>
                    <a:lstStyle/>
                    <a:p>
                      <a:pPr algn="ctr" rtl="1">
                        <a:spcAft>
                          <a:spcPts val="0"/>
                        </a:spcAft>
                      </a:pPr>
                      <a:r>
                        <a:rPr lang="ar-EG" sz="1600" b="1" kern="1200">
                          <a:solidFill>
                            <a:schemeClr val="dk1"/>
                          </a:solidFill>
                          <a:effectLst/>
                          <a:latin typeface="+mn-lt"/>
                          <a:ea typeface="+mn-ea"/>
                          <a:cs typeface="Sultan Medium" pitchFamily="2" charset="-78"/>
                        </a:rPr>
                        <a:t>توسعات محطة مياه كفر سليمان مرحلة اولي </a:t>
                      </a:r>
                      <a:endParaRPr lang="en-US" sz="1600" b="1" kern="1200">
                        <a:solidFill>
                          <a:schemeClr val="dk1"/>
                        </a:solidFill>
                        <a:effectLst/>
                        <a:latin typeface="+mn-lt"/>
                        <a:ea typeface="+mn-ea"/>
                        <a:cs typeface="Sultan Medium" pitchFamily="2" charset="-78"/>
                      </a:endParaRPr>
                    </a:p>
                  </a:txBody>
                  <a:tcPr marL="58929" marR="58929" marT="0" marB="0"/>
                </a:tc>
                <a:tc>
                  <a:txBody>
                    <a:bodyPr/>
                    <a:lstStyle/>
                    <a:p>
                      <a:pPr rtl="1">
                        <a:spcAft>
                          <a:spcPts val="0"/>
                        </a:spcAft>
                        <a:tabLst>
                          <a:tab pos="826770" algn="ctr"/>
                          <a:tab pos="1653540" algn="r"/>
                        </a:tabLst>
                      </a:pPr>
                      <a:r>
                        <a:rPr lang="ar-EG" sz="1600" b="1" kern="1200" dirty="0">
                          <a:solidFill>
                            <a:schemeClr val="dk1"/>
                          </a:solidFill>
                          <a:effectLst/>
                          <a:latin typeface="+mn-lt"/>
                          <a:ea typeface="+mn-ea"/>
                          <a:cs typeface="Sultan Medium" pitchFamily="2" charset="-78"/>
                        </a:rPr>
                        <a:t>	51,133,925	</a:t>
                      </a:r>
                      <a:endParaRPr lang="en-US" sz="1600" b="1" kern="1200" dirty="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a:solidFill>
                            <a:schemeClr val="dk1"/>
                          </a:solidFill>
                          <a:effectLst/>
                          <a:latin typeface="+mn-lt"/>
                          <a:ea typeface="+mn-ea"/>
                          <a:cs typeface="Sultan Medium" pitchFamily="2" charset="-78"/>
                        </a:rPr>
                        <a:t>69%</a:t>
                      </a:r>
                      <a:endParaRPr lang="en-US" sz="1600" b="1" kern="1200">
                        <a:solidFill>
                          <a:schemeClr val="dk1"/>
                        </a:solidFill>
                        <a:effectLst/>
                        <a:latin typeface="+mn-lt"/>
                        <a:ea typeface="+mn-ea"/>
                        <a:cs typeface="Sultan Medium" pitchFamily="2" charset="-78"/>
                      </a:endParaRPr>
                    </a:p>
                  </a:txBody>
                  <a:tcPr marL="58929" marR="58929" marT="0" marB="0"/>
                </a:tc>
              </a:tr>
              <a:tr h="1042936">
                <a:tc>
                  <a:txBody>
                    <a:bodyPr/>
                    <a:lstStyle/>
                    <a:p>
                      <a:pPr algn="ctr" rtl="1">
                        <a:spcAft>
                          <a:spcPts val="0"/>
                        </a:spcAft>
                      </a:pPr>
                      <a:r>
                        <a:rPr lang="ar-EG" sz="1600" b="1" kern="1200">
                          <a:solidFill>
                            <a:schemeClr val="dk1"/>
                          </a:solidFill>
                          <a:effectLst/>
                          <a:latin typeface="+mn-lt"/>
                          <a:ea typeface="+mn-ea"/>
                          <a:cs typeface="Sultan Medium" pitchFamily="2" charset="-78"/>
                        </a:rPr>
                        <a:t>عملية انشاء الخط الناقل للمياه قطر 1000 مم من محطة مياه كفر سليمان الي المجري الملاحي </a:t>
                      </a:r>
                      <a:endParaRPr lang="en-US" sz="1600" b="1" kern="120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dirty="0">
                          <a:solidFill>
                            <a:schemeClr val="dk1"/>
                          </a:solidFill>
                          <a:effectLst/>
                          <a:latin typeface="+mn-lt"/>
                          <a:ea typeface="+mn-ea"/>
                          <a:cs typeface="Sultan Medium" pitchFamily="2" charset="-78"/>
                        </a:rPr>
                        <a:t>260,136,499</a:t>
                      </a:r>
                      <a:endParaRPr lang="en-US" sz="1600" b="1" kern="1200" dirty="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dirty="0">
                          <a:solidFill>
                            <a:schemeClr val="dk1"/>
                          </a:solidFill>
                          <a:effectLst/>
                          <a:latin typeface="+mn-lt"/>
                          <a:ea typeface="+mn-ea"/>
                          <a:cs typeface="Sultan Medium" pitchFamily="2" charset="-78"/>
                        </a:rPr>
                        <a:t>17%</a:t>
                      </a:r>
                      <a:endParaRPr lang="en-US" sz="1600" b="1" kern="1200" dirty="0">
                        <a:solidFill>
                          <a:schemeClr val="dk1"/>
                        </a:solidFill>
                        <a:effectLst/>
                        <a:latin typeface="+mn-lt"/>
                        <a:ea typeface="+mn-ea"/>
                        <a:cs typeface="Sultan Medium" pitchFamily="2" charset="-78"/>
                      </a:endParaRPr>
                    </a:p>
                  </a:txBody>
                  <a:tcPr marL="58929" marR="58929" marT="0" marB="0"/>
                </a:tc>
              </a:tr>
              <a:tr h="625762">
                <a:tc>
                  <a:txBody>
                    <a:bodyPr/>
                    <a:lstStyle/>
                    <a:p>
                      <a:pPr algn="ctr" rtl="1">
                        <a:spcAft>
                          <a:spcPts val="0"/>
                        </a:spcAft>
                      </a:pPr>
                      <a:r>
                        <a:rPr lang="ar-EG" sz="1600" b="1" kern="1200">
                          <a:solidFill>
                            <a:schemeClr val="dk1"/>
                          </a:solidFill>
                          <a:effectLst/>
                          <a:latin typeface="+mn-lt"/>
                          <a:ea typeface="+mn-ea"/>
                          <a:cs typeface="Sultan Medium" pitchFamily="2" charset="-78"/>
                        </a:rPr>
                        <a:t>توسعات محطة مياه البستان طاقة </a:t>
                      </a:r>
                      <a:br>
                        <a:rPr lang="ar-EG" sz="1600" b="1" kern="1200">
                          <a:solidFill>
                            <a:schemeClr val="dk1"/>
                          </a:solidFill>
                          <a:effectLst/>
                          <a:latin typeface="+mn-lt"/>
                          <a:ea typeface="+mn-ea"/>
                          <a:cs typeface="Sultan Medium" pitchFamily="2" charset="-78"/>
                        </a:rPr>
                      </a:br>
                      <a:r>
                        <a:rPr lang="ar-EG" sz="1600" b="1" kern="1200">
                          <a:solidFill>
                            <a:schemeClr val="dk1"/>
                          </a:solidFill>
                          <a:effectLst/>
                          <a:latin typeface="+mn-lt"/>
                          <a:ea typeface="+mn-ea"/>
                          <a:cs typeface="Sultan Medium" pitchFamily="2" charset="-78"/>
                        </a:rPr>
                        <a:t>(600 ل / ك)</a:t>
                      </a:r>
                      <a:endParaRPr lang="en-US" sz="1600" b="1" kern="120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a:solidFill>
                            <a:schemeClr val="dk1"/>
                          </a:solidFill>
                          <a:effectLst/>
                          <a:latin typeface="+mn-lt"/>
                          <a:ea typeface="+mn-ea"/>
                          <a:cs typeface="Sultan Medium" pitchFamily="2" charset="-78"/>
                        </a:rPr>
                        <a:t>70,000,000</a:t>
                      </a:r>
                      <a:endParaRPr lang="en-US" sz="1600" b="1" kern="1200">
                        <a:solidFill>
                          <a:schemeClr val="dk1"/>
                        </a:solidFill>
                        <a:effectLst/>
                        <a:latin typeface="+mn-lt"/>
                        <a:ea typeface="+mn-ea"/>
                        <a:cs typeface="Sultan Medium" pitchFamily="2" charset="-78"/>
                      </a:endParaRPr>
                    </a:p>
                  </a:txBody>
                  <a:tcPr marL="58929" marR="58929" marT="0" marB="0"/>
                </a:tc>
                <a:tc>
                  <a:txBody>
                    <a:bodyPr/>
                    <a:lstStyle/>
                    <a:p>
                      <a:pPr algn="ctr" rtl="1">
                        <a:spcAft>
                          <a:spcPts val="0"/>
                        </a:spcAft>
                      </a:pPr>
                      <a:r>
                        <a:rPr lang="ar-EG" sz="1600" b="1" kern="1200" dirty="0">
                          <a:solidFill>
                            <a:schemeClr val="dk1"/>
                          </a:solidFill>
                          <a:effectLst/>
                          <a:latin typeface="+mn-lt"/>
                          <a:ea typeface="+mn-ea"/>
                          <a:cs typeface="Sultan Medium" pitchFamily="2" charset="-78"/>
                        </a:rPr>
                        <a:t>10%</a:t>
                      </a:r>
                      <a:endParaRPr lang="en-US" sz="1600" b="1" kern="1200" dirty="0">
                        <a:solidFill>
                          <a:schemeClr val="dk1"/>
                        </a:solidFill>
                        <a:effectLst/>
                        <a:latin typeface="+mn-lt"/>
                        <a:ea typeface="+mn-ea"/>
                        <a:cs typeface="Sultan Medium" pitchFamily="2" charset="-78"/>
                      </a:endParaRPr>
                    </a:p>
                  </a:txBody>
                  <a:tcPr marL="58929" marR="58929" marT="0" marB="0"/>
                </a:tc>
              </a:tr>
            </a:tbl>
          </a:graphicData>
        </a:graphic>
      </p:graphicFrame>
    </p:spTree>
    <p:extLst>
      <p:ext uri="{BB962C8B-B14F-4D97-AF65-F5344CB8AC3E}">
        <p14:creationId xmlns:p14="http://schemas.microsoft.com/office/powerpoint/2010/main" val="34529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96953" y="826750"/>
            <a:ext cx="3153152" cy="523220"/>
          </a:xfrm>
          <a:prstGeom prst="rect">
            <a:avLst/>
          </a:prstGeom>
        </p:spPr>
        <p:txBody>
          <a:bodyPr wrap="square">
            <a:spAutoFit/>
          </a:bodyPr>
          <a:lstStyle/>
          <a:p>
            <a:r>
              <a:rPr lang="ar-EG" sz="2800" dirty="0" smtClean="0">
                <a:cs typeface="Sultan bold" pitchFamily="2" charset="-78"/>
              </a:rPr>
              <a:t>مياه الشرب والصرف الصحي</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33586136"/>
              </p:ext>
            </p:extLst>
          </p:nvPr>
        </p:nvGraphicFramePr>
        <p:xfrm>
          <a:off x="877888" y="2432720"/>
          <a:ext cx="5083175" cy="2088252"/>
        </p:xfrm>
        <a:graphic>
          <a:graphicData uri="http://schemas.openxmlformats.org/drawingml/2006/table">
            <a:tbl>
              <a:tblPr rtl="1" firstRow="1" firstCol="1" bandRow="1">
                <a:tableStyleId>{5C22544A-7EE6-4342-B048-85BDC9FD1C3A}</a:tableStyleId>
              </a:tblPr>
              <a:tblGrid>
                <a:gridCol w="4010035"/>
                <a:gridCol w="1073140"/>
              </a:tblGrid>
              <a:tr h="144016">
                <a:tc>
                  <a:txBody>
                    <a:bodyPr/>
                    <a:lstStyle/>
                    <a:p>
                      <a:pPr algn="just" rtl="1">
                        <a:spcAft>
                          <a:spcPts val="0"/>
                        </a:spcAft>
                      </a:pPr>
                      <a:r>
                        <a:rPr lang="ar-EG" sz="1200" b="1" kern="1200" dirty="0">
                          <a:solidFill>
                            <a:schemeClr val="dk1"/>
                          </a:solidFill>
                          <a:effectLst/>
                          <a:latin typeface="+mn-lt"/>
                          <a:ea typeface="+mn-ea"/>
                          <a:cs typeface="Sultan Medium" pitchFamily="2" charset="-78"/>
                        </a:rPr>
                        <a:t>المشروع </a:t>
                      </a:r>
                      <a:endParaRPr lang="en-US" sz="1200" b="1" kern="1200" dirty="0">
                        <a:solidFill>
                          <a:schemeClr val="dk1"/>
                        </a:solidFill>
                        <a:effectLst/>
                        <a:latin typeface="+mn-lt"/>
                        <a:ea typeface="+mn-ea"/>
                        <a:cs typeface="Sultan Medium" pitchFamily="2" charset="-78"/>
                      </a:endParaRPr>
                    </a:p>
                  </a:txBody>
                  <a:tcPr marL="61518" marR="61518" marT="0" marB="0"/>
                </a:tc>
                <a:tc>
                  <a:txBody>
                    <a:bodyPr/>
                    <a:lstStyle/>
                    <a:p>
                      <a:pPr algn="just" rtl="1">
                        <a:spcAft>
                          <a:spcPts val="0"/>
                        </a:spcAft>
                      </a:pPr>
                      <a:r>
                        <a:rPr lang="ar-EG" sz="1200" b="1" kern="1200" dirty="0">
                          <a:solidFill>
                            <a:schemeClr val="dk1"/>
                          </a:solidFill>
                          <a:effectLst/>
                          <a:latin typeface="+mn-lt"/>
                          <a:ea typeface="+mn-ea"/>
                          <a:cs typeface="Sultan Medium" pitchFamily="2" charset="-78"/>
                        </a:rPr>
                        <a:t>التكلفة </a:t>
                      </a:r>
                      <a:r>
                        <a:rPr lang="ar-EG" sz="1200" b="1" kern="1200" dirty="0" smtClean="0">
                          <a:solidFill>
                            <a:schemeClr val="dk1"/>
                          </a:solidFill>
                          <a:effectLst/>
                          <a:latin typeface="+mn-lt"/>
                          <a:ea typeface="+mn-ea"/>
                          <a:cs typeface="Sultan Medium" pitchFamily="2" charset="-78"/>
                        </a:rPr>
                        <a:t> بالمليون</a:t>
                      </a:r>
                      <a:endParaRPr lang="en-US" sz="1200" b="1" kern="1200" dirty="0">
                        <a:solidFill>
                          <a:schemeClr val="dk1"/>
                        </a:solidFill>
                        <a:effectLst/>
                        <a:latin typeface="+mn-lt"/>
                        <a:ea typeface="+mn-ea"/>
                        <a:cs typeface="Sultan Medium" pitchFamily="2" charset="-78"/>
                      </a:endParaRPr>
                    </a:p>
                  </a:txBody>
                  <a:tcPr marL="61518" marR="61518" marT="0" marB="0"/>
                </a:tc>
              </a:tr>
              <a:tr h="191388">
                <a:tc>
                  <a:txBody>
                    <a:bodyPr/>
                    <a:lstStyle/>
                    <a:p>
                      <a:pPr algn="just" rtl="1">
                        <a:spcAft>
                          <a:spcPts val="0"/>
                        </a:spcAft>
                      </a:pPr>
                      <a:r>
                        <a:rPr lang="ar-EG" sz="1200" b="1" kern="1200">
                          <a:solidFill>
                            <a:schemeClr val="dk1"/>
                          </a:solidFill>
                          <a:effectLst/>
                          <a:latin typeface="+mn-lt"/>
                          <a:ea typeface="+mn-ea"/>
                          <a:cs typeface="Sultan Medium" pitchFamily="2" charset="-78"/>
                        </a:rPr>
                        <a:t>مشروع صرف صحي عزب النهضة </a:t>
                      </a:r>
                      <a:endParaRPr lang="en-US" sz="1200" b="1" kern="1200">
                        <a:solidFill>
                          <a:schemeClr val="dk1"/>
                        </a:solidFill>
                        <a:effectLst/>
                        <a:latin typeface="+mn-lt"/>
                        <a:ea typeface="+mn-ea"/>
                        <a:cs typeface="Sultan Medium" pitchFamily="2" charset="-78"/>
                      </a:endParaRPr>
                    </a:p>
                  </a:txBody>
                  <a:tcPr marL="61518" marR="61518" marT="0" marB="0"/>
                </a:tc>
                <a:tc>
                  <a:txBody>
                    <a:bodyPr/>
                    <a:lstStyle/>
                    <a:p>
                      <a:pPr algn="just" rtl="1">
                        <a:spcAft>
                          <a:spcPts val="0"/>
                        </a:spcAft>
                      </a:pPr>
                      <a:r>
                        <a:rPr lang="ar-EG" sz="1200" b="1" kern="1200">
                          <a:solidFill>
                            <a:schemeClr val="dk1"/>
                          </a:solidFill>
                          <a:effectLst/>
                          <a:latin typeface="+mn-lt"/>
                          <a:ea typeface="+mn-ea"/>
                          <a:cs typeface="Sultan Medium" pitchFamily="2" charset="-78"/>
                        </a:rPr>
                        <a:t>35,000,000</a:t>
                      </a:r>
                      <a:endParaRPr lang="en-US" sz="1200" b="1" kern="1200">
                        <a:solidFill>
                          <a:schemeClr val="dk1"/>
                        </a:solidFill>
                        <a:effectLst/>
                        <a:latin typeface="+mn-lt"/>
                        <a:ea typeface="+mn-ea"/>
                        <a:cs typeface="Sultan Medium" pitchFamily="2" charset="-78"/>
                      </a:endParaRPr>
                    </a:p>
                  </a:txBody>
                  <a:tcPr marL="61518" marR="61518" marT="0" marB="0"/>
                </a:tc>
              </a:tr>
              <a:tr h="191388">
                <a:tc>
                  <a:txBody>
                    <a:bodyPr/>
                    <a:lstStyle/>
                    <a:p>
                      <a:pPr algn="just" rtl="1">
                        <a:spcAft>
                          <a:spcPts val="0"/>
                        </a:spcAft>
                      </a:pPr>
                      <a:r>
                        <a:rPr lang="ar-EG" sz="1200" b="1" kern="1200">
                          <a:solidFill>
                            <a:schemeClr val="dk1"/>
                          </a:solidFill>
                          <a:effectLst/>
                          <a:latin typeface="+mn-lt"/>
                          <a:ea typeface="+mn-ea"/>
                          <a:cs typeface="Sultan Medium" pitchFamily="2" charset="-78"/>
                        </a:rPr>
                        <a:t>مشروع صرف صحي اولاد حمام </a:t>
                      </a:r>
                      <a:endParaRPr lang="en-US" sz="1200" b="1" kern="1200">
                        <a:solidFill>
                          <a:schemeClr val="dk1"/>
                        </a:solidFill>
                        <a:effectLst/>
                        <a:latin typeface="+mn-lt"/>
                        <a:ea typeface="+mn-ea"/>
                        <a:cs typeface="Sultan Medium" pitchFamily="2" charset="-78"/>
                      </a:endParaRPr>
                    </a:p>
                  </a:txBody>
                  <a:tcPr marL="61518" marR="61518" marT="0" marB="0"/>
                </a:tc>
                <a:tc>
                  <a:txBody>
                    <a:bodyPr/>
                    <a:lstStyle/>
                    <a:p>
                      <a:pPr algn="just" rtl="1">
                        <a:spcAft>
                          <a:spcPts val="0"/>
                        </a:spcAft>
                      </a:pPr>
                      <a:r>
                        <a:rPr lang="ar-EG" sz="1200" b="1" kern="1200" dirty="0">
                          <a:solidFill>
                            <a:schemeClr val="dk1"/>
                          </a:solidFill>
                          <a:effectLst/>
                          <a:latin typeface="+mn-lt"/>
                          <a:ea typeface="+mn-ea"/>
                          <a:cs typeface="Sultan Medium" pitchFamily="2" charset="-78"/>
                        </a:rPr>
                        <a:t>27,000,000</a:t>
                      </a:r>
                      <a:endParaRPr lang="en-US" sz="1200" b="1" kern="1200" dirty="0">
                        <a:solidFill>
                          <a:schemeClr val="dk1"/>
                        </a:solidFill>
                        <a:effectLst/>
                        <a:latin typeface="+mn-lt"/>
                        <a:ea typeface="+mn-ea"/>
                        <a:cs typeface="Sultan Medium" pitchFamily="2" charset="-78"/>
                      </a:endParaRPr>
                    </a:p>
                  </a:txBody>
                  <a:tcPr marL="61518" marR="61518" marT="0" marB="0"/>
                </a:tc>
              </a:tr>
              <a:tr h="191388">
                <a:tc>
                  <a:txBody>
                    <a:bodyPr/>
                    <a:lstStyle/>
                    <a:p>
                      <a:pPr algn="just" rtl="1">
                        <a:spcAft>
                          <a:spcPts val="0"/>
                        </a:spcAft>
                      </a:pPr>
                      <a:r>
                        <a:rPr lang="ar-EG" sz="1200" b="1" kern="1200">
                          <a:solidFill>
                            <a:schemeClr val="dk1"/>
                          </a:solidFill>
                          <a:effectLst/>
                          <a:latin typeface="+mn-lt"/>
                          <a:ea typeface="+mn-ea"/>
                          <a:cs typeface="Sultan Medium" pitchFamily="2" charset="-78"/>
                        </a:rPr>
                        <a:t>مشروع صرف   صحي كفر الشناوي </a:t>
                      </a:r>
                      <a:endParaRPr lang="en-US" sz="1200" b="1" kern="1200">
                        <a:solidFill>
                          <a:schemeClr val="dk1"/>
                        </a:solidFill>
                        <a:effectLst/>
                        <a:latin typeface="+mn-lt"/>
                        <a:ea typeface="+mn-ea"/>
                        <a:cs typeface="Sultan Medium" pitchFamily="2" charset="-78"/>
                      </a:endParaRPr>
                    </a:p>
                  </a:txBody>
                  <a:tcPr marL="61518" marR="61518" marT="0" marB="0"/>
                </a:tc>
                <a:tc>
                  <a:txBody>
                    <a:bodyPr/>
                    <a:lstStyle/>
                    <a:p>
                      <a:pPr algn="just" rtl="1">
                        <a:spcAft>
                          <a:spcPts val="0"/>
                        </a:spcAft>
                      </a:pPr>
                      <a:r>
                        <a:rPr lang="ar-EG" sz="1200" b="1" kern="1200">
                          <a:solidFill>
                            <a:schemeClr val="dk1"/>
                          </a:solidFill>
                          <a:effectLst/>
                          <a:latin typeface="+mn-lt"/>
                          <a:ea typeface="+mn-ea"/>
                          <a:cs typeface="Sultan Medium" pitchFamily="2" charset="-78"/>
                        </a:rPr>
                        <a:t>22,600,000</a:t>
                      </a:r>
                      <a:endParaRPr lang="en-US" sz="1200" b="1" kern="1200">
                        <a:solidFill>
                          <a:schemeClr val="dk1"/>
                        </a:solidFill>
                        <a:effectLst/>
                        <a:latin typeface="+mn-lt"/>
                        <a:ea typeface="+mn-ea"/>
                        <a:cs typeface="Sultan Medium" pitchFamily="2" charset="-78"/>
                      </a:endParaRPr>
                    </a:p>
                  </a:txBody>
                  <a:tcPr marL="61518" marR="61518" marT="0" marB="0"/>
                </a:tc>
              </a:tr>
              <a:tr h="191388">
                <a:tc>
                  <a:txBody>
                    <a:bodyPr/>
                    <a:lstStyle/>
                    <a:p>
                      <a:pPr algn="just" rtl="1">
                        <a:spcAft>
                          <a:spcPts val="0"/>
                        </a:spcAft>
                      </a:pPr>
                      <a:r>
                        <a:rPr lang="ar-EG" sz="1200" b="1" kern="1200">
                          <a:solidFill>
                            <a:schemeClr val="dk1"/>
                          </a:solidFill>
                          <a:effectLst/>
                          <a:latin typeface="+mn-lt"/>
                          <a:ea typeface="+mn-ea"/>
                          <a:cs typeface="Sultan Medium" pitchFamily="2" charset="-78"/>
                        </a:rPr>
                        <a:t>مشروع صرف صحي كفر المنازلة </a:t>
                      </a:r>
                      <a:endParaRPr lang="en-US" sz="1200" b="1" kern="1200">
                        <a:solidFill>
                          <a:schemeClr val="dk1"/>
                        </a:solidFill>
                        <a:effectLst/>
                        <a:latin typeface="+mn-lt"/>
                        <a:ea typeface="+mn-ea"/>
                        <a:cs typeface="Sultan Medium" pitchFamily="2" charset="-78"/>
                      </a:endParaRPr>
                    </a:p>
                  </a:txBody>
                  <a:tcPr marL="61518" marR="61518" marT="0" marB="0"/>
                </a:tc>
                <a:tc>
                  <a:txBody>
                    <a:bodyPr/>
                    <a:lstStyle/>
                    <a:p>
                      <a:pPr algn="just" rtl="1">
                        <a:spcAft>
                          <a:spcPts val="0"/>
                        </a:spcAft>
                      </a:pPr>
                      <a:r>
                        <a:rPr lang="ar-EG" sz="1200" b="1" kern="1200">
                          <a:solidFill>
                            <a:schemeClr val="dk1"/>
                          </a:solidFill>
                          <a:effectLst/>
                          <a:latin typeface="+mn-lt"/>
                          <a:ea typeface="+mn-ea"/>
                          <a:cs typeface="Sultan Medium" pitchFamily="2" charset="-78"/>
                        </a:rPr>
                        <a:t>40,000,000</a:t>
                      </a:r>
                      <a:endParaRPr lang="en-US" sz="1200" b="1" kern="1200">
                        <a:solidFill>
                          <a:schemeClr val="dk1"/>
                        </a:solidFill>
                        <a:effectLst/>
                        <a:latin typeface="+mn-lt"/>
                        <a:ea typeface="+mn-ea"/>
                        <a:cs typeface="Sultan Medium" pitchFamily="2" charset="-78"/>
                      </a:endParaRPr>
                    </a:p>
                  </a:txBody>
                  <a:tcPr marL="61518" marR="61518" marT="0" marB="0"/>
                </a:tc>
              </a:tr>
              <a:tr h="191388">
                <a:tc>
                  <a:txBody>
                    <a:bodyPr/>
                    <a:lstStyle/>
                    <a:p>
                      <a:pPr algn="just" rtl="1">
                        <a:spcAft>
                          <a:spcPts val="0"/>
                        </a:spcAft>
                      </a:pPr>
                      <a:r>
                        <a:rPr lang="ar-EG" sz="1200" b="1" kern="1200" dirty="0">
                          <a:solidFill>
                            <a:schemeClr val="dk1"/>
                          </a:solidFill>
                          <a:effectLst/>
                          <a:latin typeface="+mn-lt"/>
                          <a:ea typeface="+mn-ea"/>
                          <a:cs typeface="Sultan Medium" pitchFamily="2" charset="-78"/>
                        </a:rPr>
                        <a:t>صرف صحي كفر تقي</a:t>
                      </a:r>
                      <a:endParaRPr lang="en-US" sz="1200" b="1" kern="1200" dirty="0">
                        <a:solidFill>
                          <a:schemeClr val="dk1"/>
                        </a:solidFill>
                        <a:effectLst/>
                        <a:latin typeface="+mn-lt"/>
                        <a:ea typeface="+mn-ea"/>
                        <a:cs typeface="Sultan Medium" pitchFamily="2" charset="-78"/>
                      </a:endParaRPr>
                    </a:p>
                  </a:txBody>
                  <a:tcPr marL="61518" marR="61518" marT="0" marB="0"/>
                </a:tc>
                <a:tc>
                  <a:txBody>
                    <a:bodyPr/>
                    <a:lstStyle/>
                    <a:p>
                      <a:pPr algn="just" rtl="1">
                        <a:spcAft>
                          <a:spcPts val="0"/>
                        </a:spcAft>
                      </a:pPr>
                      <a:r>
                        <a:rPr lang="ar-EG" sz="1200" b="1" kern="1200">
                          <a:solidFill>
                            <a:schemeClr val="dk1"/>
                          </a:solidFill>
                          <a:effectLst/>
                          <a:latin typeface="+mn-lt"/>
                          <a:ea typeface="+mn-ea"/>
                          <a:cs typeface="Sultan Medium" pitchFamily="2" charset="-78"/>
                        </a:rPr>
                        <a:t>12,000,000</a:t>
                      </a:r>
                      <a:endParaRPr lang="en-US" sz="1200" b="1" kern="1200">
                        <a:solidFill>
                          <a:schemeClr val="dk1"/>
                        </a:solidFill>
                        <a:effectLst/>
                        <a:latin typeface="+mn-lt"/>
                        <a:ea typeface="+mn-ea"/>
                        <a:cs typeface="Sultan Medium" pitchFamily="2" charset="-78"/>
                      </a:endParaRPr>
                    </a:p>
                  </a:txBody>
                  <a:tcPr marL="61518" marR="61518" marT="0" marB="0"/>
                </a:tc>
              </a:tr>
              <a:tr h="191388">
                <a:tc>
                  <a:txBody>
                    <a:bodyPr/>
                    <a:lstStyle/>
                    <a:p>
                      <a:pPr algn="just" rtl="1">
                        <a:spcAft>
                          <a:spcPts val="0"/>
                        </a:spcAft>
                      </a:pPr>
                      <a:r>
                        <a:rPr lang="ar-EG" sz="1200" b="1" kern="1200">
                          <a:solidFill>
                            <a:schemeClr val="dk1"/>
                          </a:solidFill>
                          <a:effectLst/>
                          <a:latin typeface="+mn-lt"/>
                          <a:ea typeface="+mn-ea"/>
                          <a:cs typeface="Sultan Medium" pitchFamily="2" charset="-78"/>
                        </a:rPr>
                        <a:t>صرف صحي الغوابين</a:t>
                      </a:r>
                      <a:endParaRPr lang="en-US" sz="1200" b="1" kern="1200">
                        <a:solidFill>
                          <a:schemeClr val="dk1"/>
                        </a:solidFill>
                        <a:effectLst/>
                        <a:latin typeface="+mn-lt"/>
                        <a:ea typeface="+mn-ea"/>
                        <a:cs typeface="Sultan Medium" pitchFamily="2" charset="-78"/>
                      </a:endParaRPr>
                    </a:p>
                  </a:txBody>
                  <a:tcPr marL="61518" marR="61518" marT="0" marB="0"/>
                </a:tc>
                <a:tc>
                  <a:txBody>
                    <a:bodyPr/>
                    <a:lstStyle/>
                    <a:p>
                      <a:pPr algn="just" rtl="1">
                        <a:spcAft>
                          <a:spcPts val="0"/>
                        </a:spcAft>
                      </a:pPr>
                      <a:r>
                        <a:rPr lang="ar-EG" sz="1200" b="1" kern="1200">
                          <a:solidFill>
                            <a:schemeClr val="dk1"/>
                          </a:solidFill>
                          <a:effectLst/>
                          <a:latin typeface="+mn-lt"/>
                          <a:ea typeface="+mn-ea"/>
                          <a:cs typeface="Sultan Medium" pitchFamily="2" charset="-78"/>
                        </a:rPr>
                        <a:t>12,000,000</a:t>
                      </a:r>
                      <a:endParaRPr lang="en-US" sz="1200" b="1" kern="1200">
                        <a:solidFill>
                          <a:schemeClr val="dk1"/>
                        </a:solidFill>
                        <a:effectLst/>
                        <a:latin typeface="+mn-lt"/>
                        <a:ea typeface="+mn-ea"/>
                        <a:cs typeface="Sultan Medium" pitchFamily="2" charset="-78"/>
                      </a:endParaRPr>
                    </a:p>
                  </a:txBody>
                  <a:tcPr marL="61518" marR="61518" marT="0" marB="0"/>
                </a:tc>
              </a:tr>
              <a:tr h="180960">
                <a:tc>
                  <a:txBody>
                    <a:bodyPr/>
                    <a:lstStyle/>
                    <a:p>
                      <a:pPr algn="just" rtl="1">
                        <a:spcAft>
                          <a:spcPts val="0"/>
                        </a:spcAft>
                      </a:pPr>
                      <a:r>
                        <a:rPr lang="ar-EG" sz="1200" b="1" kern="1200">
                          <a:solidFill>
                            <a:schemeClr val="dk1"/>
                          </a:solidFill>
                          <a:effectLst/>
                          <a:latin typeface="+mn-lt"/>
                          <a:ea typeface="+mn-ea"/>
                          <a:cs typeface="Sultan Medium" pitchFamily="2" charset="-78"/>
                        </a:rPr>
                        <a:t>صرف صحي العطوي (الرئيسية )</a:t>
                      </a:r>
                      <a:endParaRPr lang="en-US" sz="1200" b="1" kern="1200">
                        <a:solidFill>
                          <a:schemeClr val="dk1"/>
                        </a:solidFill>
                        <a:effectLst/>
                        <a:latin typeface="+mn-lt"/>
                        <a:ea typeface="+mn-ea"/>
                        <a:cs typeface="Sultan Medium" pitchFamily="2" charset="-78"/>
                      </a:endParaRPr>
                    </a:p>
                  </a:txBody>
                  <a:tcPr marL="61518" marR="61518" marT="0" marB="0"/>
                </a:tc>
                <a:tc>
                  <a:txBody>
                    <a:bodyPr/>
                    <a:lstStyle/>
                    <a:p>
                      <a:pPr algn="just" rtl="1">
                        <a:spcAft>
                          <a:spcPts val="0"/>
                        </a:spcAft>
                      </a:pPr>
                      <a:r>
                        <a:rPr lang="ar-EG" sz="1200" b="1" kern="1200">
                          <a:solidFill>
                            <a:schemeClr val="dk1"/>
                          </a:solidFill>
                          <a:effectLst/>
                          <a:latin typeface="+mn-lt"/>
                          <a:ea typeface="+mn-ea"/>
                          <a:cs typeface="Sultan Medium" pitchFamily="2" charset="-78"/>
                        </a:rPr>
                        <a:t>15,000,000</a:t>
                      </a:r>
                      <a:endParaRPr lang="en-US" sz="1200" b="1" kern="1200">
                        <a:solidFill>
                          <a:schemeClr val="dk1"/>
                        </a:solidFill>
                        <a:effectLst/>
                        <a:latin typeface="+mn-lt"/>
                        <a:ea typeface="+mn-ea"/>
                        <a:cs typeface="Sultan Medium" pitchFamily="2" charset="-78"/>
                      </a:endParaRPr>
                    </a:p>
                  </a:txBody>
                  <a:tcPr marL="61518" marR="61518" marT="0" marB="0"/>
                </a:tc>
              </a:tr>
              <a:tr h="191388">
                <a:tc>
                  <a:txBody>
                    <a:bodyPr/>
                    <a:lstStyle/>
                    <a:p>
                      <a:pPr algn="just" rtl="1">
                        <a:spcAft>
                          <a:spcPts val="0"/>
                        </a:spcAft>
                      </a:pPr>
                      <a:r>
                        <a:rPr lang="ar-EG" sz="1200" b="1" kern="1200" dirty="0">
                          <a:solidFill>
                            <a:schemeClr val="dk1"/>
                          </a:solidFill>
                          <a:effectLst/>
                          <a:latin typeface="+mn-lt"/>
                          <a:ea typeface="+mn-ea"/>
                          <a:cs typeface="Sultan Medium" pitchFamily="2" charset="-78"/>
                        </a:rPr>
                        <a:t>توسعات محطة معالجة الصرف الصحي براس البر</a:t>
                      </a:r>
                      <a:endParaRPr lang="en-US" sz="1200" b="1" kern="1200" dirty="0">
                        <a:solidFill>
                          <a:schemeClr val="dk1"/>
                        </a:solidFill>
                        <a:effectLst/>
                        <a:latin typeface="+mn-lt"/>
                        <a:ea typeface="+mn-ea"/>
                        <a:cs typeface="Sultan Medium" pitchFamily="2" charset="-78"/>
                      </a:endParaRPr>
                    </a:p>
                  </a:txBody>
                  <a:tcPr marL="61518" marR="61518" marT="0" marB="0"/>
                </a:tc>
                <a:tc>
                  <a:txBody>
                    <a:bodyPr/>
                    <a:lstStyle/>
                    <a:p>
                      <a:pPr algn="just" rtl="1">
                        <a:spcAft>
                          <a:spcPts val="0"/>
                        </a:spcAft>
                      </a:pPr>
                      <a:r>
                        <a:rPr lang="ar-EG" sz="1200" b="1" kern="1200" dirty="0">
                          <a:solidFill>
                            <a:schemeClr val="dk1"/>
                          </a:solidFill>
                          <a:effectLst/>
                          <a:latin typeface="+mn-lt"/>
                          <a:ea typeface="+mn-ea"/>
                          <a:cs typeface="Sultan Medium" pitchFamily="2" charset="-78"/>
                        </a:rPr>
                        <a:t>220,000,000</a:t>
                      </a:r>
                      <a:endParaRPr lang="en-US" sz="1200" b="1" kern="1200" dirty="0">
                        <a:solidFill>
                          <a:schemeClr val="dk1"/>
                        </a:solidFill>
                        <a:effectLst/>
                        <a:latin typeface="+mn-lt"/>
                        <a:ea typeface="+mn-ea"/>
                        <a:cs typeface="Sultan Medium" pitchFamily="2" charset="-78"/>
                      </a:endParaRPr>
                    </a:p>
                  </a:txBody>
                  <a:tcPr marL="61518" marR="61518" marT="0" marB="0"/>
                </a:tc>
              </a:tr>
              <a:tr h="191388">
                <a:tc>
                  <a:txBody>
                    <a:bodyPr/>
                    <a:lstStyle/>
                    <a:p>
                      <a:pPr algn="just" rtl="1">
                        <a:spcAft>
                          <a:spcPts val="0"/>
                        </a:spcAft>
                      </a:pPr>
                      <a:r>
                        <a:rPr lang="ar-EG" sz="1200" b="1" kern="1200">
                          <a:solidFill>
                            <a:schemeClr val="dk1"/>
                          </a:solidFill>
                          <a:effectLst/>
                          <a:latin typeface="+mn-lt"/>
                          <a:ea typeface="+mn-ea"/>
                          <a:cs typeface="Sultan Medium" pitchFamily="2" charset="-78"/>
                        </a:rPr>
                        <a:t>صرف صحي البستان </a:t>
                      </a:r>
                      <a:endParaRPr lang="en-US" sz="1200" b="1" kern="1200">
                        <a:solidFill>
                          <a:schemeClr val="dk1"/>
                        </a:solidFill>
                        <a:effectLst/>
                        <a:latin typeface="+mn-lt"/>
                        <a:ea typeface="+mn-ea"/>
                        <a:cs typeface="Sultan Medium" pitchFamily="2" charset="-78"/>
                      </a:endParaRPr>
                    </a:p>
                  </a:txBody>
                  <a:tcPr marL="61518" marR="61518" marT="0" marB="0"/>
                </a:tc>
                <a:tc>
                  <a:txBody>
                    <a:bodyPr/>
                    <a:lstStyle/>
                    <a:p>
                      <a:pPr algn="just" rtl="1">
                        <a:spcAft>
                          <a:spcPts val="0"/>
                        </a:spcAft>
                      </a:pPr>
                      <a:r>
                        <a:rPr lang="ar-EG" sz="1200" b="1" kern="1200">
                          <a:solidFill>
                            <a:schemeClr val="dk1"/>
                          </a:solidFill>
                          <a:effectLst/>
                          <a:latin typeface="+mn-lt"/>
                          <a:ea typeface="+mn-ea"/>
                          <a:cs typeface="Sultan Medium" pitchFamily="2" charset="-78"/>
                        </a:rPr>
                        <a:t>24,000,000</a:t>
                      </a:r>
                      <a:endParaRPr lang="en-US" sz="1200" b="1" kern="1200">
                        <a:solidFill>
                          <a:schemeClr val="dk1"/>
                        </a:solidFill>
                        <a:effectLst/>
                        <a:latin typeface="+mn-lt"/>
                        <a:ea typeface="+mn-ea"/>
                        <a:cs typeface="Sultan Medium" pitchFamily="2" charset="-78"/>
                      </a:endParaRPr>
                    </a:p>
                  </a:txBody>
                  <a:tcPr marL="61518" marR="61518" marT="0" marB="0"/>
                </a:tc>
              </a:tr>
              <a:tr h="191388">
                <a:tc>
                  <a:txBody>
                    <a:bodyPr/>
                    <a:lstStyle/>
                    <a:p>
                      <a:pPr algn="just" rtl="1">
                        <a:spcAft>
                          <a:spcPts val="0"/>
                        </a:spcAft>
                      </a:pPr>
                      <a:r>
                        <a:rPr lang="ar-EG" sz="1200" b="1" kern="1200">
                          <a:solidFill>
                            <a:schemeClr val="dk1"/>
                          </a:solidFill>
                          <a:effectLst/>
                          <a:latin typeface="+mn-lt"/>
                          <a:ea typeface="+mn-ea"/>
                          <a:cs typeface="Sultan Medium" pitchFamily="2" charset="-78"/>
                        </a:rPr>
                        <a:t>محطة معالجة الصرف الصحي الثلاثية لمدينة شطا</a:t>
                      </a:r>
                      <a:endParaRPr lang="en-US" sz="1200" b="1" kern="1200">
                        <a:solidFill>
                          <a:schemeClr val="dk1"/>
                        </a:solidFill>
                        <a:effectLst/>
                        <a:latin typeface="+mn-lt"/>
                        <a:ea typeface="+mn-ea"/>
                        <a:cs typeface="Sultan Medium" pitchFamily="2" charset="-78"/>
                      </a:endParaRPr>
                    </a:p>
                  </a:txBody>
                  <a:tcPr marL="61518" marR="61518" marT="0" marB="0"/>
                </a:tc>
                <a:tc>
                  <a:txBody>
                    <a:bodyPr/>
                    <a:lstStyle/>
                    <a:p>
                      <a:pPr algn="just" rtl="1">
                        <a:spcAft>
                          <a:spcPts val="0"/>
                        </a:spcAft>
                      </a:pPr>
                      <a:r>
                        <a:rPr lang="ar-EG" sz="1200" b="1" kern="1200" dirty="0">
                          <a:solidFill>
                            <a:schemeClr val="dk1"/>
                          </a:solidFill>
                          <a:effectLst/>
                          <a:latin typeface="+mn-lt"/>
                          <a:ea typeface="+mn-ea"/>
                          <a:cs typeface="Sultan Medium" pitchFamily="2" charset="-78"/>
                        </a:rPr>
                        <a:t>35,000,000</a:t>
                      </a:r>
                      <a:endParaRPr lang="en-US" sz="1200" b="1" kern="1200" dirty="0">
                        <a:solidFill>
                          <a:schemeClr val="dk1"/>
                        </a:solidFill>
                        <a:effectLst/>
                        <a:latin typeface="+mn-lt"/>
                        <a:ea typeface="+mn-ea"/>
                        <a:cs typeface="Sultan Medium" pitchFamily="2" charset="-78"/>
                      </a:endParaRPr>
                    </a:p>
                  </a:txBody>
                  <a:tcPr marL="61518" marR="61518"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81140875"/>
              </p:ext>
            </p:extLst>
          </p:nvPr>
        </p:nvGraphicFramePr>
        <p:xfrm>
          <a:off x="476673" y="4948876"/>
          <a:ext cx="5790810" cy="4313854"/>
        </p:xfrm>
        <a:graphic>
          <a:graphicData uri="http://schemas.openxmlformats.org/drawingml/2006/table">
            <a:tbl>
              <a:tblPr rtl="1" firstRow="1" firstCol="1" bandRow="1">
                <a:tableStyleId>{5C22544A-7EE6-4342-B048-85BDC9FD1C3A}</a:tableStyleId>
              </a:tblPr>
              <a:tblGrid>
                <a:gridCol w="407434"/>
                <a:gridCol w="3279442"/>
                <a:gridCol w="1121224"/>
                <a:gridCol w="982710"/>
              </a:tblGrid>
              <a:tr h="427654">
                <a:tc>
                  <a:txBody>
                    <a:bodyPr/>
                    <a:lstStyle/>
                    <a:p>
                      <a:pPr marL="0" algn="just"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م</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اسم المشروع</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dirty="0" smtClean="0">
                          <a:solidFill>
                            <a:schemeClr val="dk1"/>
                          </a:solidFill>
                          <a:effectLst/>
                          <a:latin typeface="+mn-lt"/>
                          <a:ea typeface="+mn-ea"/>
                          <a:cs typeface="Sultan Medium" pitchFamily="2" charset="-78"/>
                        </a:rPr>
                        <a:t>التكلفة بالمليون</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نسب التنفيذ</a:t>
                      </a:r>
                      <a:endParaRPr lang="en-US" sz="1200" b="1" kern="120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1</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مشروع صرف صحي سيف الدين</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51,000,000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99%</a:t>
                      </a:r>
                      <a:endParaRPr lang="en-US" sz="1200" b="1" kern="120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2</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صرف صحي السواحل</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20,000,000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smtClean="0">
                          <a:solidFill>
                            <a:schemeClr val="dk1"/>
                          </a:solidFill>
                          <a:effectLst/>
                          <a:latin typeface="+mn-lt"/>
                          <a:ea typeface="+mn-ea"/>
                          <a:cs typeface="Sultan Medium" pitchFamily="2" charset="-78"/>
                        </a:rPr>
                        <a:t>82%</a:t>
                      </a:r>
                      <a:endParaRPr lang="en-US" sz="1200" b="1" kern="1200" dirty="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3</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صرف صحي السوالم</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25,000,000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smtClean="0">
                          <a:solidFill>
                            <a:schemeClr val="dk1"/>
                          </a:solidFill>
                          <a:effectLst/>
                          <a:latin typeface="+mn-lt"/>
                          <a:ea typeface="+mn-ea"/>
                          <a:cs typeface="Sultan Medium" pitchFamily="2" charset="-78"/>
                        </a:rPr>
                        <a:t>73%</a:t>
                      </a:r>
                      <a:endParaRPr lang="en-US" sz="1200" b="1" kern="1200" dirty="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4</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مشروع صرف صحي الكاشف الجديد</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55,000,000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70%</a:t>
                      </a:r>
                      <a:endParaRPr lang="en-US" sz="1200" b="1" kern="120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5</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محطة المعالجة بشطا</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smtClean="0">
                          <a:solidFill>
                            <a:schemeClr val="dk1"/>
                          </a:solidFill>
                          <a:effectLst/>
                          <a:latin typeface="+mn-lt"/>
                          <a:ea typeface="+mn-ea"/>
                          <a:cs typeface="Sultan Medium" pitchFamily="2" charset="-78"/>
                        </a:rPr>
                        <a:t>481.000.000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60%</a:t>
                      </a:r>
                      <a:endParaRPr lang="en-US" sz="1200" b="1" kern="1200" dirty="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6</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صرف صحي الزهراء</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10,000,000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50%</a:t>
                      </a:r>
                      <a:endParaRPr lang="en-US" sz="1200" b="1" kern="1200" dirty="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7</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مشروع صرف صحي اولاد خلف الفرعية</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smtClean="0">
                          <a:solidFill>
                            <a:schemeClr val="dk1"/>
                          </a:solidFill>
                          <a:effectLst/>
                          <a:latin typeface="+mn-lt"/>
                          <a:ea typeface="+mn-ea"/>
                          <a:cs typeface="Sultan Medium" pitchFamily="2" charset="-78"/>
                        </a:rPr>
                        <a:t>10,000,000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55%</a:t>
                      </a:r>
                      <a:endParaRPr lang="en-US" sz="1200" b="1" kern="1200" dirty="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8</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صرف صحي العطوي (الفرعية )</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smtClean="0">
                          <a:solidFill>
                            <a:schemeClr val="dk1"/>
                          </a:solidFill>
                          <a:effectLst/>
                          <a:latin typeface="+mn-lt"/>
                          <a:ea typeface="+mn-ea"/>
                          <a:cs typeface="Sultan Medium" pitchFamily="2" charset="-78"/>
                        </a:rPr>
                        <a:t>10,000,000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52%</a:t>
                      </a:r>
                      <a:endParaRPr lang="en-US" sz="1200" b="1" kern="1200" dirty="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9</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صرف صحي الركابية (محطة المعالجة )</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35,000,000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40%</a:t>
                      </a:r>
                      <a:endParaRPr lang="en-US" sz="1200" b="1" kern="1200" dirty="0">
                        <a:solidFill>
                          <a:schemeClr val="dk1"/>
                        </a:solidFill>
                        <a:effectLst/>
                        <a:latin typeface="+mn-lt"/>
                        <a:ea typeface="+mn-ea"/>
                        <a:cs typeface="Sultan Medium" pitchFamily="2" charset="-78"/>
                      </a:endParaRPr>
                    </a:p>
                  </a:txBody>
                  <a:tcPr marL="59151" marR="59151" marT="0" marB="0"/>
                </a:tc>
              </a:tr>
              <a:tr h="427654">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10</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صرف صحي الركابية وام الرضا القديمة وجمصة البلد شرق</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smtClean="0">
                          <a:solidFill>
                            <a:schemeClr val="dk1"/>
                          </a:solidFill>
                          <a:effectLst/>
                          <a:latin typeface="+mn-lt"/>
                          <a:ea typeface="+mn-ea"/>
                          <a:cs typeface="Sultan Medium" pitchFamily="2" charset="-78"/>
                        </a:rPr>
                        <a:t>220,000,000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smtClean="0">
                          <a:solidFill>
                            <a:schemeClr val="dk1"/>
                          </a:solidFill>
                          <a:effectLst/>
                          <a:latin typeface="+mn-lt"/>
                          <a:ea typeface="+mn-ea"/>
                          <a:cs typeface="Sultan Medium" pitchFamily="2" charset="-78"/>
                        </a:rPr>
                        <a:t>40%</a:t>
                      </a:r>
                      <a:endParaRPr lang="en-US" sz="1200" b="1" kern="1200" dirty="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11</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صرف صحي النجارين</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20,000,000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20%</a:t>
                      </a:r>
                      <a:endParaRPr lang="en-US" sz="1200" b="1" kern="1200" dirty="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12</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محطات رفع (شطا 1 و شطا 2)</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70,000,000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15%</a:t>
                      </a:r>
                      <a:endParaRPr lang="en-US" sz="1200" b="1" kern="1200" dirty="0">
                        <a:solidFill>
                          <a:schemeClr val="dk1"/>
                        </a:solidFill>
                        <a:effectLst/>
                        <a:latin typeface="+mn-lt"/>
                        <a:ea typeface="+mn-ea"/>
                        <a:cs typeface="Sultan Medium" pitchFamily="2" charset="-78"/>
                      </a:endParaRPr>
                    </a:p>
                  </a:txBody>
                  <a:tcPr marL="59151" marR="59151" marT="0" marB="0"/>
                </a:tc>
              </a:tr>
              <a:tr h="427654">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13</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تطوير وتدعيم مجاري دمياط محطة رفع شط جريبه رئيسية +فرعية</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50,000,000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smtClean="0">
                          <a:solidFill>
                            <a:schemeClr val="dk1"/>
                          </a:solidFill>
                          <a:effectLst/>
                          <a:latin typeface="+mn-lt"/>
                          <a:ea typeface="+mn-ea"/>
                          <a:cs typeface="Sultan Medium" pitchFamily="2" charset="-78"/>
                        </a:rPr>
                        <a:t>15%</a:t>
                      </a:r>
                      <a:endParaRPr lang="en-US" sz="1200" b="1" kern="1200" dirty="0">
                        <a:solidFill>
                          <a:schemeClr val="dk1"/>
                        </a:solidFill>
                        <a:effectLst/>
                        <a:latin typeface="+mn-lt"/>
                        <a:ea typeface="+mn-ea"/>
                        <a:cs typeface="Sultan Medium" pitchFamily="2" charset="-78"/>
                      </a:endParaRPr>
                    </a:p>
                  </a:txBody>
                  <a:tcPr marL="59151" marR="59151" marT="0" marB="0"/>
                </a:tc>
              </a:tr>
              <a:tr h="214457">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14</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صرف صحي شرباص</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smtClean="0">
                          <a:solidFill>
                            <a:schemeClr val="dk1"/>
                          </a:solidFill>
                          <a:effectLst/>
                          <a:latin typeface="+mn-lt"/>
                          <a:ea typeface="+mn-ea"/>
                          <a:cs typeface="Sultan Medium" pitchFamily="2" charset="-78"/>
                        </a:rPr>
                        <a:t>11,000,000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5%</a:t>
                      </a:r>
                      <a:endParaRPr lang="en-US" sz="1200" b="1" kern="1200" dirty="0">
                        <a:solidFill>
                          <a:schemeClr val="dk1"/>
                        </a:solidFill>
                        <a:effectLst/>
                        <a:latin typeface="+mn-lt"/>
                        <a:ea typeface="+mn-ea"/>
                        <a:cs typeface="Sultan Medium" pitchFamily="2" charset="-78"/>
                      </a:endParaRPr>
                    </a:p>
                  </a:txBody>
                  <a:tcPr marL="59151" marR="59151" marT="0" marB="0"/>
                </a:tc>
              </a:tr>
              <a:tr h="28105">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15</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just" defTabSz="914400" rtl="1" eaLnBrk="1" latinLnBrk="0" hangingPunct="1">
                        <a:lnSpc>
                          <a:spcPct val="125000"/>
                        </a:lnSpc>
                        <a:spcAft>
                          <a:spcPts val="0"/>
                        </a:spcAft>
                      </a:pPr>
                      <a:r>
                        <a:rPr lang="ar-EG" sz="1200" b="1" kern="1200">
                          <a:solidFill>
                            <a:schemeClr val="dk1"/>
                          </a:solidFill>
                          <a:effectLst/>
                          <a:latin typeface="+mn-lt"/>
                          <a:ea typeface="+mn-ea"/>
                          <a:cs typeface="Sultan Medium" pitchFamily="2" charset="-78"/>
                        </a:rPr>
                        <a:t>مشروع صرف صحي الطرحة</a:t>
                      </a:r>
                      <a:endParaRPr lang="en-US" sz="1200" b="1" kern="120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smtClean="0">
                          <a:solidFill>
                            <a:schemeClr val="dk1"/>
                          </a:solidFill>
                          <a:effectLst/>
                          <a:latin typeface="+mn-lt"/>
                          <a:ea typeface="+mn-ea"/>
                          <a:cs typeface="Sultan Medium" pitchFamily="2" charset="-78"/>
                        </a:rPr>
                        <a:t>11,000,000</a:t>
                      </a:r>
                      <a:endParaRPr lang="en-US" sz="1200" b="1" kern="1200" dirty="0">
                        <a:solidFill>
                          <a:schemeClr val="dk1"/>
                        </a:solidFill>
                        <a:effectLst/>
                        <a:latin typeface="+mn-lt"/>
                        <a:ea typeface="+mn-ea"/>
                        <a:cs typeface="Sultan Medium" pitchFamily="2" charset="-78"/>
                      </a:endParaRPr>
                    </a:p>
                  </a:txBody>
                  <a:tcPr marL="59151" marR="59151" marT="0" marB="0"/>
                </a:tc>
                <a:tc>
                  <a:txBody>
                    <a:bodyPr/>
                    <a:lstStyle/>
                    <a:p>
                      <a:pPr marL="0" algn="ctr" defTabSz="914400" rtl="1" eaLnBrk="1" latinLnBrk="0" hangingPunct="1">
                        <a:lnSpc>
                          <a:spcPct val="125000"/>
                        </a:lnSpc>
                        <a:spcAft>
                          <a:spcPts val="0"/>
                        </a:spcAft>
                      </a:pPr>
                      <a:r>
                        <a:rPr lang="ar-EG" sz="1200" b="1" kern="1200" dirty="0">
                          <a:solidFill>
                            <a:schemeClr val="dk1"/>
                          </a:solidFill>
                          <a:effectLst/>
                          <a:latin typeface="+mn-lt"/>
                          <a:ea typeface="+mn-ea"/>
                          <a:cs typeface="Sultan Medium" pitchFamily="2" charset="-78"/>
                        </a:rPr>
                        <a:t>5%</a:t>
                      </a:r>
                      <a:endParaRPr lang="en-US" sz="1200" b="1" kern="1200" dirty="0">
                        <a:solidFill>
                          <a:schemeClr val="dk1"/>
                        </a:solidFill>
                        <a:effectLst/>
                        <a:latin typeface="+mn-lt"/>
                        <a:ea typeface="+mn-ea"/>
                        <a:cs typeface="Sultan Medium" pitchFamily="2" charset="-78"/>
                      </a:endParaRPr>
                    </a:p>
                  </a:txBody>
                  <a:tcPr marL="59151" marR="59151" marT="0" marB="0"/>
                </a:tc>
              </a:tr>
            </a:tbl>
          </a:graphicData>
        </a:graphic>
      </p:graphicFrame>
      <p:sp>
        <p:nvSpPr>
          <p:cNvPr id="5" name="Rectangle 1"/>
          <p:cNvSpPr>
            <a:spLocks noChangeArrowheads="1"/>
          </p:cNvSpPr>
          <p:nvPr/>
        </p:nvSpPr>
        <p:spPr bwMode="auto">
          <a:xfrm>
            <a:off x="4347868" y="1819089"/>
            <a:ext cx="216024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269875" algn="r"/>
                <a:tab pos="358775" algn="r"/>
              </a:tabLst>
            </a:pPr>
            <a:r>
              <a:rPr kumimoji="0" lang="ar-EG" sz="1600" b="0" i="0" u="none" strike="noStrike" cap="none" normalizeH="0" baseline="0" dirty="0" smtClean="0">
                <a:ln>
                  <a:noFill/>
                </a:ln>
                <a:solidFill>
                  <a:srgbClr val="FF0000"/>
                </a:solidFill>
                <a:effectLst/>
                <a:latin typeface="Tahoma" pitchFamily="34" charset="0"/>
                <a:ea typeface="Calibri" pitchFamily="34" charset="0"/>
                <a:cs typeface="Sultan bold" pitchFamily="2" charset="-78"/>
              </a:rPr>
              <a:t>ثانيا الصرف الصحي </a:t>
            </a:r>
            <a:r>
              <a:rPr kumimoji="0" lang="ar-SA" sz="1600" b="0" i="0" u="none" strike="noStrike" cap="none" normalizeH="0" baseline="0" dirty="0" smtClean="0">
                <a:ln>
                  <a:noFill/>
                </a:ln>
                <a:solidFill>
                  <a:srgbClr val="FF0000"/>
                </a:solidFill>
                <a:effectLst/>
                <a:latin typeface="Tahoma" pitchFamily="34" charset="0"/>
                <a:ea typeface="Calibri" pitchFamily="34" charset="0"/>
                <a:cs typeface="Sultan bold" pitchFamily="2" charset="-78"/>
              </a:rPr>
              <a: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269875" algn="r"/>
                <a:tab pos="358775" algn="r"/>
              </a:tabLst>
            </a:pPr>
            <a:r>
              <a:rPr kumimoji="0" lang="ar-SA" sz="1600" b="0" i="0" u="none" strike="noStrike" cap="none" normalizeH="0" baseline="0" dirty="0" smtClean="0">
                <a:ln>
                  <a:noFill/>
                </a:ln>
                <a:solidFill>
                  <a:srgbClr val="FF0000"/>
                </a:solidFill>
                <a:effectLst/>
                <a:latin typeface="Tahoma" pitchFamily="34" charset="0"/>
                <a:ea typeface="Calibri" pitchFamily="34" charset="0"/>
                <a:cs typeface="Sultan bold" pitchFamily="2" charset="-78"/>
              </a:rPr>
              <a:t>المشروعات المنفذة</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69875" algn="r"/>
                <a:tab pos="358775"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067285" y="4570199"/>
            <a:ext cx="2361544" cy="369332"/>
          </a:xfrm>
          <a:prstGeom prst="rect">
            <a:avLst/>
          </a:prstGeom>
        </p:spPr>
        <p:txBody>
          <a:bodyPr wrap="none">
            <a:spAutoFit/>
          </a:bodyPr>
          <a:lstStyle/>
          <a:p>
            <a:pPr lvl="0" rtl="0" eaLnBrk="0" fontAlgn="base" hangingPunct="0">
              <a:spcBef>
                <a:spcPct val="0"/>
              </a:spcBef>
              <a:spcAft>
                <a:spcPct val="0"/>
              </a:spcAft>
              <a:tabLst>
                <a:tab pos="269875" algn="r"/>
                <a:tab pos="358775" algn="r"/>
              </a:tabLst>
            </a:pPr>
            <a:r>
              <a:rPr lang="ar-EG" dirty="0">
                <a:solidFill>
                  <a:srgbClr val="FF0000"/>
                </a:solidFill>
                <a:latin typeface="Tahoma" pitchFamily="34" charset="0"/>
                <a:cs typeface="Sultan Medium" pitchFamily="2" charset="-78"/>
              </a:rPr>
              <a:t>المشروعات الجاري تنفيذها :</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1938284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1542</TotalTime>
  <Words>6169</Words>
  <Application>Microsoft Office PowerPoint</Application>
  <PresentationFormat>A4 Paper (210x297 mm)</PresentationFormat>
  <Paragraphs>1645</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GaMaL</cp:lastModifiedBy>
  <cp:revision>108</cp:revision>
  <cp:lastPrinted>2020-05-13T12:00:37Z</cp:lastPrinted>
  <dcterms:created xsi:type="dcterms:W3CDTF">2020-04-11T09:38:03Z</dcterms:created>
  <dcterms:modified xsi:type="dcterms:W3CDTF">2020-06-15T08:07:14Z</dcterms:modified>
</cp:coreProperties>
</file>