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9" r:id="rId2"/>
    <p:sldId id="286" r:id="rId3"/>
    <p:sldId id="287" r:id="rId4"/>
    <p:sldId id="314" r:id="rId5"/>
    <p:sldId id="332" r:id="rId6"/>
    <p:sldId id="288" r:id="rId7"/>
    <p:sldId id="289" r:id="rId8"/>
    <p:sldId id="290" r:id="rId9"/>
    <p:sldId id="291" r:id="rId10"/>
    <p:sldId id="292" r:id="rId11"/>
    <p:sldId id="293" r:id="rId12"/>
    <p:sldId id="294" r:id="rId13"/>
    <p:sldId id="312" r:id="rId14"/>
    <p:sldId id="295" r:id="rId15"/>
    <p:sldId id="334" r:id="rId16"/>
    <p:sldId id="296" r:id="rId17"/>
    <p:sldId id="302" r:id="rId18"/>
    <p:sldId id="305" r:id="rId19"/>
    <p:sldId id="303" r:id="rId20"/>
    <p:sldId id="304" r:id="rId21"/>
    <p:sldId id="306" r:id="rId22"/>
    <p:sldId id="307" r:id="rId23"/>
    <p:sldId id="309" r:id="rId24"/>
    <p:sldId id="297" r:id="rId25"/>
    <p:sldId id="310" r:id="rId26"/>
    <p:sldId id="298" r:id="rId27"/>
    <p:sldId id="324" r:id="rId28"/>
    <p:sldId id="315" r:id="rId29"/>
    <p:sldId id="316" r:id="rId30"/>
    <p:sldId id="317" r:id="rId31"/>
    <p:sldId id="326" r:id="rId32"/>
    <p:sldId id="328" r:id="rId33"/>
    <p:sldId id="323" r:id="rId34"/>
    <p:sldId id="322" r:id="rId35"/>
    <p:sldId id="318" r:id="rId36"/>
    <p:sldId id="320" r:id="rId37"/>
    <p:sldId id="321" r:id="rId38"/>
    <p:sldId id="329" r:id="rId39"/>
    <p:sldId id="331" r:id="rId40"/>
    <p:sldId id="333" r:id="rId41"/>
    <p:sldId id="337" r:id="rId42"/>
    <p:sldId id="335" r:id="rId43"/>
    <p:sldId id="336" r:id="rId44"/>
    <p:sldId id="311" r:id="rId45"/>
    <p:sldId id="256" r:id="rId46"/>
    <p:sldId id="257" r:id="rId47"/>
    <p:sldId id="280" r:id="rId48"/>
    <p:sldId id="282" r:id="rId49"/>
    <p:sldId id="281" r:id="rId50"/>
    <p:sldId id="283" r:id="rId51"/>
    <p:sldId id="284" r:id="rId52"/>
    <p:sldId id="259" r:id="rId53"/>
    <p:sldId id="261" r:id="rId54"/>
    <p:sldId id="263" r:id="rId55"/>
    <p:sldId id="264" r:id="rId56"/>
    <p:sldId id="271" r:id="rId57"/>
    <p:sldId id="274" r:id="rId58"/>
    <p:sldId id="278" r:id="rId59"/>
    <p:sldId id="270" r:id="rId60"/>
    <p:sldId id="300" r:id="rId61"/>
    <p:sldId id="319" r:id="rId62"/>
    <p:sldId id="325" r:id="rId63"/>
    <p:sldId id="330" r:id="rId64"/>
  </p:sldIdLst>
  <p:sldSz cx="9906000" cy="6858000" type="A4"/>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82" d="100"/>
          <a:sy n="82" d="100"/>
        </p:scale>
        <p:origin x="-2136" y="-60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1" Type="http://schemas.openxmlformats.org/officeDocument/2006/relationships/hyperlink" Target="http://www.shakwa.eg/?fbclid=IwAR0lZjyoR9dj-AiE03D67oruuqp-C8oeuxo9__lpv477owhptTBJlo5MuGc"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shakwa.eg/?fbclid=IwAR0lZjyoR9dj-AiE03D67oruuqp-C8oeuxo9__lpv477owhptTBJlo5MuGc"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DF1E4-71A4-4004-8374-578F17A27166}"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pPr rtl="1"/>
          <a:endParaRPr lang="ar-EG"/>
        </a:p>
      </dgm:t>
    </dgm:pt>
    <dgm:pt modelId="{09C4B95B-3DDC-4C8A-A3D9-DE41A3342589}">
      <dgm:prSet phldrT="[Text]" custT="1"/>
      <dgm:spPr/>
      <dgm:t>
        <a:bodyPr/>
        <a:lstStyle/>
        <a:p>
          <a:pPr rtl="1"/>
          <a:r>
            <a:rPr lang="ar-EG" sz="1000" dirty="0" smtClean="0">
              <a:cs typeface="Sultan Medium" pitchFamily="2" charset="-78"/>
            </a:rPr>
            <a:t>قرار 157 لسنة 2020</a:t>
          </a:r>
          <a:endParaRPr lang="ar-EG" sz="1000" dirty="0">
            <a:cs typeface="Sultan Medium" pitchFamily="2" charset="-78"/>
          </a:endParaRPr>
        </a:p>
      </dgm:t>
    </dgm:pt>
    <dgm:pt modelId="{4C1DD2F1-DE07-4B8E-8379-8C0273B45F38}" type="parTrans" cxnId="{99D4C4EB-693F-4DC1-B37E-7AC0DFD788B5}">
      <dgm:prSet/>
      <dgm:spPr/>
      <dgm:t>
        <a:bodyPr/>
        <a:lstStyle/>
        <a:p>
          <a:pPr rtl="1"/>
          <a:endParaRPr lang="ar-EG"/>
        </a:p>
      </dgm:t>
    </dgm:pt>
    <dgm:pt modelId="{A462AD1F-A42F-4AEE-9DFC-42A90CC6DB95}" type="sibTrans" cxnId="{99D4C4EB-693F-4DC1-B37E-7AC0DFD788B5}">
      <dgm:prSet/>
      <dgm:spPr/>
      <dgm:t>
        <a:bodyPr/>
        <a:lstStyle/>
        <a:p>
          <a:pPr rtl="1"/>
          <a:endParaRPr lang="ar-EG"/>
        </a:p>
      </dgm:t>
    </dgm:pt>
    <dgm:pt modelId="{4F637A65-3FA1-43B0-8087-A3A87CB3B5FB}">
      <dgm:prSet phldrT="[Text]" custT="1"/>
      <dgm:spPr/>
      <dgm:t>
        <a:bodyPr/>
        <a:lstStyle/>
        <a:p>
          <a:pPr algn="justLow" rtl="1"/>
          <a:r>
            <a:rPr lang="ar-SA" sz="1200" b="0" kern="1200" dirty="0" smtClean="0">
              <a:solidFill>
                <a:schemeClr val="tx1"/>
              </a:solidFill>
              <a:latin typeface="+mn-lt"/>
              <a:ea typeface="+mn-ea"/>
              <a:cs typeface="Sultan Medium" pitchFamily="2" charset="-78"/>
            </a:rPr>
            <a:t>أصدرت الأستاذة الدكتورة منال عوض محافظ دمياط، القرار رقم ١٥٧ لسنة ٢٠٢٠ بشأن حظر استعمال الشيشة فى المقاهى والكافيتريات بنطاق المحافظة وذلك بعد صدور بيان وزارة الصحة المصرية ومنظمة الصحة العالمية بشأن مخاطر الشيشة فى نقل فيروس كورونا المستجد " كوفيد ١٩" و كذلك تأثيرها على مناعة الجسم بشكل عام مما يجعله أكثر ضعفاً فى مواجهة الفيروس</a:t>
          </a:r>
          <a:r>
            <a:rPr lang="ar-EG" sz="1200" b="0" kern="1200" dirty="0" smtClean="0">
              <a:solidFill>
                <a:schemeClr val="tx1"/>
              </a:solidFill>
              <a:latin typeface="+mn-lt"/>
              <a:ea typeface="+mn-ea"/>
              <a:cs typeface="Sultan Medium" pitchFamily="2" charset="-78"/>
            </a:rPr>
            <a:t>  .</a:t>
          </a:r>
          <a:endParaRPr lang="ar-EG" sz="1200" b="0" kern="1200" dirty="0">
            <a:solidFill>
              <a:schemeClr val="tx1"/>
            </a:solidFill>
            <a:latin typeface="+mn-lt"/>
            <a:ea typeface="+mn-ea"/>
            <a:cs typeface="Sultan Medium" pitchFamily="2" charset="-78"/>
          </a:endParaRPr>
        </a:p>
      </dgm:t>
    </dgm:pt>
    <dgm:pt modelId="{A753E131-0F7A-4554-8527-326655EA2E41}" type="parTrans" cxnId="{DD8D0BE0-3875-44EB-A96A-EC69A904B24E}">
      <dgm:prSet/>
      <dgm:spPr/>
      <dgm:t>
        <a:bodyPr/>
        <a:lstStyle/>
        <a:p>
          <a:pPr rtl="1"/>
          <a:endParaRPr lang="ar-EG"/>
        </a:p>
      </dgm:t>
    </dgm:pt>
    <dgm:pt modelId="{67DFDE5A-1533-4AB6-97C0-DE58BAB21E27}" type="sibTrans" cxnId="{DD8D0BE0-3875-44EB-A96A-EC69A904B24E}">
      <dgm:prSet/>
      <dgm:spPr/>
      <dgm:t>
        <a:bodyPr/>
        <a:lstStyle/>
        <a:p>
          <a:pPr rtl="1"/>
          <a:endParaRPr lang="ar-EG"/>
        </a:p>
      </dgm:t>
    </dgm:pt>
    <dgm:pt modelId="{E1AD7F0C-1DB4-4A98-853C-78FA7EC6B9BC}">
      <dgm:prSet phldrT="[Text]" custT="1"/>
      <dgm:spPr/>
      <dgm:t>
        <a:bodyPr/>
        <a:lstStyle/>
        <a:p>
          <a:pPr rtl="1"/>
          <a:r>
            <a:rPr lang="ar-EG" sz="1000" dirty="0" smtClean="0">
              <a:cs typeface="Sultan Medium" pitchFamily="2" charset="-78"/>
            </a:rPr>
            <a:t>قرار 159 لسنة 2020</a:t>
          </a:r>
          <a:endParaRPr lang="ar-EG" sz="1000" dirty="0">
            <a:cs typeface="Sultan Medium" pitchFamily="2" charset="-78"/>
          </a:endParaRPr>
        </a:p>
      </dgm:t>
    </dgm:pt>
    <dgm:pt modelId="{A2E97598-ADCB-41E4-BF9C-5FA8AFDE5F17}" type="parTrans" cxnId="{500F6FC7-5BE0-458E-92CE-5786C975AAEA}">
      <dgm:prSet/>
      <dgm:spPr/>
      <dgm:t>
        <a:bodyPr/>
        <a:lstStyle/>
        <a:p>
          <a:pPr rtl="1"/>
          <a:endParaRPr lang="ar-EG"/>
        </a:p>
      </dgm:t>
    </dgm:pt>
    <dgm:pt modelId="{4AEDD625-30E2-437B-B55D-A8FBEADB4E58}" type="sibTrans" cxnId="{500F6FC7-5BE0-458E-92CE-5786C975AAEA}">
      <dgm:prSet/>
      <dgm:spPr/>
      <dgm:t>
        <a:bodyPr/>
        <a:lstStyle/>
        <a:p>
          <a:pPr rtl="1"/>
          <a:endParaRPr lang="ar-EG"/>
        </a:p>
      </dgm:t>
    </dgm:pt>
    <dgm:pt modelId="{C902D1DB-A4A3-4F4C-97B0-E316178963B2}">
      <dgm:prSet phldrT="[Text]" custT="1"/>
      <dgm:spPr/>
      <dgm:t>
        <a:bodyPr/>
        <a:lstStyle/>
        <a:p>
          <a:pPr algn="justLow" rtl="1"/>
          <a:r>
            <a:rPr lang="ar-SA" sz="1300" b="0" kern="1200" dirty="0" smtClean="0">
              <a:solidFill>
                <a:schemeClr val="tx1"/>
              </a:solidFill>
              <a:latin typeface="+mn-lt"/>
              <a:ea typeface="+mn-ea"/>
              <a:cs typeface="Sultan Medium" pitchFamily="2" charset="-78"/>
            </a:rPr>
            <a:t>إتخذت محافظة دمياط عددا من الخطوات الوقائية و الإحترازية لمواجهة فيروس كورونا المستجد "كوفيد ١٩"، حيث أصدرت الأستاذة الدكتورة منال عوض محافظ دمياط القرار رقم ١٥٩ لسنة ٢٠٢٠ بشأن منع إقامة وتجمع الأسواق الشعبية التى تقام أسبوعياً بنطاق المحافظة مثل " سوق الجمعة بمدينة دمياط</a:t>
          </a:r>
          <a:r>
            <a:rPr lang="ar-EG" sz="1300" b="0" kern="1200" dirty="0" smtClean="0">
              <a:solidFill>
                <a:schemeClr val="tx1"/>
              </a:solidFill>
              <a:latin typeface="+mn-lt"/>
              <a:ea typeface="+mn-ea"/>
              <a:cs typeface="Sultan Medium" pitchFamily="2" charset="-78"/>
            </a:rPr>
            <a:t> </a:t>
          </a:r>
          <a:r>
            <a:rPr lang="ar-SA" sz="1300" b="0" kern="1200" dirty="0" smtClean="0">
              <a:solidFill>
                <a:schemeClr val="tx1"/>
              </a:solidFill>
              <a:latin typeface="+mn-lt"/>
              <a:ea typeface="+mn-ea"/>
              <a:cs typeface="Sultan Medium" pitchFamily="2" charset="-78"/>
            </a:rPr>
            <a:t>، سوق السبت بمدينة فارسكور، سوق الخميس بمدينة الروضة</a:t>
          </a:r>
          <a:r>
            <a:rPr lang="ar-EG" sz="1300" b="0" kern="1200" dirty="0" smtClean="0">
              <a:solidFill>
                <a:schemeClr val="tx1"/>
              </a:solidFill>
              <a:latin typeface="+mn-lt"/>
              <a:ea typeface="+mn-ea"/>
              <a:cs typeface="Sultan Medium" pitchFamily="2" charset="-78"/>
            </a:rPr>
            <a:t> </a:t>
          </a:r>
          <a:r>
            <a:rPr lang="ar-SA" sz="1300" b="0" kern="1200" dirty="0" smtClean="0">
              <a:solidFill>
                <a:schemeClr val="tx1"/>
              </a:solidFill>
              <a:latin typeface="+mn-lt"/>
              <a:ea typeface="+mn-ea"/>
              <a:cs typeface="Sultan Medium" pitchFamily="2" charset="-78"/>
            </a:rPr>
            <a:t>" وذلك حفاظا على صحة وسلامة المواطنين والباعة الجائلين ومنعاً </a:t>
          </a:r>
          <a:r>
            <a:rPr lang="ar-EG" sz="1300" b="0" kern="1200" dirty="0" smtClean="0">
              <a:solidFill>
                <a:schemeClr val="tx1"/>
              </a:solidFill>
              <a:latin typeface="+mn-lt"/>
              <a:ea typeface="+mn-ea"/>
              <a:cs typeface="Sultan Medium" pitchFamily="2" charset="-78"/>
            </a:rPr>
            <a:t> </a:t>
          </a:r>
          <a:r>
            <a:rPr lang="ar-SA" sz="1300" b="0" kern="1200" dirty="0" smtClean="0">
              <a:solidFill>
                <a:schemeClr val="tx1"/>
              </a:solidFill>
              <a:latin typeface="+mn-lt"/>
              <a:ea typeface="+mn-ea"/>
              <a:cs typeface="Sultan Medium" pitchFamily="2" charset="-78"/>
            </a:rPr>
            <a:t>لانتشار الأوبئة</a:t>
          </a:r>
          <a:r>
            <a:rPr lang="ar-EG" sz="1300" b="0" kern="1200" dirty="0" smtClean="0">
              <a:solidFill>
                <a:schemeClr val="tx1"/>
              </a:solidFill>
              <a:latin typeface="+mn-lt"/>
              <a:ea typeface="+mn-ea"/>
              <a:cs typeface="Sultan Medium" pitchFamily="2" charset="-78"/>
            </a:rPr>
            <a:t> </a:t>
          </a:r>
          <a:endParaRPr lang="ar-EG" sz="1300" b="0" kern="1200" dirty="0">
            <a:solidFill>
              <a:schemeClr val="tx1"/>
            </a:solidFill>
            <a:latin typeface="+mn-lt"/>
            <a:ea typeface="+mn-ea"/>
            <a:cs typeface="Sultan Medium" pitchFamily="2" charset="-78"/>
          </a:endParaRPr>
        </a:p>
      </dgm:t>
    </dgm:pt>
    <dgm:pt modelId="{8B0F1246-0429-4A44-833B-64AADF332246}" type="parTrans" cxnId="{44C7535F-A7BB-4C66-A469-C52A26D82764}">
      <dgm:prSet/>
      <dgm:spPr/>
      <dgm:t>
        <a:bodyPr/>
        <a:lstStyle/>
        <a:p>
          <a:pPr rtl="1"/>
          <a:endParaRPr lang="ar-EG"/>
        </a:p>
      </dgm:t>
    </dgm:pt>
    <dgm:pt modelId="{FFF2F26D-011A-4233-B722-A5D4EFCD9796}" type="sibTrans" cxnId="{44C7535F-A7BB-4C66-A469-C52A26D82764}">
      <dgm:prSet/>
      <dgm:spPr/>
      <dgm:t>
        <a:bodyPr/>
        <a:lstStyle/>
        <a:p>
          <a:pPr rtl="1"/>
          <a:endParaRPr lang="ar-EG"/>
        </a:p>
      </dgm:t>
    </dgm:pt>
    <dgm:pt modelId="{F0E25AE2-7CF4-44D5-B072-64038455E931}">
      <dgm:prSet phldrT="[Text]" custT="1"/>
      <dgm:spPr/>
      <dgm:t>
        <a:bodyPr/>
        <a:lstStyle/>
        <a:p>
          <a:pPr rtl="1"/>
          <a:r>
            <a:rPr lang="ar-EG" sz="1000" dirty="0" smtClean="0">
              <a:cs typeface="Sultan Medium" pitchFamily="2" charset="-78"/>
            </a:rPr>
            <a:t>خدمات الكترونية</a:t>
          </a:r>
          <a:endParaRPr lang="ar-EG" sz="1000" dirty="0">
            <a:cs typeface="Sultan Medium" pitchFamily="2" charset="-78"/>
          </a:endParaRPr>
        </a:p>
      </dgm:t>
    </dgm:pt>
    <dgm:pt modelId="{83EDA887-7604-4945-A8D1-18BEC20CCF46}" type="parTrans" cxnId="{E646B0C6-0C35-4953-A6F1-5D3896BAA6DF}">
      <dgm:prSet/>
      <dgm:spPr/>
      <dgm:t>
        <a:bodyPr/>
        <a:lstStyle/>
        <a:p>
          <a:pPr rtl="1"/>
          <a:endParaRPr lang="ar-EG"/>
        </a:p>
      </dgm:t>
    </dgm:pt>
    <dgm:pt modelId="{0FF9B8B3-5AE4-4971-9FC1-ED258A5E9785}" type="sibTrans" cxnId="{E646B0C6-0C35-4953-A6F1-5D3896BAA6DF}">
      <dgm:prSet/>
      <dgm:spPr/>
      <dgm:t>
        <a:bodyPr/>
        <a:lstStyle/>
        <a:p>
          <a:pPr rtl="1"/>
          <a:endParaRPr lang="ar-EG"/>
        </a:p>
      </dgm:t>
    </dgm:pt>
    <dgm:pt modelId="{5DDD6CCA-5157-463E-B9A7-1B1910A6BDC3}">
      <dgm:prSet phldrT="[Text]" custT="1"/>
      <dgm:spPr/>
      <dgm:t>
        <a:bodyPr/>
        <a:lstStyle/>
        <a:p>
          <a:pPr algn="justLow" rtl="1"/>
          <a:r>
            <a:rPr lang="ar-SA" sz="1300" b="0" kern="1200" dirty="0" smtClean="0">
              <a:solidFill>
                <a:schemeClr val="tx1"/>
              </a:solidFill>
              <a:latin typeface="+mn-lt"/>
              <a:ea typeface="+mn-ea"/>
              <a:cs typeface="Sultan Medium" pitchFamily="2" charset="-78"/>
            </a:rPr>
            <a:t>أكدت الأستاذة الدكتورة منال عوض محافظ دمياط، أنه تم توجيه إدارة خدمة المواطنين بالديوان العام، بإستقبال شكاوى المواطنين إلكترونياً عبر منظومة الشكاوى الحكومية الموحدة لمجلس الوزراء</a:t>
          </a:r>
          <a:r>
            <a:rPr lang="en-US" sz="1300" b="0" kern="1200" dirty="0" smtClean="0">
              <a:solidFill>
                <a:schemeClr val="tx1"/>
              </a:solidFill>
              <a:latin typeface="+mn-lt"/>
              <a:ea typeface="+mn-ea"/>
              <a:cs typeface="Sultan Medium" pitchFamily="2" charset="-78"/>
            </a:rPr>
            <a:t> </a:t>
          </a:r>
          <a:r>
            <a:rPr lang="en-US" sz="1300" b="0" kern="1200" dirty="0" smtClean="0">
              <a:solidFill>
                <a:schemeClr val="tx1"/>
              </a:solidFill>
              <a:latin typeface="+mn-lt"/>
              <a:ea typeface="+mn-ea"/>
              <a:cs typeface="Sultan Medium" pitchFamily="2" charset="-78"/>
              <a:hlinkClick xmlns:r="http://schemas.openxmlformats.org/officeDocument/2006/relationships" r:id="rId1"/>
            </a:rPr>
            <a:t>www.shakwa.eg</a:t>
          </a:r>
          <a:r>
            <a:rPr lang="en-US" sz="1300" b="0" kern="1200" dirty="0" smtClean="0">
              <a:solidFill>
                <a:schemeClr val="tx1"/>
              </a:solidFill>
              <a:latin typeface="+mn-lt"/>
              <a:ea typeface="+mn-ea"/>
              <a:cs typeface="Sultan Medium" pitchFamily="2" charset="-78"/>
            </a:rPr>
            <a:t> </a:t>
          </a:r>
          <a:r>
            <a:rPr lang="ar-SA" sz="1300" b="0" kern="1200" dirty="0" smtClean="0">
              <a:solidFill>
                <a:schemeClr val="tx1"/>
              </a:solidFill>
              <a:latin typeface="+mn-lt"/>
              <a:ea typeface="+mn-ea"/>
              <a:cs typeface="Sultan Medium" pitchFamily="2" charset="-78"/>
            </a:rPr>
            <a:t>أو من خلال الاتصال بالخط الساخن ١٦٥٢٨ والرد عليها إلكترونياً</a:t>
          </a:r>
          <a:endParaRPr lang="ar-EG" sz="1300" b="0" kern="1200" dirty="0">
            <a:solidFill>
              <a:schemeClr val="tx1"/>
            </a:solidFill>
            <a:latin typeface="+mn-lt"/>
            <a:ea typeface="+mn-ea"/>
            <a:cs typeface="Sultan Medium" pitchFamily="2" charset="-78"/>
          </a:endParaRPr>
        </a:p>
      </dgm:t>
    </dgm:pt>
    <dgm:pt modelId="{5D5F494C-F948-49C0-9CBB-0F67640AD4EB}" type="parTrans" cxnId="{6ED9FBC1-6ED8-419D-BF55-C3A10FBADF0C}">
      <dgm:prSet/>
      <dgm:spPr/>
      <dgm:t>
        <a:bodyPr/>
        <a:lstStyle/>
        <a:p>
          <a:pPr rtl="1"/>
          <a:endParaRPr lang="ar-EG"/>
        </a:p>
      </dgm:t>
    </dgm:pt>
    <dgm:pt modelId="{0C1934CC-7724-4B7E-9D12-66132B237E23}" type="sibTrans" cxnId="{6ED9FBC1-6ED8-419D-BF55-C3A10FBADF0C}">
      <dgm:prSet/>
      <dgm:spPr/>
      <dgm:t>
        <a:bodyPr/>
        <a:lstStyle/>
        <a:p>
          <a:pPr rtl="1"/>
          <a:endParaRPr lang="ar-EG"/>
        </a:p>
      </dgm:t>
    </dgm:pt>
    <dgm:pt modelId="{72768E82-E955-4835-AAFA-90662CC01344}">
      <dgm:prSet phldrT="[Text]" custT="1"/>
      <dgm:spPr/>
      <dgm:t>
        <a:bodyPr/>
        <a:lstStyle/>
        <a:p>
          <a:pPr rtl="1"/>
          <a:endParaRPr lang="ar-EG" sz="1000" dirty="0" smtClean="0">
            <a:cs typeface="Sultan Medium" pitchFamily="2" charset="-78"/>
          </a:endParaRPr>
        </a:p>
        <a:p>
          <a:pPr rtl="1"/>
          <a:r>
            <a:rPr lang="ar-EG" sz="1000" dirty="0" smtClean="0">
              <a:cs typeface="Sultan Medium" pitchFamily="2" charset="-78"/>
            </a:rPr>
            <a:t>قرار   193لسنة 2020</a:t>
          </a:r>
          <a:endParaRPr lang="ar-EG" sz="1000" dirty="0">
            <a:cs typeface="Sultan Medium" pitchFamily="2" charset="-78"/>
          </a:endParaRPr>
        </a:p>
      </dgm:t>
    </dgm:pt>
    <dgm:pt modelId="{5C3AE558-4C6E-4F0D-B8BA-2BBC4BFA7D69}" type="parTrans" cxnId="{6266AEB4-FE79-4E91-AF69-FFEC1F4CCA86}">
      <dgm:prSet/>
      <dgm:spPr/>
      <dgm:t>
        <a:bodyPr/>
        <a:lstStyle/>
        <a:p>
          <a:pPr rtl="1"/>
          <a:endParaRPr lang="ar-EG"/>
        </a:p>
      </dgm:t>
    </dgm:pt>
    <dgm:pt modelId="{D4FBC6F2-A0A9-4959-8FFE-EDE15B1CD9BC}" type="sibTrans" cxnId="{6266AEB4-FE79-4E91-AF69-FFEC1F4CCA86}">
      <dgm:prSet/>
      <dgm:spPr/>
      <dgm:t>
        <a:bodyPr/>
        <a:lstStyle/>
        <a:p>
          <a:pPr rtl="1"/>
          <a:endParaRPr lang="ar-EG"/>
        </a:p>
      </dgm:t>
    </dgm:pt>
    <dgm:pt modelId="{488D44C3-EFEB-4A44-BBB7-CF47F83A3B2E}">
      <dgm:prSet phldrT="[Text]" custT="1"/>
      <dgm:spPr/>
      <dgm:t>
        <a:bodyPr/>
        <a:lstStyle/>
        <a:p>
          <a:pPr algn="justLow" rtl="1"/>
          <a:r>
            <a:rPr lang="ar-SA" sz="1300" b="0" kern="1200" dirty="0" smtClean="0">
              <a:solidFill>
                <a:schemeClr val="tx1"/>
              </a:solidFill>
              <a:latin typeface="+mn-lt"/>
              <a:ea typeface="+mn-ea"/>
              <a:cs typeface="Sultan Medium" pitchFamily="2" charset="-78"/>
            </a:rPr>
            <a:t>أصدرت الأستاذة الدكتورة منال عوض محافظ دمياط، قرارا، بغلق منطقة اللسان وشواطئ مدينة رأس البر وذلك ضمن حزمة الإجراءات و التدابير الوقائية و الإحترازية لمواجهة فيروس كورونا</a:t>
          </a:r>
          <a:r>
            <a:rPr lang="ar-EG" sz="1300" b="0" kern="1200" dirty="0" smtClean="0">
              <a:solidFill>
                <a:schemeClr val="tx1"/>
              </a:solidFill>
              <a:latin typeface="+mn-lt"/>
              <a:ea typeface="+mn-ea"/>
              <a:cs typeface="Sultan Medium" pitchFamily="2" charset="-78"/>
            </a:rPr>
            <a:t> .</a:t>
          </a:r>
          <a:endParaRPr lang="ar-EG" sz="1300" b="0" kern="1200" dirty="0">
            <a:solidFill>
              <a:schemeClr val="tx1"/>
            </a:solidFill>
            <a:latin typeface="+mn-lt"/>
            <a:ea typeface="+mn-ea"/>
            <a:cs typeface="Sultan Medium" pitchFamily="2" charset="-78"/>
          </a:endParaRPr>
        </a:p>
      </dgm:t>
    </dgm:pt>
    <dgm:pt modelId="{4F6B078B-167E-4FAC-ACE0-A506D4BEBCD4}" type="parTrans" cxnId="{8584FE6E-032F-4CCE-80B0-F98CDF1CD844}">
      <dgm:prSet/>
      <dgm:spPr/>
      <dgm:t>
        <a:bodyPr/>
        <a:lstStyle/>
        <a:p>
          <a:pPr rtl="1"/>
          <a:endParaRPr lang="ar-EG"/>
        </a:p>
      </dgm:t>
    </dgm:pt>
    <dgm:pt modelId="{50F31518-8B3A-4534-9708-D2943A383D9D}" type="sibTrans" cxnId="{8584FE6E-032F-4CCE-80B0-F98CDF1CD844}">
      <dgm:prSet/>
      <dgm:spPr/>
      <dgm:t>
        <a:bodyPr/>
        <a:lstStyle/>
        <a:p>
          <a:pPr rtl="1"/>
          <a:endParaRPr lang="ar-EG"/>
        </a:p>
      </dgm:t>
    </dgm:pt>
    <dgm:pt modelId="{BCA5CC55-0A49-415C-A2A4-64755635A3B9}">
      <dgm:prSet phldrT="[Text]" custT="1"/>
      <dgm:spPr/>
      <dgm:t>
        <a:bodyPr/>
        <a:lstStyle/>
        <a:p>
          <a:pPr rtl="1"/>
          <a:r>
            <a:rPr lang="ar-EG" sz="1000" dirty="0" smtClean="0">
              <a:cs typeface="Sultan Medium" pitchFamily="2" charset="-78"/>
            </a:rPr>
            <a:t>قرار 208 لسنة 2020</a:t>
          </a:r>
          <a:endParaRPr lang="ar-EG" sz="1000" dirty="0">
            <a:cs typeface="Sultan Medium" pitchFamily="2" charset="-78"/>
          </a:endParaRPr>
        </a:p>
      </dgm:t>
    </dgm:pt>
    <dgm:pt modelId="{74AC8B95-3D4F-44BD-8078-9DBBA25893BA}" type="parTrans" cxnId="{CAB5AE6E-EF32-43FA-B841-24408F3F5F8D}">
      <dgm:prSet/>
      <dgm:spPr/>
      <dgm:t>
        <a:bodyPr/>
        <a:lstStyle/>
        <a:p>
          <a:pPr rtl="1"/>
          <a:endParaRPr lang="ar-EG"/>
        </a:p>
      </dgm:t>
    </dgm:pt>
    <dgm:pt modelId="{BF4C9DCE-4715-438D-855A-7F1F778ED8CF}" type="sibTrans" cxnId="{CAB5AE6E-EF32-43FA-B841-24408F3F5F8D}">
      <dgm:prSet/>
      <dgm:spPr/>
      <dgm:t>
        <a:bodyPr/>
        <a:lstStyle/>
        <a:p>
          <a:pPr rtl="1"/>
          <a:endParaRPr lang="ar-EG"/>
        </a:p>
      </dgm:t>
    </dgm:pt>
    <dgm:pt modelId="{01C9E966-7753-4B93-AE68-006013E41891}">
      <dgm:prSet custT="1"/>
      <dgm:spPr/>
      <dgm:t>
        <a:bodyPr/>
        <a:lstStyle/>
        <a:p>
          <a:pPr algn="justLow" rtl="1"/>
          <a:r>
            <a:rPr lang="ar-EG" sz="1300" b="0" kern="1200" dirty="0" smtClean="0">
              <a:solidFill>
                <a:schemeClr val="tx1"/>
              </a:solidFill>
              <a:latin typeface="+mn-lt"/>
              <a:ea typeface="+mn-ea"/>
              <a:cs typeface="Sultan Medium" pitchFamily="2" charset="-78"/>
            </a:rPr>
            <a:t>أصدرت الأستاذة الدكتورة منال عوض محافظ دمياط القرار رقم ٢٠٨ لسنة ٢٠٢٠ بشأن اقتصار دخول مدينة رأس البر على قاطنيها من البوابتين الغربية والشرقية مع غلق كافة المراسى وإيقاف حركة المعديات التى تربط بين مدينتى رأس البر وعزبة البرج وكذا غلق كافة الحدائق العامة والمتنزهات بنطاق المدينة بمناسبة اعياد الربيع للحد من التجمعات</a:t>
          </a:r>
          <a:endParaRPr lang="ar-EG" sz="1300" b="0" kern="1200" dirty="0">
            <a:solidFill>
              <a:schemeClr val="tx1"/>
            </a:solidFill>
            <a:latin typeface="+mn-lt"/>
            <a:ea typeface="+mn-ea"/>
            <a:cs typeface="Sultan Medium" pitchFamily="2" charset="-78"/>
          </a:endParaRPr>
        </a:p>
      </dgm:t>
    </dgm:pt>
    <dgm:pt modelId="{698E3416-30D5-4583-89E8-16AA405D4A9C}" type="parTrans" cxnId="{A7DAD63C-72CB-4F93-88DE-78E5F84159BF}">
      <dgm:prSet/>
      <dgm:spPr/>
      <dgm:t>
        <a:bodyPr/>
        <a:lstStyle/>
        <a:p>
          <a:pPr rtl="1"/>
          <a:endParaRPr lang="ar-EG"/>
        </a:p>
      </dgm:t>
    </dgm:pt>
    <dgm:pt modelId="{9A5160D8-4FE8-421A-95AD-930E7B776F15}" type="sibTrans" cxnId="{A7DAD63C-72CB-4F93-88DE-78E5F84159BF}">
      <dgm:prSet/>
      <dgm:spPr/>
      <dgm:t>
        <a:bodyPr/>
        <a:lstStyle/>
        <a:p>
          <a:pPr rtl="1"/>
          <a:endParaRPr lang="ar-EG"/>
        </a:p>
      </dgm:t>
    </dgm:pt>
    <dgm:pt modelId="{C2D78653-1615-4C8A-8037-3F9AA876AE0E}">
      <dgm:prSet phldrT="[Text]"/>
      <dgm:spPr/>
      <dgm:t>
        <a:bodyPr/>
        <a:lstStyle/>
        <a:p>
          <a:pPr rtl="1"/>
          <a:endParaRPr lang="ar-EG" dirty="0"/>
        </a:p>
      </dgm:t>
    </dgm:pt>
    <dgm:pt modelId="{043CC46B-A838-4F91-8A7C-91C775480523}" type="parTrans" cxnId="{C1477701-28E5-4A52-B430-04FAE6BBA1DA}">
      <dgm:prSet/>
      <dgm:spPr/>
      <dgm:t>
        <a:bodyPr/>
        <a:lstStyle/>
        <a:p>
          <a:pPr rtl="1"/>
          <a:endParaRPr lang="ar-EG"/>
        </a:p>
      </dgm:t>
    </dgm:pt>
    <dgm:pt modelId="{39A9DE61-3835-415A-AE56-B7557C44B8FF}" type="sibTrans" cxnId="{C1477701-28E5-4A52-B430-04FAE6BBA1DA}">
      <dgm:prSet/>
      <dgm:spPr/>
      <dgm:t>
        <a:bodyPr/>
        <a:lstStyle/>
        <a:p>
          <a:pPr rtl="1"/>
          <a:endParaRPr lang="ar-EG"/>
        </a:p>
      </dgm:t>
    </dgm:pt>
    <dgm:pt modelId="{FAC99429-38D1-4270-A172-835AA4D16121}">
      <dgm:prSet phldrT="[Text]" custT="1"/>
      <dgm:spPr/>
      <dgm:t>
        <a:bodyPr/>
        <a:lstStyle/>
        <a:p>
          <a:pPr rtl="1"/>
          <a:r>
            <a:rPr lang="ar-SA" sz="1300" b="0" kern="1200" dirty="0" smtClean="0">
              <a:solidFill>
                <a:schemeClr val="tx1"/>
              </a:solidFill>
              <a:latin typeface="+mn-lt"/>
              <a:ea typeface="+mn-ea"/>
              <a:cs typeface="Sultan Medium" pitchFamily="2" charset="-78"/>
            </a:rPr>
            <a:t>محافظ دمياط تقرر إقالة مدير مستشفى الصدر و فريق الإدارة بها نظراً للإهمال المتكرروتصدر قراراً إدارياً بأن الاخلال فى تطبيق الإجراءات الإحترازية خلال التعامل مع الحالات المصابة بفيروس كورونا تعد مسئولية مديرى المستشفيات وسيتم إتخاذ الإجراءات القانونية حيالها</a:t>
          </a:r>
          <a:endParaRPr lang="ar-EG" sz="1100" b="0" kern="1200" dirty="0">
            <a:cs typeface="Sultan Medium" pitchFamily="2" charset="-78"/>
          </a:endParaRPr>
        </a:p>
      </dgm:t>
    </dgm:pt>
    <dgm:pt modelId="{0E19FFD6-6343-4327-91B0-1B717F6234E5}" type="parTrans" cxnId="{867A8CAB-EFED-491F-A908-58FD876272B8}">
      <dgm:prSet/>
      <dgm:spPr/>
      <dgm:t>
        <a:bodyPr/>
        <a:lstStyle/>
        <a:p>
          <a:pPr rtl="1"/>
          <a:endParaRPr lang="ar-EG"/>
        </a:p>
      </dgm:t>
    </dgm:pt>
    <dgm:pt modelId="{2A5EEF16-0696-4AE0-B393-61E2DBDCC623}" type="sibTrans" cxnId="{867A8CAB-EFED-491F-A908-58FD876272B8}">
      <dgm:prSet/>
      <dgm:spPr/>
      <dgm:t>
        <a:bodyPr/>
        <a:lstStyle/>
        <a:p>
          <a:pPr rtl="1"/>
          <a:endParaRPr lang="ar-EG"/>
        </a:p>
      </dgm:t>
    </dgm:pt>
    <dgm:pt modelId="{99CE4C2B-02F9-4893-AE82-137D56106FBF}">
      <dgm:prSet custT="1"/>
      <dgm:spPr/>
      <dgm:t>
        <a:bodyPr/>
        <a:lstStyle/>
        <a:p>
          <a:pPr rtl="1"/>
          <a:r>
            <a:rPr lang="ar-EG" sz="1300" b="0" kern="1200" dirty="0" smtClean="0">
              <a:solidFill>
                <a:schemeClr val="tx1"/>
              </a:solidFill>
              <a:latin typeface="+mn-lt"/>
              <a:ea typeface="+mn-ea"/>
              <a:cs typeface="Sultan Medium" pitchFamily="2" charset="-78"/>
            </a:rPr>
            <a:t>محافظ دمياط تصدر القرار رقم ٢٠٩ لسنة ٢٠٢٠ بشأن غلق كافة الحدائق العامة والمتنزهات بجميع مراكز ومدن المحافظة ومدينة دمياط الجديدةبمناسبة اعياد الربيع </a:t>
          </a:r>
          <a:endParaRPr lang="ar-EG" sz="1300" b="0" kern="1200" dirty="0">
            <a:solidFill>
              <a:schemeClr val="tx1"/>
            </a:solidFill>
            <a:latin typeface="+mn-lt"/>
            <a:ea typeface="+mn-ea"/>
            <a:cs typeface="Sultan Medium" pitchFamily="2" charset="-78"/>
          </a:endParaRPr>
        </a:p>
      </dgm:t>
    </dgm:pt>
    <dgm:pt modelId="{E41DF91E-9F0D-4E00-96BF-6DAEF841CFAB}" type="sibTrans" cxnId="{B3C734B1-FECB-46B5-8CD2-27DEABA40B1B}">
      <dgm:prSet/>
      <dgm:spPr/>
      <dgm:t>
        <a:bodyPr/>
        <a:lstStyle/>
        <a:p>
          <a:pPr rtl="1"/>
          <a:endParaRPr lang="ar-EG"/>
        </a:p>
      </dgm:t>
    </dgm:pt>
    <dgm:pt modelId="{26BE135C-3CE3-49FC-AFA6-819C6509ACCF}" type="parTrans" cxnId="{B3C734B1-FECB-46B5-8CD2-27DEABA40B1B}">
      <dgm:prSet/>
      <dgm:spPr/>
      <dgm:t>
        <a:bodyPr/>
        <a:lstStyle/>
        <a:p>
          <a:pPr rtl="1"/>
          <a:endParaRPr lang="ar-EG"/>
        </a:p>
      </dgm:t>
    </dgm:pt>
    <dgm:pt modelId="{4DC0FEEF-1D89-46C5-9468-C117DFCD992C}">
      <dgm:prSet phldrT="[Text]"/>
      <dgm:spPr/>
      <dgm:t>
        <a:bodyPr/>
        <a:lstStyle/>
        <a:p>
          <a:pPr rtl="1"/>
          <a:endParaRPr lang="ar-EG" dirty="0"/>
        </a:p>
      </dgm:t>
    </dgm:pt>
    <dgm:pt modelId="{E82D8FA1-100B-423A-8EA0-A473DF09CFE0}" type="sibTrans" cxnId="{0FBF3B1E-85B6-4D22-A7F0-1FAA6B861875}">
      <dgm:prSet/>
      <dgm:spPr/>
      <dgm:t>
        <a:bodyPr/>
        <a:lstStyle/>
        <a:p>
          <a:pPr rtl="1"/>
          <a:endParaRPr lang="ar-EG"/>
        </a:p>
      </dgm:t>
    </dgm:pt>
    <dgm:pt modelId="{A5C3B513-43E0-4D22-BF74-6D6A2B22CD43}" type="parTrans" cxnId="{0FBF3B1E-85B6-4D22-A7F0-1FAA6B861875}">
      <dgm:prSet/>
      <dgm:spPr/>
      <dgm:t>
        <a:bodyPr/>
        <a:lstStyle/>
        <a:p>
          <a:pPr rtl="1"/>
          <a:endParaRPr lang="ar-EG"/>
        </a:p>
      </dgm:t>
    </dgm:pt>
    <dgm:pt modelId="{7E3832B8-4478-4ABA-9111-9DC77A466B66}" type="pres">
      <dgm:prSet presAssocID="{8C9DF1E4-71A4-4004-8374-578F17A27166}" presName="linearFlow" presStyleCnt="0">
        <dgm:presLayoutVars>
          <dgm:dir/>
          <dgm:animLvl val="lvl"/>
          <dgm:resizeHandles val="exact"/>
        </dgm:presLayoutVars>
      </dgm:prSet>
      <dgm:spPr/>
      <dgm:t>
        <a:bodyPr/>
        <a:lstStyle/>
        <a:p>
          <a:pPr rtl="1"/>
          <a:endParaRPr lang="ar-EG"/>
        </a:p>
      </dgm:t>
    </dgm:pt>
    <dgm:pt modelId="{B1FBF249-D888-4514-8C8B-EB6745479C4A}" type="pres">
      <dgm:prSet presAssocID="{09C4B95B-3DDC-4C8A-A3D9-DE41A3342589}" presName="composite" presStyleCnt="0"/>
      <dgm:spPr/>
    </dgm:pt>
    <dgm:pt modelId="{F3DB619F-F770-449D-B62B-D6EF6DD96D61}" type="pres">
      <dgm:prSet presAssocID="{09C4B95B-3DDC-4C8A-A3D9-DE41A3342589}" presName="parentText" presStyleLbl="alignNode1" presStyleIdx="0" presStyleCnt="7">
        <dgm:presLayoutVars>
          <dgm:chMax val="1"/>
          <dgm:bulletEnabled val="1"/>
        </dgm:presLayoutVars>
      </dgm:prSet>
      <dgm:spPr/>
      <dgm:t>
        <a:bodyPr/>
        <a:lstStyle/>
        <a:p>
          <a:pPr rtl="1"/>
          <a:endParaRPr lang="ar-EG"/>
        </a:p>
      </dgm:t>
    </dgm:pt>
    <dgm:pt modelId="{3C597BA0-FC7A-41EC-A8D9-E41A581DC0C1}" type="pres">
      <dgm:prSet presAssocID="{09C4B95B-3DDC-4C8A-A3D9-DE41A3342589}" presName="descendantText" presStyleLbl="alignAcc1" presStyleIdx="0" presStyleCnt="7" custScaleY="113727" custLinFactNeighborX="100" custLinFactNeighborY="12660">
        <dgm:presLayoutVars>
          <dgm:bulletEnabled val="1"/>
        </dgm:presLayoutVars>
      </dgm:prSet>
      <dgm:spPr/>
      <dgm:t>
        <a:bodyPr/>
        <a:lstStyle/>
        <a:p>
          <a:pPr rtl="1"/>
          <a:endParaRPr lang="ar-EG"/>
        </a:p>
      </dgm:t>
    </dgm:pt>
    <dgm:pt modelId="{E07B903E-2FAC-42A5-A2F8-8337F3CBB6B0}" type="pres">
      <dgm:prSet presAssocID="{A462AD1F-A42F-4AEE-9DFC-42A90CC6DB95}" presName="sp" presStyleCnt="0"/>
      <dgm:spPr/>
    </dgm:pt>
    <dgm:pt modelId="{63065E96-4B97-4517-A751-1F50DBA6AFD4}" type="pres">
      <dgm:prSet presAssocID="{72768E82-E955-4835-AAFA-90662CC01344}" presName="composite" presStyleCnt="0"/>
      <dgm:spPr/>
    </dgm:pt>
    <dgm:pt modelId="{717A1018-551B-4E9B-8152-09C569BB38F8}" type="pres">
      <dgm:prSet presAssocID="{72768E82-E955-4835-AAFA-90662CC01344}" presName="parentText" presStyleLbl="alignNode1" presStyleIdx="1" presStyleCnt="7">
        <dgm:presLayoutVars>
          <dgm:chMax val="1"/>
          <dgm:bulletEnabled val="1"/>
        </dgm:presLayoutVars>
      </dgm:prSet>
      <dgm:spPr/>
      <dgm:t>
        <a:bodyPr/>
        <a:lstStyle/>
        <a:p>
          <a:pPr rtl="1"/>
          <a:endParaRPr lang="ar-EG"/>
        </a:p>
      </dgm:t>
    </dgm:pt>
    <dgm:pt modelId="{2152AFF9-542B-4B36-B126-2C50418C640A}" type="pres">
      <dgm:prSet presAssocID="{72768E82-E955-4835-AAFA-90662CC01344}" presName="descendantText" presStyleLbl="alignAcc1" presStyleIdx="1" presStyleCnt="7" custLinFactNeighborX="974" custLinFactNeighborY="1507">
        <dgm:presLayoutVars>
          <dgm:bulletEnabled val="1"/>
        </dgm:presLayoutVars>
      </dgm:prSet>
      <dgm:spPr/>
      <dgm:t>
        <a:bodyPr/>
        <a:lstStyle/>
        <a:p>
          <a:pPr rtl="1"/>
          <a:endParaRPr lang="ar-EG"/>
        </a:p>
      </dgm:t>
    </dgm:pt>
    <dgm:pt modelId="{25A08F07-1BAF-44C9-BB72-6438D496576D}" type="pres">
      <dgm:prSet presAssocID="{D4FBC6F2-A0A9-4959-8FFE-EDE15B1CD9BC}" presName="sp" presStyleCnt="0"/>
      <dgm:spPr/>
    </dgm:pt>
    <dgm:pt modelId="{E8128558-34F3-4E3D-970E-A46A234D7D9F}" type="pres">
      <dgm:prSet presAssocID="{E1AD7F0C-1DB4-4A98-853C-78FA7EC6B9BC}" presName="composite" presStyleCnt="0"/>
      <dgm:spPr/>
    </dgm:pt>
    <dgm:pt modelId="{654954F3-5C6F-464F-82CD-9A4141FEC825}" type="pres">
      <dgm:prSet presAssocID="{E1AD7F0C-1DB4-4A98-853C-78FA7EC6B9BC}" presName="parentText" presStyleLbl="alignNode1" presStyleIdx="2" presStyleCnt="7">
        <dgm:presLayoutVars>
          <dgm:chMax val="1"/>
          <dgm:bulletEnabled val="1"/>
        </dgm:presLayoutVars>
      </dgm:prSet>
      <dgm:spPr/>
      <dgm:t>
        <a:bodyPr/>
        <a:lstStyle/>
        <a:p>
          <a:pPr rtl="1"/>
          <a:endParaRPr lang="ar-EG"/>
        </a:p>
      </dgm:t>
    </dgm:pt>
    <dgm:pt modelId="{02235C9C-2B5D-45E6-8AB4-47BA34AC1C8B}" type="pres">
      <dgm:prSet presAssocID="{E1AD7F0C-1DB4-4A98-853C-78FA7EC6B9BC}" presName="descendantText" presStyleLbl="alignAcc1" presStyleIdx="2" presStyleCnt="7" custScaleY="143152">
        <dgm:presLayoutVars>
          <dgm:bulletEnabled val="1"/>
        </dgm:presLayoutVars>
      </dgm:prSet>
      <dgm:spPr/>
      <dgm:t>
        <a:bodyPr/>
        <a:lstStyle/>
        <a:p>
          <a:pPr rtl="1"/>
          <a:endParaRPr lang="ar-EG"/>
        </a:p>
      </dgm:t>
    </dgm:pt>
    <dgm:pt modelId="{3A168D71-B88E-4989-B6F8-B7A90C2FCD68}" type="pres">
      <dgm:prSet presAssocID="{4AEDD625-30E2-437B-B55D-A8FBEADB4E58}" presName="sp" presStyleCnt="0"/>
      <dgm:spPr/>
    </dgm:pt>
    <dgm:pt modelId="{1DE8FB3F-2B94-4D72-8B02-81FAB68F07BC}" type="pres">
      <dgm:prSet presAssocID="{F0E25AE2-7CF4-44D5-B072-64038455E931}" presName="composite" presStyleCnt="0"/>
      <dgm:spPr/>
    </dgm:pt>
    <dgm:pt modelId="{D6812E19-2BF3-45C7-8197-95CA47D54F13}" type="pres">
      <dgm:prSet presAssocID="{F0E25AE2-7CF4-44D5-B072-64038455E931}" presName="parentText" presStyleLbl="alignNode1" presStyleIdx="3" presStyleCnt="7">
        <dgm:presLayoutVars>
          <dgm:chMax val="1"/>
          <dgm:bulletEnabled val="1"/>
        </dgm:presLayoutVars>
      </dgm:prSet>
      <dgm:spPr/>
      <dgm:t>
        <a:bodyPr/>
        <a:lstStyle/>
        <a:p>
          <a:pPr rtl="1"/>
          <a:endParaRPr lang="ar-EG"/>
        </a:p>
      </dgm:t>
    </dgm:pt>
    <dgm:pt modelId="{0913A57C-1CFF-4EA4-8D38-B1F89A386674}" type="pres">
      <dgm:prSet presAssocID="{F0E25AE2-7CF4-44D5-B072-64038455E931}" presName="descendantText" presStyleLbl="alignAcc1" presStyleIdx="3" presStyleCnt="7">
        <dgm:presLayoutVars>
          <dgm:bulletEnabled val="1"/>
        </dgm:presLayoutVars>
      </dgm:prSet>
      <dgm:spPr/>
      <dgm:t>
        <a:bodyPr/>
        <a:lstStyle/>
        <a:p>
          <a:pPr rtl="1"/>
          <a:endParaRPr lang="ar-EG"/>
        </a:p>
      </dgm:t>
    </dgm:pt>
    <dgm:pt modelId="{4796EA4A-DE45-4785-A48F-EB9C7791DAF3}" type="pres">
      <dgm:prSet presAssocID="{0FF9B8B3-5AE4-4971-9FC1-ED258A5E9785}" presName="sp" presStyleCnt="0"/>
      <dgm:spPr/>
    </dgm:pt>
    <dgm:pt modelId="{E8C5A1C8-8064-4CFF-9C18-E8239DFEE290}" type="pres">
      <dgm:prSet presAssocID="{BCA5CC55-0A49-415C-A2A4-64755635A3B9}" presName="composite" presStyleCnt="0"/>
      <dgm:spPr/>
    </dgm:pt>
    <dgm:pt modelId="{8C26CFD6-5BDF-4ED1-AC3D-31DA6EBC9328}" type="pres">
      <dgm:prSet presAssocID="{BCA5CC55-0A49-415C-A2A4-64755635A3B9}" presName="parentText" presStyleLbl="alignNode1" presStyleIdx="4" presStyleCnt="7">
        <dgm:presLayoutVars>
          <dgm:chMax val="1"/>
          <dgm:bulletEnabled val="1"/>
        </dgm:presLayoutVars>
      </dgm:prSet>
      <dgm:spPr/>
      <dgm:t>
        <a:bodyPr/>
        <a:lstStyle/>
        <a:p>
          <a:pPr rtl="1"/>
          <a:endParaRPr lang="ar-EG"/>
        </a:p>
      </dgm:t>
    </dgm:pt>
    <dgm:pt modelId="{0C483E3B-52D7-431B-840E-66D01E12FD46}" type="pres">
      <dgm:prSet presAssocID="{BCA5CC55-0A49-415C-A2A4-64755635A3B9}" presName="descendantText" presStyleLbl="alignAcc1" presStyleIdx="4" presStyleCnt="7" custScaleY="125149">
        <dgm:presLayoutVars>
          <dgm:bulletEnabled val="1"/>
        </dgm:presLayoutVars>
      </dgm:prSet>
      <dgm:spPr/>
      <dgm:t>
        <a:bodyPr/>
        <a:lstStyle/>
        <a:p>
          <a:pPr rtl="1"/>
          <a:endParaRPr lang="ar-EG"/>
        </a:p>
      </dgm:t>
    </dgm:pt>
    <dgm:pt modelId="{E35AE144-C1FE-46FC-8D26-A63C79067FB7}" type="pres">
      <dgm:prSet presAssocID="{BF4C9DCE-4715-438D-855A-7F1F778ED8CF}" presName="sp" presStyleCnt="0"/>
      <dgm:spPr/>
    </dgm:pt>
    <dgm:pt modelId="{926CBBDB-C3A7-4F53-A74F-66686A03BABC}" type="pres">
      <dgm:prSet presAssocID="{C2D78653-1615-4C8A-8037-3F9AA876AE0E}" presName="composite" presStyleCnt="0"/>
      <dgm:spPr/>
    </dgm:pt>
    <dgm:pt modelId="{AADEAA56-AAAF-469B-97B6-87837E539FD7}" type="pres">
      <dgm:prSet presAssocID="{C2D78653-1615-4C8A-8037-3F9AA876AE0E}" presName="parentText" presStyleLbl="alignNode1" presStyleIdx="5" presStyleCnt="7">
        <dgm:presLayoutVars>
          <dgm:chMax val="1"/>
          <dgm:bulletEnabled val="1"/>
        </dgm:presLayoutVars>
      </dgm:prSet>
      <dgm:spPr/>
      <dgm:t>
        <a:bodyPr/>
        <a:lstStyle/>
        <a:p>
          <a:pPr rtl="1"/>
          <a:endParaRPr lang="ar-EG"/>
        </a:p>
      </dgm:t>
    </dgm:pt>
    <dgm:pt modelId="{E0C3CB73-5803-4B8A-A535-FFF9AC7ABD34}" type="pres">
      <dgm:prSet presAssocID="{C2D78653-1615-4C8A-8037-3F9AA876AE0E}" presName="descendantText" presStyleLbl="alignAcc1" presStyleIdx="5" presStyleCnt="7">
        <dgm:presLayoutVars>
          <dgm:bulletEnabled val="1"/>
        </dgm:presLayoutVars>
      </dgm:prSet>
      <dgm:spPr/>
      <dgm:t>
        <a:bodyPr/>
        <a:lstStyle/>
        <a:p>
          <a:pPr rtl="1"/>
          <a:endParaRPr lang="ar-EG"/>
        </a:p>
      </dgm:t>
    </dgm:pt>
    <dgm:pt modelId="{2A9CECA9-A776-4D16-97F3-233E07AA069A}" type="pres">
      <dgm:prSet presAssocID="{39A9DE61-3835-415A-AE56-B7557C44B8FF}" presName="sp" presStyleCnt="0"/>
      <dgm:spPr/>
    </dgm:pt>
    <dgm:pt modelId="{7D743E53-8134-4871-8FA8-683D64BA732F}" type="pres">
      <dgm:prSet presAssocID="{4DC0FEEF-1D89-46C5-9468-C117DFCD992C}" presName="composite" presStyleCnt="0"/>
      <dgm:spPr/>
    </dgm:pt>
    <dgm:pt modelId="{A9CE1826-33F1-407D-AEDC-62A25B3C4EDA}" type="pres">
      <dgm:prSet presAssocID="{4DC0FEEF-1D89-46C5-9468-C117DFCD992C}" presName="parentText" presStyleLbl="alignNode1" presStyleIdx="6" presStyleCnt="7">
        <dgm:presLayoutVars>
          <dgm:chMax val="1"/>
          <dgm:bulletEnabled val="1"/>
        </dgm:presLayoutVars>
      </dgm:prSet>
      <dgm:spPr/>
      <dgm:t>
        <a:bodyPr/>
        <a:lstStyle/>
        <a:p>
          <a:pPr rtl="1"/>
          <a:endParaRPr lang="ar-EG"/>
        </a:p>
      </dgm:t>
    </dgm:pt>
    <dgm:pt modelId="{CA2B0712-9FE3-44DF-A263-9758F2E78076}" type="pres">
      <dgm:prSet presAssocID="{4DC0FEEF-1D89-46C5-9468-C117DFCD992C}" presName="descendantText" presStyleLbl="alignAcc1" presStyleIdx="6" presStyleCnt="7">
        <dgm:presLayoutVars>
          <dgm:bulletEnabled val="1"/>
        </dgm:presLayoutVars>
      </dgm:prSet>
      <dgm:spPr/>
      <dgm:t>
        <a:bodyPr/>
        <a:lstStyle/>
        <a:p>
          <a:pPr rtl="1"/>
          <a:endParaRPr lang="ar-EG"/>
        </a:p>
      </dgm:t>
    </dgm:pt>
  </dgm:ptLst>
  <dgm:cxnLst>
    <dgm:cxn modelId="{500F6FC7-5BE0-458E-92CE-5786C975AAEA}" srcId="{8C9DF1E4-71A4-4004-8374-578F17A27166}" destId="{E1AD7F0C-1DB4-4A98-853C-78FA7EC6B9BC}" srcOrd="2" destOrd="0" parTransId="{A2E97598-ADCB-41E4-BF9C-5FA8AFDE5F17}" sibTransId="{4AEDD625-30E2-437B-B55D-A8FBEADB4E58}"/>
    <dgm:cxn modelId="{A3E0A9D9-CCE8-439D-ADCB-673C7B512CD1}" type="presOf" srcId="{72768E82-E955-4835-AAFA-90662CC01344}" destId="{717A1018-551B-4E9B-8152-09C569BB38F8}" srcOrd="0" destOrd="0" presId="urn:microsoft.com/office/officeart/2005/8/layout/chevron2"/>
    <dgm:cxn modelId="{A7895062-5BFC-4C74-96B4-48D28D6DA5A9}" type="presOf" srcId="{09C4B95B-3DDC-4C8A-A3D9-DE41A3342589}" destId="{F3DB619F-F770-449D-B62B-D6EF6DD96D61}" srcOrd="0" destOrd="0" presId="urn:microsoft.com/office/officeart/2005/8/layout/chevron2"/>
    <dgm:cxn modelId="{B5386268-191B-4895-97FD-C267E0B9367A}" type="presOf" srcId="{5DDD6CCA-5157-463E-B9A7-1B1910A6BDC3}" destId="{0913A57C-1CFF-4EA4-8D38-B1F89A386674}" srcOrd="0" destOrd="0" presId="urn:microsoft.com/office/officeart/2005/8/layout/chevron2"/>
    <dgm:cxn modelId="{7BE0361E-0816-4F77-8C82-03CC3118C62B}" type="presOf" srcId="{488D44C3-EFEB-4A44-BBB7-CF47F83A3B2E}" destId="{2152AFF9-542B-4B36-B126-2C50418C640A}" srcOrd="0" destOrd="0" presId="urn:microsoft.com/office/officeart/2005/8/layout/chevron2"/>
    <dgm:cxn modelId="{A7DAD63C-72CB-4F93-88DE-78E5F84159BF}" srcId="{BCA5CC55-0A49-415C-A2A4-64755635A3B9}" destId="{01C9E966-7753-4B93-AE68-006013E41891}" srcOrd="0" destOrd="0" parTransId="{698E3416-30D5-4583-89E8-16AA405D4A9C}" sibTransId="{9A5160D8-4FE8-421A-95AD-930E7B776F15}"/>
    <dgm:cxn modelId="{850D1E3A-4E10-4103-97D5-24E55D9E25F9}" type="presOf" srcId="{C902D1DB-A4A3-4F4C-97B0-E316178963B2}" destId="{02235C9C-2B5D-45E6-8AB4-47BA34AC1C8B}" srcOrd="0" destOrd="0" presId="urn:microsoft.com/office/officeart/2005/8/layout/chevron2"/>
    <dgm:cxn modelId="{0CE09415-D5E3-4AE0-9D65-7281EFCB1742}" type="presOf" srcId="{C2D78653-1615-4C8A-8037-3F9AA876AE0E}" destId="{AADEAA56-AAAF-469B-97B6-87837E539FD7}" srcOrd="0" destOrd="0" presId="urn:microsoft.com/office/officeart/2005/8/layout/chevron2"/>
    <dgm:cxn modelId="{E646B0C6-0C35-4953-A6F1-5D3896BAA6DF}" srcId="{8C9DF1E4-71A4-4004-8374-578F17A27166}" destId="{F0E25AE2-7CF4-44D5-B072-64038455E931}" srcOrd="3" destOrd="0" parTransId="{83EDA887-7604-4945-A8D1-18BEC20CCF46}" sibTransId="{0FF9B8B3-5AE4-4971-9FC1-ED258A5E9785}"/>
    <dgm:cxn modelId="{FD94187F-2A4A-4062-B923-A2DDB348A30E}" type="presOf" srcId="{8C9DF1E4-71A4-4004-8374-578F17A27166}" destId="{7E3832B8-4478-4ABA-9111-9DC77A466B66}" srcOrd="0" destOrd="0" presId="urn:microsoft.com/office/officeart/2005/8/layout/chevron2"/>
    <dgm:cxn modelId="{6266AEB4-FE79-4E91-AF69-FFEC1F4CCA86}" srcId="{8C9DF1E4-71A4-4004-8374-578F17A27166}" destId="{72768E82-E955-4835-AAFA-90662CC01344}" srcOrd="1" destOrd="0" parTransId="{5C3AE558-4C6E-4F0D-B8BA-2BBC4BFA7D69}" sibTransId="{D4FBC6F2-A0A9-4959-8FFE-EDE15B1CD9BC}"/>
    <dgm:cxn modelId="{DD8D0BE0-3875-44EB-A96A-EC69A904B24E}" srcId="{09C4B95B-3DDC-4C8A-A3D9-DE41A3342589}" destId="{4F637A65-3FA1-43B0-8087-A3A87CB3B5FB}" srcOrd="0" destOrd="0" parTransId="{A753E131-0F7A-4554-8527-326655EA2E41}" sibTransId="{67DFDE5A-1533-4AB6-97C0-DE58BAB21E27}"/>
    <dgm:cxn modelId="{46AB6846-DF62-4322-85F2-42E71C195C86}" type="presOf" srcId="{FAC99429-38D1-4270-A172-835AA4D16121}" destId="{E0C3CB73-5803-4B8A-A535-FFF9AC7ABD34}" srcOrd="0" destOrd="0" presId="urn:microsoft.com/office/officeart/2005/8/layout/chevron2"/>
    <dgm:cxn modelId="{CFA611D7-FFD4-41E8-AB9F-B2EEB16F4BE1}" type="presOf" srcId="{4DC0FEEF-1D89-46C5-9468-C117DFCD992C}" destId="{A9CE1826-33F1-407D-AEDC-62A25B3C4EDA}" srcOrd="0" destOrd="0" presId="urn:microsoft.com/office/officeart/2005/8/layout/chevron2"/>
    <dgm:cxn modelId="{0FBF3B1E-85B6-4D22-A7F0-1FAA6B861875}" srcId="{8C9DF1E4-71A4-4004-8374-578F17A27166}" destId="{4DC0FEEF-1D89-46C5-9468-C117DFCD992C}" srcOrd="6" destOrd="0" parTransId="{A5C3B513-43E0-4D22-BF74-6D6A2B22CD43}" sibTransId="{E82D8FA1-100B-423A-8EA0-A473DF09CFE0}"/>
    <dgm:cxn modelId="{41D332E6-F4AA-4A0D-A9E3-84A922A5FFFD}" type="presOf" srcId="{BCA5CC55-0A49-415C-A2A4-64755635A3B9}" destId="{8C26CFD6-5BDF-4ED1-AC3D-31DA6EBC9328}" srcOrd="0" destOrd="0" presId="urn:microsoft.com/office/officeart/2005/8/layout/chevron2"/>
    <dgm:cxn modelId="{7478EA8E-FB0A-43FB-973C-33A142262766}" type="presOf" srcId="{99CE4C2B-02F9-4893-AE82-137D56106FBF}" destId="{CA2B0712-9FE3-44DF-A263-9758F2E78076}" srcOrd="0" destOrd="0" presId="urn:microsoft.com/office/officeart/2005/8/layout/chevron2"/>
    <dgm:cxn modelId="{44C7535F-A7BB-4C66-A469-C52A26D82764}" srcId="{E1AD7F0C-1DB4-4A98-853C-78FA7EC6B9BC}" destId="{C902D1DB-A4A3-4F4C-97B0-E316178963B2}" srcOrd="0" destOrd="0" parTransId="{8B0F1246-0429-4A44-833B-64AADF332246}" sibTransId="{FFF2F26D-011A-4233-B722-A5D4EFCD9796}"/>
    <dgm:cxn modelId="{CAB5AE6E-EF32-43FA-B841-24408F3F5F8D}" srcId="{8C9DF1E4-71A4-4004-8374-578F17A27166}" destId="{BCA5CC55-0A49-415C-A2A4-64755635A3B9}" srcOrd="4" destOrd="0" parTransId="{74AC8B95-3D4F-44BD-8078-9DBBA25893BA}" sibTransId="{BF4C9DCE-4715-438D-855A-7F1F778ED8CF}"/>
    <dgm:cxn modelId="{8584FE6E-032F-4CCE-80B0-F98CDF1CD844}" srcId="{72768E82-E955-4835-AAFA-90662CC01344}" destId="{488D44C3-EFEB-4A44-BBB7-CF47F83A3B2E}" srcOrd="0" destOrd="0" parTransId="{4F6B078B-167E-4FAC-ACE0-A506D4BEBCD4}" sibTransId="{50F31518-8B3A-4534-9708-D2943A383D9D}"/>
    <dgm:cxn modelId="{B3C734B1-FECB-46B5-8CD2-27DEABA40B1B}" srcId="{4DC0FEEF-1D89-46C5-9468-C117DFCD992C}" destId="{99CE4C2B-02F9-4893-AE82-137D56106FBF}" srcOrd="0" destOrd="0" parTransId="{26BE135C-3CE3-49FC-AFA6-819C6509ACCF}" sibTransId="{E41DF91E-9F0D-4E00-96BF-6DAEF841CFAB}"/>
    <dgm:cxn modelId="{B9DD91A8-A435-49F6-BBB7-345D6C481020}" type="presOf" srcId="{4F637A65-3FA1-43B0-8087-A3A87CB3B5FB}" destId="{3C597BA0-FC7A-41EC-A8D9-E41A581DC0C1}" srcOrd="0" destOrd="0" presId="urn:microsoft.com/office/officeart/2005/8/layout/chevron2"/>
    <dgm:cxn modelId="{E551E143-3192-4A81-8EE6-6CD340545287}" type="presOf" srcId="{01C9E966-7753-4B93-AE68-006013E41891}" destId="{0C483E3B-52D7-431B-840E-66D01E12FD46}" srcOrd="0" destOrd="0" presId="urn:microsoft.com/office/officeart/2005/8/layout/chevron2"/>
    <dgm:cxn modelId="{C1477701-28E5-4A52-B430-04FAE6BBA1DA}" srcId="{8C9DF1E4-71A4-4004-8374-578F17A27166}" destId="{C2D78653-1615-4C8A-8037-3F9AA876AE0E}" srcOrd="5" destOrd="0" parTransId="{043CC46B-A838-4F91-8A7C-91C775480523}" sibTransId="{39A9DE61-3835-415A-AE56-B7557C44B8FF}"/>
    <dgm:cxn modelId="{6ED9FBC1-6ED8-419D-BF55-C3A10FBADF0C}" srcId="{F0E25AE2-7CF4-44D5-B072-64038455E931}" destId="{5DDD6CCA-5157-463E-B9A7-1B1910A6BDC3}" srcOrd="0" destOrd="0" parTransId="{5D5F494C-F948-49C0-9CBB-0F67640AD4EB}" sibTransId="{0C1934CC-7724-4B7E-9D12-66132B237E23}"/>
    <dgm:cxn modelId="{867A8CAB-EFED-491F-A908-58FD876272B8}" srcId="{C2D78653-1615-4C8A-8037-3F9AA876AE0E}" destId="{FAC99429-38D1-4270-A172-835AA4D16121}" srcOrd="0" destOrd="0" parTransId="{0E19FFD6-6343-4327-91B0-1B717F6234E5}" sibTransId="{2A5EEF16-0696-4AE0-B393-61E2DBDCC623}"/>
    <dgm:cxn modelId="{DFB8C2AA-A861-4066-B0F2-7CE58E5C8BDC}" type="presOf" srcId="{F0E25AE2-7CF4-44D5-B072-64038455E931}" destId="{D6812E19-2BF3-45C7-8197-95CA47D54F13}" srcOrd="0" destOrd="0" presId="urn:microsoft.com/office/officeart/2005/8/layout/chevron2"/>
    <dgm:cxn modelId="{E2AC90CA-0137-45D5-A7A2-313A39842E20}" type="presOf" srcId="{E1AD7F0C-1DB4-4A98-853C-78FA7EC6B9BC}" destId="{654954F3-5C6F-464F-82CD-9A4141FEC825}" srcOrd="0" destOrd="0" presId="urn:microsoft.com/office/officeart/2005/8/layout/chevron2"/>
    <dgm:cxn modelId="{99D4C4EB-693F-4DC1-B37E-7AC0DFD788B5}" srcId="{8C9DF1E4-71A4-4004-8374-578F17A27166}" destId="{09C4B95B-3DDC-4C8A-A3D9-DE41A3342589}" srcOrd="0" destOrd="0" parTransId="{4C1DD2F1-DE07-4B8E-8379-8C0273B45F38}" sibTransId="{A462AD1F-A42F-4AEE-9DFC-42A90CC6DB95}"/>
    <dgm:cxn modelId="{92A54BD4-4BD2-45F7-9169-96E54C220A6C}" type="presParOf" srcId="{7E3832B8-4478-4ABA-9111-9DC77A466B66}" destId="{B1FBF249-D888-4514-8C8B-EB6745479C4A}" srcOrd="0" destOrd="0" presId="urn:microsoft.com/office/officeart/2005/8/layout/chevron2"/>
    <dgm:cxn modelId="{D5752607-E51C-4017-82D2-592A5A04A788}" type="presParOf" srcId="{B1FBF249-D888-4514-8C8B-EB6745479C4A}" destId="{F3DB619F-F770-449D-B62B-D6EF6DD96D61}" srcOrd="0" destOrd="0" presId="urn:microsoft.com/office/officeart/2005/8/layout/chevron2"/>
    <dgm:cxn modelId="{CEC7A1F8-B0EE-4674-996B-3B6DBFC8C8EA}" type="presParOf" srcId="{B1FBF249-D888-4514-8C8B-EB6745479C4A}" destId="{3C597BA0-FC7A-41EC-A8D9-E41A581DC0C1}" srcOrd="1" destOrd="0" presId="urn:microsoft.com/office/officeart/2005/8/layout/chevron2"/>
    <dgm:cxn modelId="{E212AD22-8128-48C8-9A11-F4DBD6AB95C1}" type="presParOf" srcId="{7E3832B8-4478-4ABA-9111-9DC77A466B66}" destId="{E07B903E-2FAC-42A5-A2F8-8337F3CBB6B0}" srcOrd="1" destOrd="0" presId="urn:microsoft.com/office/officeart/2005/8/layout/chevron2"/>
    <dgm:cxn modelId="{E6812739-103E-40AF-B1FB-88FEBABF895E}" type="presParOf" srcId="{7E3832B8-4478-4ABA-9111-9DC77A466B66}" destId="{63065E96-4B97-4517-A751-1F50DBA6AFD4}" srcOrd="2" destOrd="0" presId="urn:microsoft.com/office/officeart/2005/8/layout/chevron2"/>
    <dgm:cxn modelId="{89124832-01C5-4AAF-A0CE-BFE6A071CBE7}" type="presParOf" srcId="{63065E96-4B97-4517-A751-1F50DBA6AFD4}" destId="{717A1018-551B-4E9B-8152-09C569BB38F8}" srcOrd="0" destOrd="0" presId="urn:microsoft.com/office/officeart/2005/8/layout/chevron2"/>
    <dgm:cxn modelId="{08F84025-604E-404E-9264-B4AA62EA1A55}" type="presParOf" srcId="{63065E96-4B97-4517-A751-1F50DBA6AFD4}" destId="{2152AFF9-542B-4B36-B126-2C50418C640A}" srcOrd="1" destOrd="0" presId="urn:microsoft.com/office/officeart/2005/8/layout/chevron2"/>
    <dgm:cxn modelId="{A29B0C55-03EE-4F4F-85D3-E6395BB48F03}" type="presParOf" srcId="{7E3832B8-4478-4ABA-9111-9DC77A466B66}" destId="{25A08F07-1BAF-44C9-BB72-6438D496576D}" srcOrd="3" destOrd="0" presId="urn:microsoft.com/office/officeart/2005/8/layout/chevron2"/>
    <dgm:cxn modelId="{9E89043A-677B-40FF-9627-261593B045A9}" type="presParOf" srcId="{7E3832B8-4478-4ABA-9111-9DC77A466B66}" destId="{E8128558-34F3-4E3D-970E-A46A234D7D9F}" srcOrd="4" destOrd="0" presId="urn:microsoft.com/office/officeart/2005/8/layout/chevron2"/>
    <dgm:cxn modelId="{BE8CDF3C-4A02-4D29-86CA-EF2D5D53F142}" type="presParOf" srcId="{E8128558-34F3-4E3D-970E-A46A234D7D9F}" destId="{654954F3-5C6F-464F-82CD-9A4141FEC825}" srcOrd="0" destOrd="0" presId="urn:microsoft.com/office/officeart/2005/8/layout/chevron2"/>
    <dgm:cxn modelId="{FB4519FC-19C6-4FCC-8498-CF8C6267B35F}" type="presParOf" srcId="{E8128558-34F3-4E3D-970E-A46A234D7D9F}" destId="{02235C9C-2B5D-45E6-8AB4-47BA34AC1C8B}" srcOrd="1" destOrd="0" presId="urn:microsoft.com/office/officeart/2005/8/layout/chevron2"/>
    <dgm:cxn modelId="{64FFA249-F6D0-49B4-9D37-A3AD4195A985}" type="presParOf" srcId="{7E3832B8-4478-4ABA-9111-9DC77A466B66}" destId="{3A168D71-B88E-4989-B6F8-B7A90C2FCD68}" srcOrd="5" destOrd="0" presId="urn:microsoft.com/office/officeart/2005/8/layout/chevron2"/>
    <dgm:cxn modelId="{86139026-4CFE-4016-A430-E2D0F5727EDC}" type="presParOf" srcId="{7E3832B8-4478-4ABA-9111-9DC77A466B66}" destId="{1DE8FB3F-2B94-4D72-8B02-81FAB68F07BC}" srcOrd="6" destOrd="0" presId="urn:microsoft.com/office/officeart/2005/8/layout/chevron2"/>
    <dgm:cxn modelId="{66F886C4-4687-4306-AD7B-525F2D711FA5}" type="presParOf" srcId="{1DE8FB3F-2B94-4D72-8B02-81FAB68F07BC}" destId="{D6812E19-2BF3-45C7-8197-95CA47D54F13}" srcOrd="0" destOrd="0" presId="urn:microsoft.com/office/officeart/2005/8/layout/chevron2"/>
    <dgm:cxn modelId="{8A69A35A-D9CB-44FE-A034-570ADD497368}" type="presParOf" srcId="{1DE8FB3F-2B94-4D72-8B02-81FAB68F07BC}" destId="{0913A57C-1CFF-4EA4-8D38-B1F89A386674}" srcOrd="1" destOrd="0" presId="urn:microsoft.com/office/officeart/2005/8/layout/chevron2"/>
    <dgm:cxn modelId="{92C60DA3-3468-490F-A963-9BB451F078DB}" type="presParOf" srcId="{7E3832B8-4478-4ABA-9111-9DC77A466B66}" destId="{4796EA4A-DE45-4785-A48F-EB9C7791DAF3}" srcOrd="7" destOrd="0" presId="urn:microsoft.com/office/officeart/2005/8/layout/chevron2"/>
    <dgm:cxn modelId="{A17810DF-C293-4C1A-BF76-8B24557A70DD}" type="presParOf" srcId="{7E3832B8-4478-4ABA-9111-9DC77A466B66}" destId="{E8C5A1C8-8064-4CFF-9C18-E8239DFEE290}" srcOrd="8" destOrd="0" presId="urn:microsoft.com/office/officeart/2005/8/layout/chevron2"/>
    <dgm:cxn modelId="{4A074417-AA0D-4B6E-87AA-EF9D68F72B67}" type="presParOf" srcId="{E8C5A1C8-8064-4CFF-9C18-E8239DFEE290}" destId="{8C26CFD6-5BDF-4ED1-AC3D-31DA6EBC9328}" srcOrd="0" destOrd="0" presId="urn:microsoft.com/office/officeart/2005/8/layout/chevron2"/>
    <dgm:cxn modelId="{BD66193B-779C-4472-A0C9-E98EE25F96DD}" type="presParOf" srcId="{E8C5A1C8-8064-4CFF-9C18-E8239DFEE290}" destId="{0C483E3B-52D7-431B-840E-66D01E12FD46}" srcOrd="1" destOrd="0" presId="urn:microsoft.com/office/officeart/2005/8/layout/chevron2"/>
    <dgm:cxn modelId="{2B55B2FD-6120-4852-B0CD-231DCD194397}" type="presParOf" srcId="{7E3832B8-4478-4ABA-9111-9DC77A466B66}" destId="{E35AE144-C1FE-46FC-8D26-A63C79067FB7}" srcOrd="9" destOrd="0" presId="urn:microsoft.com/office/officeart/2005/8/layout/chevron2"/>
    <dgm:cxn modelId="{522D63CA-5285-4BE9-A19B-264CD1A1E373}" type="presParOf" srcId="{7E3832B8-4478-4ABA-9111-9DC77A466B66}" destId="{926CBBDB-C3A7-4F53-A74F-66686A03BABC}" srcOrd="10" destOrd="0" presId="urn:microsoft.com/office/officeart/2005/8/layout/chevron2"/>
    <dgm:cxn modelId="{CCDB0F6C-E446-4103-92A0-36B2D77BB7B7}" type="presParOf" srcId="{926CBBDB-C3A7-4F53-A74F-66686A03BABC}" destId="{AADEAA56-AAAF-469B-97B6-87837E539FD7}" srcOrd="0" destOrd="0" presId="urn:microsoft.com/office/officeart/2005/8/layout/chevron2"/>
    <dgm:cxn modelId="{B315F24E-5289-46D5-ACBE-2D1AF92E7112}" type="presParOf" srcId="{926CBBDB-C3A7-4F53-A74F-66686A03BABC}" destId="{E0C3CB73-5803-4B8A-A535-FFF9AC7ABD34}" srcOrd="1" destOrd="0" presId="urn:microsoft.com/office/officeart/2005/8/layout/chevron2"/>
    <dgm:cxn modelId="{26B109D0-A91E-4BCE-A35E-75CB02C00F0D}" type="presParOf" srcId="{7E3832B8-4478-4ABA-9111-9DC77A466B66}" destId="{2A9CECA9-A776-4D16-97F3-233E07AA069A}" srcOrd="11" destOrd="0" presId="urn:microsoft.com/office/officeart/2005/8/layout/chevron2"/>
    <dgm:cxn modelId="{2229FD22-8B72-465B-8ACE-9DC23DB08BE3}" type="presParOf" srcId="{7E3832B8-4478-4ABA-9111-9DC77A466B66}" destId="{7D743E53-8134-4871-8FA8-683D64BA732F}" srcOrd="12" destOrd="0" presId="urn:microsoft.com/office/officeart/2005/8/layout/chevron2"/>
    <dgm:cxn modelId="{3DE5EBD2-05EB-40E2-8947-63CEBB811B08}" type="presParOf" srcId="{7D743E53-8134-4871-8FA8-683D64BA732F}" destId="{A9CE1826-33F1-407D-AEDC-62A25B3C4EDA}" srcOrd="0" destOrd="0" presId="urn:microsoft.com/office/officeart/2005/8/layout/chevron2"/>
    <dgm:cxn modelId="{7FA5145B-B91F-4555-BCA7-99BDC3E98220}" type="presParOf" srcId="{7D743E53-8134-4871-8FA8-683D64BA732F}" destId="{CA2B0712-9FE3-44DF-A263-9758F2E7807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9DF1E4-71A4-4004-8374-578F17A27166}"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pPr rtl="1"/>
          <a:endParaRPr lang="ar-EG"/>
        </a:p>
      </dgm:t>
    </dgm:pt>
    <dgm:pt modelId="{09C4B95B-3DDC-4C8A-A3D9-DE41A3342589}">
      <dgm:prSet phldrT="[Text]"/>
      <dgm:spPr/>
      <dgm:t>
        <a:bodyPr/>
        <a:lstStyle/>
        <a:p>
          <a:pPr rtl="1"/>
          <a:endParaRPr lang="ar-EG" dirty="0"/>
        </a:p>
      </dgm:t>
    </dgm:pt>
    <dgm:pt modelId="{4C1DD2F1-DE07-4B8E-8379-8C0273B45F38}" type="parTrans" cxnId="{99D4C4EB-693F-4DC1-B37E-7AC0DFD788B5}">
      <dgm:prSet/>
      <dgm:spPr/>
      <dgm:t>
        <a:bodyPr/>
        <a:lstStyle/>
        <a:p>
          <a:pPr rtl="1"/>
          <a:endParaRPr lang="ar-EG"/>
        </a:p>
      </dgm:t>
    </dgm:pt>
    <dgm:pt modelId="{A462AD1F-A42F-4AEE-9DFC-42A90CC6DB95}" type="sibTrans" cxnId="{99D4C4EB-693F-4DC1-B37E-7AC0DFD788B5}">
      <dgm:prSet/>
      <dgm:spPr/>
      <dgm:t>
        <a:bodyPr/>
        <a:lstStyle/>
        <a:p>
          <a:pPr rtl="1"/>
          <a:endParaRPr lang="ar-EG"/>
        </a:p>
      </dgm:t>
    </dgm:pt>
    <dgm:pt modelId="{4F637A65-3FA1-43B0-8087-A3A87CB3B5FB}">
      <dgm:prSet phldrT="[Text]" custT="1"/>
      <dgm:spPr/>
      <dgm:t>
        <a:bodyPr/>
        <a:lstStyle/>
        <a:p>
          <a:pPr algn="justLow" rtl="1"/>
          <a:endParaRPr lang="ar-EG" sz="1300" b="0" kern="1200" dirty="0">
            <a:solidFill>
              <a:schemeClr val="tx1"/>
            </a:solidFill>
            <a:latin typeface="+mn-lt"/>
            <a:ea typeface="+mn-ea"/>
            <a:cs typeface="Sultan Medium" pitchFamily="2" charset="-78"/>
          </a:endParaRPr>
        </a:p>
      </dgm:t>
    </dgm:pt>
    <dgm:pt modelId="{A753E131-0F7A-4554-8527-326655EA2E41}" type="parTrans" cxnId="{DD8D0BE0-3875-44EB-A96A-EC69A904B24E}">
      <dgm:prSet/>
      <dgm:spPr/>
      <dgm:t>
        <a:bodyPr/>
        <a:lstStyle/>
        <a:p>
          <a:pPr rtl="1"/>
          <a:endParaRPr lang="ar-EG"/>
        </a:p>
      </dgm:t>
    </dgm:pt>
    <dgm:pt modelId="{67DFDE5A-1533-4AB6-97C0-DE58BAB21E27}" type="sibTrans" cxnId="{DD8D0BE0-3875-44EB-A96A-EC69A904B24E}">
      <dgm:prSet/>
      <dgm:spPr/>
      <dgm:t>
        <a:bodyPr/>
        <a:lstStyle/>
        <a:p>
          <a:pPr rtl="1"/>
          <a:endParaRPr lang="ar-EG"/>
        </a:p>
      </dgm:t>
    </dgm:pt>
    <dgm:pt modelId="{E1AD7F0C-1DB4-4A98-853C-78FA7EC6B9BC}">
      <dgm:prSet phldrT="[Text]"/>
      <dgm:spPr/>
      <dgm:t>
        <a:bodyPr/>
        <a:lstStyle/>
        <a:p>
          <a:pPr rtl="1"/>
          <a:endParaRPr lang="ar-EG" dirty="0"/>
        </a:p>
      </dgm:t>
    </dgm:pt>
    <dgm:pt modelId="{A2E97598-ADCB-41E4-BF9C-5FA8AFDE5F17}" type="parTrans" cxnId="{500F6FC7-5BE0-458E-92CE-5786C975AAEA}">
      <dgm:prSet/>
      <dgm:spPr/>
      <dgm:t>
        <a:bodyPr/>
        <a:lstStyle/>
        <a:p>
          <a:pPr rtl="1"/>
          <a:endParaRPr lang="ar-EG"/>
        </a:p>
      </dgm:t>
    </dgm:pt>
    <dgm:pt modelId="{4AEDD625-30E2-437B-B55D-A8FBEADB4E58}" type="sibTrans" cxnId="{500F6FC7-5BE0-458E-92CE-5786C975AAEA}">
      <dgm:prSet/>
      <dgm:spPr/>
      <dgm:t>
        <a:bodyPr/>
        <a:lstStyle/>
        <a:p>
          <a:pPr rtl="1"/>
          <a:endParaRPr lang="ar-EG"/>
        </a:p>
      </dgm:t>
    </dgm:pt>
    <dgm:pt modelId="{C902D1DB-A4A3-4F4C-97B0-E316178963B2}">
      <dgm:prSet phldrT="[Text]" custT="1"/>
      <dgm:spPr/>
      <dgm:t>
        <a:bodyPr/>
        <a:lstStyle/>
        <a:p>
          <a:pPr algn="justLow" rtl="1"/>
          <a:r>
            <a:rPr lang="ar-SA" sz="1300" b="0" dirty="0" smtClean="0">
              <a:cs typeface="Sultan Medium" pitchFamily="2" charset="-78"/>
            </a:rPr>
            <a:t>صدر القرار الاداري رقم (    218   )  لسنه 2020 بشأن حظر اقامة الشوادر والاشغالات  امام المحلات والمنشآت في نطاق مراكز ومدن محافظة دمياط .</a:t>
          </a:r>
          <a:endParaRPr lang="ar-EG" sz="1300" b="0" kern="1200" dirty="0">
            <a:solidFill>
              <a:schemeClr val="tx1"/>
            </a:solidFill>
            <a:latin typeface="+mn-lt"/>
            <a:ea typeface="+mn-ea"/>
            <a:cs typeface="Sultan Medium" pitchFamily="2" charset="-78"/>
          </a:endParaRPr>
        </a:p>
      </dgm:t>
    </dgm:pt>
    <dgm:pt modelId="{8B0F1246-0429-4A44-833B-64AADF332246}" type="parTrans" cxnId="{44C7535F-A7BB-4C66-A469-C52A26D82764}">
      <dgm:prSet/>
      <dgm:spPr/>
      <dgm:t>
        <a:bodyPr/>
        <a:lstStyle/>
        <a:p>
          <a:pPr rtl="1"/>
          <a:endParaRPr lang="ar-EG"/>
        </a:p>
      </dgm:t>
    </dgm:pt>
    <dgm:pt modelId="{FFF2F26D-011A-4233-B722-A5D4EFCD9796}" type="sibTrans" cxnId="{44C7535F-A7BB-4C66-A469-C52A26D82764}">
      <dgm:prSet/>
      <dgm:spPr/>
      <dgm:t>
        <a:bodyPr/>
        <a:lstStyle/>
        <a:p>
          <a:pPr rtl="1"/>
          <a:endParaRPr lang="ar-EG"/>
        </a:p>
      </dgm:t>
    </dgm:pt>
    <dgm:pt modelId="{F0E25AE2-7CF4-44D5-B072-64038455E931}">
      <dgm:prSet phldrT="[Text]"/>
      <dgm:spPr/>
      <dgm:t>
        <a:bodyPr/>
        <a:lstStyle/>
        <a:p>
          <a:pPr rtl="1"/>
          <a:endParaRPr lang="ar-EG" dirty="0"/>
        </a:p>
      </dgm:t>
    </dgm:pt>
    <dgm:pt modelId="{83EDA887-7604-4945-A8D1-18BEC20CCF46}" type="parTrans" cxnId="{E646B0C6-0C35-4953-A6F1-5D3896BAA6DF}">
      <dgm:prSet/>
      <dgm:spPr/>
      <dgm:t>
        <a:bodyPr/>
        <a:lstStyle/>
        <a:p>
          <a:pPr rtl="1"/>
          <a:endParaRPr lang="ar-EG"/>
        </a:p>
      </dgm:t>
    </dgm:pt>
    <dgm:pt modelId="{0FF9B8B3-5AE4-4971-9FC1-ED258A5E9785}" type="sibTrans" cxnId="{E646B0C6-0C35-4953-A6F1-5D3896BAA6DF}">
      <dgm:prSet/>
      <dgm:spPr/>
      <dgm:t>
        <a:bodyPr/>
        <a:lstStyle/>
        <a:p>
          <a:pPr rtl="1"/>
          <a:endParaRPr lang="ar-EG"/>
        </a:p>
      </dgm:t>
    </dgm:pt>
    <dgm:pt modelId="{5DDD6CCA-5157-463E-B9A7-1B1910A6BDC3}">
      <dgm:prSet phldrT="[Text]" custT="1"/>
      <dgm:spPr/>
      <dgm:t>
        <a:bodyPr/>
        <a:lstStyle/>
        <a:p>
          <a:pPr algn="justLow" rtl="1"/>
          <a:r>
            <a:rPr lang="ar-SA" sz="1300" b="0" dirty="0" smtClean="0">
              <a:cs typeface="Sultan Medium" pitchFamily="2" charset="-78"/>
            </a:rPr>
            <a:t>صدر القرار الاداري رقم 161 لسنه 2020بشان غلق الصالات الرياضية لحين اشعار اخر </a:t>
          </a:r>
          <a:endParaRPr lang="ar-EG" sz="1300" b="0" kern="1200" dirty="0">
            <a:solidFill>
              <a:schemeClr val="tx1"/>
            </a:solidFill>
            <a:latin typeface="+mn-lt"/>
            <a:ea typeface="+mn-ea"/>
            <a:cs typeface="Sultan Medium" pitchFamily="2" charset="-78"/>
          </a:endParaRPr>
        </a:p>
      </dgm:t>
    </dgm:pt>
    <dgm:pt modelId="{5D5F494C-F948-49C0-9CBB-0F67640AD4EB}" type="parTrans" cxnId="{6ED9FBC1-6ED8-419D-BF55-C3A10FBADF0C}">
      <dgm:prSet/>
      <dgm:spPr/>
      <dgm:t>
        <a:bodyPr/>
        <a:lstStyle/>
        <a:p>
          <a:pPr rtl="1"/>
          <a:endParaRPr lang="ar-EG"/>
        </a:p>
      </dgm:t>
    </dgm:pt>
    <dgm:pt modelId="{0C1934CC-7724-4B7E-9D12-66132B237E23}" type="sibTrans" cxnId="{6ED9FBC1-6ED8-419D-BF55-C3A10FBADF0C}">
      <dgm:prSet/>
      <dgm:spPr/>
      <dgm:t>
        <a:bodyPr/>
        <a:lstStyle/>
        <a:p>
          <a:pPr rtl="1"/>
          <a:endParaRPr lang="ar-EG"/>
        </a:p>
      </dgm:t>
    </dgm:pt>
    <dgm:pt modelId="{72768E82-E955-4835-AAFA-90662CC01344}">
      <dgm:prSet phldrT="[Text]"/>
      <dgm:spPr/>
      <dgm:t>
        <a:bodyPr/>
        <a:lstStyle/>
        <a:p>
          <a:pPr rtl="1"/>
          <a:endParaRPr lang="ar-EG" dirty="0"/>
        </a:p>
      </dgm:t>
    </dgm:pt>
    <dgm:pt modelId="{5C3AE558-4C6E-4F0D-B8BA-2BBC4BFA7D69}" type="parTrans" cxnId="{6266AEB4-FE79-4E91-AF69-FFEC1F4CCA86}">
      <dgm:prSet/>
      <dgm:spPr/>
      <dgm:t>
        <a:bodyPr/>
        <a:lstStyle/>
        <a:p>
          <a:pPr rtl="1"/>
          <a:endParaRPr lang="ar-EG"/>
        </a:p>
      </dgm:t>
    </dgm:pt>
    <dgm:pt modelId="{D4FBC6F2-A0A9-4959-8FFE-EDE15B1CD9BC}" type="sibTrans" cxnId="{6266AEB4-FE79-4E91-AF69-FFEC1F4CCA86}">
      <dgm:prSet/>
      <dgm:spPr/>
      <dgm:t>
        <a:bodyPr/>
        <a:lstStyle/>
        <a:p>
          <a:pPr rtl="1"/>
          <a:endParaRPr lang="ar-EG"/>
        </a:p>
      </dgm:t>
    </dgm:pt>
    <dgm:pt modelId="{488D44C3-EFEB-4A44-BBB7-CF47F83A3B2E}">
      <dgm:prSet phldrT="[Text]" custT="1"/>
      <dgm:spPr/>
      <dgm:t>
        <a:bodyPr/>
        <a:lstStyle/>
        <a:p>
          <a:pPr algn="justLow" rtl="1"/>
          <a:r>
            <a:rPr lang="ar-EG" sz="1300" b="0" dirty="0" smtClean="0">
              <a:cs typeface="Sultan Medium" pitchFamily="2" charset="-78"/>
            </a:rPr>
            <a:t>صدر القرار الاداري رقم (   217    )  لسنه 2020 بشأن تشكيل لجنة للمرور بصفة دورية على كافة المشروعات التابعة للمحافظة للتأكد من قيام الشركات العاملة بتلك المشروعات بتنفيذ الاجراءات الاحترازية اللازمة للوقاية من فيروس كورونا المستجد</a:t>
          </a:r>
          <a:endParaRPr lang="ar-EG" sz="1300" b="0" kern="1200" dirty="0">
            <a:solidFill>
              <a:schemeClr val="tx1"/>
            </a:solidFill>
            <a:latin typeface="+mn-lt"/>
            <a:ea typeface="+mn-ea"/>
            <a:cs typeface="Sultan Medium" pitchFamily="2" charset="-78"/>
          </a:endParaRPr>
        </a:p>
      </dgm:t>
    </dgm:pt>
    <dgm:pt modelId="{4F6B078B-167E-4FAC-ACE0-A506D4BEBCD4}" type="parTrans" cxnId="{8584FE6E-032F-4CCE-80B0-F98CDF1CD844}">
      <dgm:prSet/>
      <dgm:spPr/>
      <dgm:t>
        <a:bodyPr/>
        <a:lstStyle/>
        <a:p>
          <a:pPr rtl="1"/>
          <a:endParaRPr lang="ar-EG"/>
        </a:p>
      </dgm:t>
    </dgm:pt>
    <dgm:pt modelId="{50F31518-8B3A-4534-9708-D2943A383D9D}" type="sibTrans" cxnId="{8584FE6E-032F-4CCE-80B0-F98CDF1CD844}">
      <dgm:prSet/>
      <dgm:spPr/>
      <dgm:t>
        <a:bodyPr/>
        <a:lstStyle/>
        <a:p>
          <a:pPr rtl="1"/>
          <a:endParaRPr lang="ar-EG"/>
        </a:p>
      </dgm:t>
    </dgm:pt>
    <dgm:pt modelId="{014A3CAF-8A11-4CF2-9398-7B5DFC2623B1}">
      <dgm:prSet custT="1"/>
      <dgm:spPr/>
      <dgm:t>
        <a:bodyPr/>
        <a:lstStyle/>
        <a:p>
          <a:pPr algn="justLow" rtl="1"/>
          <a:r>
            <a:rPr lang="ar-SA" sz="1300" b="0" dirty="0" smtClean="0">
              <a:cs typeface="Sultan Medium" pitchFamily="2" charset="-78"/>
            </a:rPr>
            <a:t>صدر القرار الاداري رقم 213 لسنه 2020 بشان تشكيل لجنة للمرور على كافة المستشفيات للتأكد من اتخاذ كافة الاجراءات الوقائية و الاحترازية من فيروس كورونا .</a:t>
          </a:r>
          <a:endParaRPr lang="en-US" sz="1300" b="0" dirty="0">
            <a:cs typeface="Sultan Medium" pitchFamily="2" charset="-78"/>
          </a:endParaRPr>
        </a:p>
      </dgm:t>
    </dgm:pt>
    <dgm:pt modelId="{82C6FF1F-3938-4AB1-B27F-BC26B5A4F2E5}" type="parTrans" cxnId="{162F4052-C536-4822-A8BA-6264BBDBE63E}">
      <dgm:prSet/>
      <dgm:spPr/>
      <dgm:t>
        <a:bodyPr/>
        <a:lstStyle/>
        <a:p>
          <a:pPr rtl="1"/>
          <a:endParaRPr lang="ar-EG"/>
        </a:p>
      </dgm:t>
    </dgm:pt>
    <dgm:pt modelId="{A8F9C298-CD02-4DF9-BD4D-665A8B5E9051}" type="sibTrans" cxnId="{162F4052-C536-4822-A8BA-6264BBDBE63E}">
      <dgm:prSet/>
      <dgm:spPr/>
      <dgm:t>
        <a:bodyPr/>
        <a:lstStyle/>
        <a:p>
          <a:pPr rtl="1"/>
          <a:endParaRPr lang="ar-EG"/>
        </a:p>
      </dgm:t>
    </dgm:pt>
    <dgm:pt modelId="{70577454-A1B8-4CC4-8B8C-AE080FEA6BD3}">
      <dgm:prSet phldrT="[Text]"/>
      <dgm:spPr/>
      <dgm:t>
        <a:bodyPr/>
        <a:lstStyle/>
        <a:p>
          <a:pPr rtl="1"/>
          <a:endParaRPr lang="ar-EG" dirty="0"/>
        </a:p>
      </dgm:t>
    </dgm:pt>
    <dgm:pt modelId="{9A50F01A-2E61-4ADD-B975-4E0EE90AA673}" type="parTrans" cxnId="{3894FB19-065F-4A36-ADCE-5361A4884698}">
      <dgm:prSet/>
      <dgm:spPr/>
      <dgm:t>
        <a:bodyPr/>
        <a:lstStyle/>
        <a:p>
          <a:pPr rtl="1"/>
          <a:endParaRPr lang="ar-EG"/>
        </a:p>
      </dgm:t>
    </dgm:pt>
    <dgm:pt modelId="{A0C050ED-A7F8-46FB-83F8-6F6091CEBC84}" type="sibTrans" cxnId="{3894FB19-065F-4A36-ADCE-5361A4884698}">
      <dgm:prSet/>
      <dgm:spPr/>
      <dgm:t>
        <a:bodyPr/>
        <a:lstStyle/>
        <a:p>
          <a:pPr rtl="1"/>
          <a:endParaRPr lang="ar-EG"/>
        </a:p>
      </dgm:t>
    </dgm:pt>
    <dgm:pt modelId="{01D52650-6D1F-4424-8013-07F575744491}">
      <dgm:prSet custT="1"/>
      <dgm:spPr/>
      <dgm:t>
        <a:bodyPr/>
        <a:lstStyle/>
        <a:p>
          <a:pPr algn="justLow" rtl="1"/>
          <a:r>
            <a:rPr lang="ar-EG" sz="1300" b="0" dirty="0" smtClean="0">
              <a:cs typeface="Sultan Medium" pitchFamily="2" charset="-78"/>
            </a:rPr>
            <a:t>قرار رقم 244 لسنة 2020 بشأن تجهيز بعض الاماكن التابعة لوزارة الشباب والرياضة بالمحافظة وتأهيلها كحجر صحي حال الاحتياج لها </a:t>
          </a:r>
          <a:endParaRPr lang="ar-EG" sz="1300" b="0" dirty="0">
            <a:cs typeface="Sultan Medium" pitchFamily="2" charset="-78"/>
          </a:endParaRPr>
        </a:p>
      </dgm:t>
    </dgm:pt>
    <dgm:pt modelId="{B1CD12FA-B227-4AF8-8CA1-7A1018F2BC7B}" type="parTrans" cxnId="{31A69EBF-6D75-42C1-AA8E-C3824189918B}">
      <dgm:prSet/>
      <dgm:spPr/>
    </dgm:pt>
    <dgm:pt modelId="{ABCBE4B8-9EB1-4C4C-8613-82E351A04887}" type="sibTrans" cxnId="{31A69EBF-6D75-42C1-AA8E-C3824189918B}">
      <dgm:prSet/>
      <dgm:spPr/>
    </dgm:pt>
    <dgm:pt modelId="{7E3832B8-4478-4ABA-9111-9DC77A466B66}" type="pres">
      <dgm:prSet presAssocID="{8C9DF1E4-71A4-4004-8374-578F17A27166}" presName="linearFlow" presStyleCnt="0">
        <dgm:presLayoutVars>
          <dgm:dir/>
          <dgm:animLvl val="lvl"/>
          <dgm:resizeHandles val="exact"/>
        </dgm:presLayoutVars>
      </dgm:prSet>
      <dgm:spPr/>
      <dgm:t>
        <a:bodyPr/>
        <a:lstStyle/>
        <a:p>
          <a:pPr rtl="1"/>
          <a:endParaRPr lang="ar-EG"/>
        </a:p>
      </dgm:t>
    </dgm:pt>
    <dgm:pt modelId="{B1FBF249-D888-4514-8C8B-EB6745479C4A}" type="pres">
      <dgm:prSet presAssocID="{09C4B95B-3DDC-4C8A-A3D9-DE41A3342589}" presName="composite" presStyleCnt="0"/>
      <dgm:spPr/>
    </dgm:pt>
    <dgm:pt modelId="{F3DB619F-F770-449D-B62B-D6EF6DD96D61}" type="pres">
      <dgm:prSet presAssocID="{09C4B95B-3DDC-4C8A-A3D9-DE41A3342589}" presName="parentText" presStyleLbl="alignNode1" presStyleIdx="0" presStyleCnt="5">
        <dgm:presLayoutVars>
          <dgm:chMax val="1"/>
          <dgm:bulletEnabled val="1"/>
        </dgm:presLayoutVars>
      </dgm:prSet>
      <dgm:spPr/>
      <dgm:t>
        <a:bodyPr/>
        <a:lstStyle/>
        <a:p>
          <a:pPr rtl="1"/>
          <a:endParaRPr lang="ar-EG"/>
        </a:p>
      </dgm:t>
    </dgm:pt>
    <dgm:pt modelId="{3C597BA0-FC7A-41EC-A8D9-E41A581DC0C1}" type="pres">
      <dgm:prSet presAssocID="{09C4B95B-3DDC-4C8A-A3D9-DE41A3342589}" presName="descendantText" presStyleLbl="alignAcc1" presStyleIdx="0" presStyleCnt="5" custScaleY="113727" custLinFactNeighborX="100" custLinFactNeighborY="12660">
        <dgm:presLayoutVars>
          <dgm:bulletEnabled val="1"/>
        </dgm:presLayoutVars>
      </dgm:prSet>
      <dgm:spPr/>
      <dgm:t>
        <a:bodyPr/>
        <a:lstStyle/>
        <a:p>
          <a:pPr rtl="1"/>
          <a:endParaRPr lang="ar-EG"/>
        </a:p>
      </dgm:t>
    </dgm:pt>
    <dgm:pt modelId="{E07B903E-2FAC-42A5-A2F8-8337F3CBB6B0}" type="pres">
      <dgm:prSet presAssocID="{A462AD1F-A42F-4AEE-9DFC-42A90CC6DB95}" presName="sp" presStyleCnt="0"/>
      <dgm:spPr/>
    </dgm:pt>
    <dgm:pt modelId="{63065E96-4B97-4517-A751-1F50DBA6AFD4}" type="pres">
      <dgm:prSet presAssocID="{72768E82-E955-4835-AAFA-90662CC01344}" presName="composite" presStyleCnt="0"/>
      <dgm:spPr/>
    </dgm:pt>
    <dgm:pt modelId="{717A1018-551B-4E9B-8152-09C569BB38F8}" type="pres">
      <dgm:prSet presAssocID="{72768E82-E955-4835-AAFA-90662CC01344}" presName="parentText" presStyleLbl="alignNode1" presStyleIdx="1" presStyleCnt="5">
        <dgm:presLayoutVars>
          <dgm:chMax val="1"/>
          <dgm:bulletEnabled val="1"/>
        </dgm:presLayoutVars>
      </dgm:prSet>
      <dgm:spPr/>
      <dgm:t>
        <a:bodyPr/>
        <a:lstStyle/>
        <a:p>
          <a:pPr rtl="1"/>
          <a:endParaRPr lang="ar-EG"/>
        </a:p>
      </dgm:t>
    </dgm:pt>
    <dgm:pt modelId="{2152AFF9-542B-4B36-B126-2C50418C640A}" type="pres">
      <dgm:prSet presAssocID="{72768E82-E955-4835-AAFA-90662CC01344}" presName="descendantText" presStyleLbl="alignAcc1" presStyleIdx="1" presStyleCnt="5" custLinFactNeighborX="974" custLinFactNeighborY="1507">
        <dgm:presLayoutVars>
          <dgm:bulletEnabled val="1"/>
        </dgm:presLayoutVars>
      </dgm:prSet>
      <dgm:spPr/>
      <dgm:t>
        <a:bodyPr/>
        <a:lstStyle/>
        <a:p>
          <a:pPr rtl="1"/>
          <a:endParaRPr lang="ar-EG"/>
        </a:p>
      </dgm:t>
    </dgm:pt>
    <dgm:pt modelId="{25A08F07-1BAF-44C9-BB72-6438D496576D}" type="pres">
      <dgm:prSet presAssocID="{D4FBC6F2-A0A9-4959-8FFE-EDE15B1CD9BC}" presName="sp" presStyleCnt="0"/>
      <dgm:spPr/>
    </dgm:pt>
    <dgm:pt modelId="{E8128558-34F3-4E3D-970E-A46A234D7D9F}" type="pres">
      <dgm:prSet presAssocID="{E1AD7F0C-1DB4-4A98-853C-78FA7EC6B9BC}" presName="composite" presStyleCnt="0"/>
      <dgm:spPr/>
    </dgm:pt>
    <dgm:pt modelId="{654954F3-5C6F-464F-82CD-9A4141FEC825}" type="pres">
      <dgm:prSet presAssocID="{E1AD7F0C-1DB4-4A98-853C-78FA7EC6B9BC}" presName="parentText" presStyleLbl="alignNode1" presStyleIdx="2" presStyleCnt="5">
        <dgm:presLayoutVars>
          <dgm:chMax val="1"/>
          <dgm:bulletEnabled val="1"/>
        </dgm:presLayoutVars>
      </dgm:prSet>
      <dgm:spPr/>
      <dgm:t>
        <a:bodyPr/>
        <a:lstStyle/>
        <a:p>
          <a:pPr rtl="1"/>
          <a:endParaRPr lang="ar-EG"/>
        </a:p>
      </dgm:t>
    </dgm:pt>
    <dgm:pt modelId="{02235C9C-2B5D-45E6-8AB4-47BA34AC1C8B}" type="pres">
      <dgm:prSet presAssocID="{E1AD7F0C-1DB4-4A98-853C-78FA7EC6B9BC}" presName="descendantText" presStyleLbl="alignAcc1" presStyleIdx="2" presStyleCnt="5" custScaleY="136504" custLinFactNeighborX="-647" custLinFactNeighborY="6706">
        <dgm:presLayoutVars>
          <dgm:bulletEnabled val="1"/>
        </dgm:presLayoutVars>
      </dgm:prSet>
      <dgm:spPr/>
      <dgm:t>
        <a:bodyPr/>
        <a:lstStyle/>
        <a:p>
          <a:pPr rtl="1"/>
          <a:endParaRPr lang="ar-EG"/>
        </a:p>
      </dgm:t>
    </dgm:pt>
    <dgm:pt modelId="{3A168D71-B88E-4989-B6F8-B7A90C2FCD68}" type="pres">
      <dgm:prSet presAssocID="{4AEDD625-30E2-437B-B55D-A8FBEADB4E58}" presName="sp" presStyleCnt="0"/>
      <dgm:spPr/>
    </dgm:pt>
    <dgm:pt modelId="{1DE8FB3F-2B94-4D72-8B02-81FAB68F07BC}" type="pres">
      <dgm:prSet presAssocID="{F0E25AE2-7CF4-44D5-B072-64038455E931}" presName="composite" presStyleCnt="0"/>
      <dgm:spPr/>
    </dgm:pt>
    <dgm:pt modelId="{D6812E19-2BF3-45C7-8197-95CA47D54F13}" type="pres">
      <dgm:prSet presAssocID="{F0E25AE2-7CF4-44D5-B072-64038455E931}" presName="parentText" presStyleLbl="alignNode1" presStyleIdx="3" presStyleCnt="5">
        <dgm:presLayoutVars>
          <dgm:chMax val="1"/>
          <dgm:bulletEnabled val="1"/>
        </dgm:presLayoutVars>
      </dgm:prSet>
      <dgm:spPr/>
      <dgm:t>
        <a:bodyPr/>
        <a:lstStyle/>
        <a:p>
          <a:pPr rtl="1"/>
          <a:endParaRPr lang="ar-EG"/>
        </a:p>
      </dgm:t>
    </dgm:pt>
    <dgm:pt modelId="{0913A57C-1CFF-4EA4-8D38-B1F89A386674}" type="pres">
      <dgm:prSet presAssocID="{F0E25AE2-7CF4-44D5-B072-64038455E931}" presName="descendantText" presStyleLbl="alignAcc1" presStyleIdx="3" presStyleCnt="5">
        <dgm:presLayoutVars>
          <dgm:bulletEnabled val="1"/>
        </dgm:presLayoutVars>
      </dgm:prSet>
      <dgm:spPr/>
      <dgm:t>
        <a:bodyPr/>
        <a:lstStyle/>
        <a:p>
          <a:pPr rtl="1"/>
          <a:endParaRPr lang="ar-EG"/>
        </a:p>
      </dgm:t>
    </dgm:pt>
    <dgm:pt modelId="{778A90BB-61BC-4F15-A528-8618D2F6AF6C}" type="pres">
      <dgm:prSet presAssocID="{0FF9B8B3-5AE4-4971-9FC1-ED258A5E9785}" presName="sp" presStyleCnt="0"/>
      <dgm:spPr/>
    </dgm:pt>
    <dgm:pt modelId="{2356063C-8243-460D-A517-874C843F4EF9}" type="pres">
      <dgm:prSet presAssocID="{70577454-A1B8-4CC4-8B8C-AE080FEA6BD3}" presName="composite" presStyleCnt="0"/>
      <dgm:spPr/>
    </dgm:pt>
    <dgm:pt modelId="{389E0457-7D8C-4663-A094-5B0FA16D8F70}" type="pres">
      <dgm:prSet presAssocID="{70577454-A1B8-4CC4-8B8C-AE080FEA6BD3}" presName="parentText" presStyleLbl="alignNode1" presStyleIdx="4" presStyleCnt="5">
        <dgm:presLayoutVars>
          <dgm:chMax val="1"/>
          <dgm:bulletEnabled val="1"/>
        </dgm:presLayoutVars>
      </dgm:prSet>
      <dgm:spPr/>
      <dgm:t>
        <a:bodyPr/>
        <a:lstStyle/>
        <a:p>
          <a:pPr rtl="1"/>
          <a:endParaRPr lang="ar-EG"/>
        </a:p>
      </dgm:t>
    </dgm:pt>
    <dgm:pt modelId="{55E395D2-291D-4290-96E6-4998335ACA96}" type="pres">
      <dgm:prSet presAssocID="{70577454-A1B8-4CC4-8B8C-AE080FEA6BD3}" presName="descendantText" presStyleLbl="alignAcc1" presStyleIdx="4" presStyleCnt="5">
        <dgm:presLayoutVars>
          <dgm:bulletEnabled val="1"/>
        </dgm:presLayoutVars>
      </dgm:prSet>
      <dgm:spPr/>
      <dgm:t>
        <a:bodyPr/>
        <a:lstStyle/>
        <a:p>
          <a:pPr rtl="1"/>
          <a:endParaRPr lang="ar-EG"/>
        </a:p>
      </dgm:t>
    </dgm:pt>
  </dgm:ptLst>
  <dgm:cxnLst>
    <dgm:cxn modelId="{E646B0C6-0C35-4953-A6F1-5D3896BAA6DF}" srcId="{8C9DF1E4-71A4-4004-8374-578F17A27166}" destId="{F0E25AE2-7CF4-44D5-B072-64038455E931}" srcOrd="3" destOrd="0" parTransId="{83EDA887-7604-4945-A8D1-18BEC20CCF46}" sibTransId="{0FF9B8B3-5AE4-4971-9FC1-ED258A5E9785}"/>
    <dgm:cxn modelId="{B46D4C59-7A20-4043-990C-596E659FFEF7}" type="presOf" srcId="{E1AD7F0C-1DB4-4A98-853C-78FA7EC6B9BC}" destId="{654954F3-5C6F-464F-82CD-9A4141FEC825}" srcOrd="0" destOrd="0" presId="urn:microsoft.com/office/officeart/2005/8/layout/chevron2"/>
    <dgm:cxn modelId="{44C7535F-A7BB-4C66-A469-C52A26D82764}" srcId="{E1AD7F0C-1DB4-4A98-853C-78FA7EC6B9BC}" destId="{C902D1DB-A4A3-4F4C-97B0-E316178963B2}" srcOrd="0" destOrd="0" parTransId="{8B0F1246-0429-4A44-833B-64AADF332246}" sibTransId="{FFF2F26D-011A-4233-B722-A5D4EFCD9796}"/>
    <dgm:cxn modelId="{162F4052-C536-4822-A8BA-6264BBDBE63E}" srcId="{09C4B95B-3DDC-4C8A-A3D9-DE41A3342589}" destId="{014A3CAF-8A11-4CF2-9398-7B5DFC2623B1}" srcOrd="1" destOrd="0" parTransId="{82C6FF1F-3938-4AB1-B27F-BC26B5A4F2E5}" sibTransId="{A8F9C298-CD02-4DF9-BD4D-665A8B5E9051}"/>
    <dgm:cxn modelId="{A0906538-BF31-483D-8976-34CA3FEFEB8F}" type="presOf" srcId="{70577454-A1B8-4CC4-8B8C-AE080FEA6BD3}" destId="{389E0457-7D8C-4663-A094-5B0FA16D8F70}" srcOrd="0" destOrd="0" presId="urn:microsoft.com/office/officeart/2005/8/layout/chevron2"/>
    <dgm:cxn modelId="{3894FB19-065F-4A36-ADCE-5361A4884698}" srcId="{8C9DF1E4-71A4-4004-8374-578F17A27166}" destId="{70577454-A1B8-4CC4-8B8C-AE080FEA6BD3}" srcOrd="4" destOrd="0" parTransId="{9A50F01A-2E61-4ADD-B975-4E0EE90AA673}" sibTransId="{A0C050ED-A7F8-46FB-83F8-6F6091CEBC84}"/>
    <dgm:cxn modelId="{8584FE6E-032F-4CCE-80B0-F98CDF1CD844}" srcId="{72768E82-E955-4835-AAFA-90662CC01344}" destId="{488D44C3-EFEB-4A44-BBB7-CF47F83A3B2E}" srcOrd="0" destOrd="0" parTransId="{4F6B078B-167E-4FAC-ACE0-A506D4BEBCD4}" sibTransId="{50F31518-8B3A-4534-9708-D2943A383D9D}"/>
    <dgm:cxn modelId="{5020E5A8-F63D-4D90-AEEE-C647A8E10949}" type="presOf" srcId="{5DDD6CCA-5157-463E-B9A7-1B1910A6BDC3}" destId="{0913A57C-1CFF-4EA4-8D38-B1F89A386674}" srcOrd="0" destOrd="0" presId="urn:microsoft.com/office/officeart/2005/8/layout/chevron2"/>
    <dgm:cxn modelId="{6266AEB4-FE79-4E91-AF69-FFEC1F4CCA86}" srcId="{8C9DF1E4-71A4-4004-8374-578F17A27166}" destId="{72768E82-E955-4835-AAFA-90662CC01344}" srcOrd="1" destOrd="0" parTransId="{5C3AE558-4C6E-4F0D-B8BA-2BBC4BFA7D69}" sibTransId="{D4FBC6F2-A0A9-4959-8FFE-EDE15B1CD9BC}"/>
    <dgm:cxn modelId="{4B21C8EF-440D-4A54-865D-197E6B5B650A}" type="presOf" srcId="{488D44C3-EFEB-4A44-BBB7-CF47F83A3B2E}" destId="{2152AFF9-542B-4B36-B126-2C50418C640A}" srcOrd="0" destOrd="0" presId="urn:microsoft.com/office/officeart/2005/8/layout/chevron2"/>
    <dgm:cxn modelId="{AF9B8C83-720C-4C94-853D-4B7F531AD3FD}" type="presOf" srcId="{8C9DF1E4-71A4-4004-8374-578F17A27166}" destId="{7E3832B8-4478-4ABA-9111-9DC77A466B66}" srcOrd="0" destOrd="0" presId="urn:microsoft.com/office/officeart/2005/8/layout/chevron2"/>
    <dgm:cxn modelId="{31A69EBF-6D75-42C1-AA8E-C3824189918B}" srcId="{70577454-A1B8-4CC4-8B8C-AE080FEA6BD3}" destId="{01D52650-6D1F-4424-8013-07F575744491}" srcOrd="0" destOrd="0" parTransId="{B1CD12FA-B227-4AF8-8CA1-7A1018F2BC7B}" sibTransId="{ABCBE4B8-9EB1-4C4C-8613-82E351A04887}"/>
    <dgm:cxn modelId="{50F2B7B9-B206-4C02-87AC-3BDCAA241FBA}" type="presOf" srcId="{C902D1DB-A4A3-4F4C-97B0-E316178963B2}" destId="{02235C9C-2B5D-45E6-8AB4-47BA34AC1C8B}" srcOrd="0" destOrd="0" presId="urn:microsoft.com/office/officeart/2005/8/layout/chevron2"/>
    <dgm:cxn modelId="{6ED9FBC1-6ED8-419D-BF55-C3A10FBADF0C}" srcId="{F0E25AE2-7CF4-44D5-B072-64038455E931}" destId="{5DDD6CCA-5157-463E-B9A7-1B1910A6BDC3}" srcOrd="0" destOrd="0" parTransId="{5D5F494C-F948-49C0-9CBB-0F67640AD4EB}" sibTransId="{0C1934CC-7724-4B7E-9D12-66132B237E23}"/>
    <dgm:cxn modelId="{99D4C4EB-693F-4DC1-B37E-7AC0DFD788B5}" srcId="{8C9DF1E4-71A4-4004-8374-578F17A27166}" destId="{09C4B95B-3DDC-4C8A-A3D9-DE41A3342589}" srcOrd="0" destOrd="0" parTransId="{4C1DD2F1-DE07-4B8E-8379-8C0273B45F38}" sibTransId="{A462AD1F-A42F-4AEE-9DFC-42A90CC6DB95}"/>
    <dgm:cxn modelId="{DD8D0BE0-3875-44EB-A96A-EC69A904B24E}" srcId="{09C4B95B-3DDC-4C8A-A3D9-DE41A3342589}" destId="{4F637A65-3FA1-43B0-8087-A3A87CB3B5FB}" srcOrd="0" destOrd="0" parTransId="{A753E131-0F7A-4554-8527-326655EA2E41}" sibTransId="{67DFDE5A-1533-4AB6-97C0-DE58BAB21E27}"/>
    <dgm:cxn modelId="{D588BDEC-92A5-4104-8A67-931B31809318}" type="presOf" srcId="{01D52650-6D1F-4424-8013-07F575744491}" destId="{55E395D2-291D-4290-96E6-4998335ACA96}" srcOrd="0" destOrd="0" presId="urn:microsoft.com/office/officeart/2005/8/layout/chevron2"/>
    <dgm:cxn modelId="{106409AC-6427-40C1-8F04-C13C84FC3EB6}" type="presOf" srcId="{4F637A65-3FA1-43B0-8087-A3A87CB3B5FB}" destId="{3C597BA0-FC7A-41EC-A8D9-E41A581DC0C1}" srcOrd="0" destOrd="0" presId="urn:microsoft.com/office/officeart/2005/8/layout/chevron2"/>
    <dgm:cxn modelId="{83606605-5057-48B0-A063-3A1191D8CAE9}" type="presOf" srcId="{F0E25AE2-7CF4-44D5-B072-64038455E931}" destId="{D6812E19-2BF3-45C7-8197-95CA47D54F13}" srcOrd="0" destOrd="0" presId="urn:microsoft.com/office/officeart/2005/8/layout/chevron2"/>
    <dgm:cxn modelId="{C28789FC-AD77-4112-9AA8-E91F7CE27FCB}" type="presOf" srcId="{72768E82-E955-4835-AAFA-90662CC01344}" destId="{717A1018-551B-4E9B-8152-09C569BB38F8}" srcOrd="0" destOrd="0" presId="urn:microsoft.com/office/officeart/2005/8/layout/chevron2"/>
    <dgm:cxn modelId="{D60E3655-92E1-44EF-A22E-BFE97BB01388}" type="presOf" srcId="{09C4B95B-3DDC-4C8A-A3D9-DE41A3342589}" destId="{F3DB619F-F770-449D-B62B-D6EF6DD96D61}" srcOrd="0" destOrd="0" presId="urn:microsoft.com/office/officeart/2005/8/layout/chevron2"/>
    <dgm:cxn modelId="{21A21DE8-F172-4F97-8A17-B69DBDCF4B12}" type="presOf" srcId="{014A3CAF-8A11-4CF2-9398-7B5DFC2623B1}" destId="{3C597BA0-FC7A-41EC-A8D9-E41A581DC0C1}" srcOrd="0" destOrd="1" presId="urn:microsoft.com/office/officeart/2005/8/layout/chevron2"/>
    <dgm:cxn modelId="{500F6FC7-5BE0-458E-92CE-5786C975AAEA}" srcId="{8C9DF1E4-71A4-4004-8374-578F17A27166}" destId="{E1AD7F0C-1DB4-4A98-853C-78FA7EC6B9BC}" srcOrd="2" destOrd="0" parTransId="{A2E97598-ADCB-41E4-BF9C-5FA8AFDE5F17}" sibTransId="{4AEDD625-30E2-437B-B55D-A8FBEADB4E58}"/>
    <dgm:cxn modelId="{78A154EA-04BD-4205-917C-B301CD461D91}" type="presParOf" srcId="{7E3832B8-4478-4ABA-9111-9DC77A466B66}" destId="{B1FBF249-D888-4514-8C8B-EB6745479C4A}" srcOrd="0" destOrd="0" presId="urn:microsoft.com/office/officeart/2005/8/layout/chevron2"/>
    <dgm:cxn modelId="{4C604D76-D630-4CD3-A6E6-5BC903890C69}" type="presParOf" srcId="{B1FBF249-D888-4514-8C8B-EB6745479C4A}" destId="{F3DB619F-F770-449D-B62B-D6EF6DD96D61}" srcOrd="0" destOrd="0" presId="urn:microsoft.com/office/officeart/2005/8/layout/chevron2"/>
    <dgm:cxn modelId="{8BCC801B-4BBE-48E6-8D3E-4ED59641644F}" type="presParOf" srcId="{B1FBF249-D888-4514-8C8B-EB6745479C4A}" destId="{3C597BA0-FC7A-41EC-A8D9-E41A581DC0C1}" srcOrd="1" destOrd="0" presId="urn:microsoft.com/office/officeart/2005/8/layout/chevron2"/>
    <dgm:cxn modelId="{056641DF-FE0C-4D5E-98F8-F871CF3D8C91}" type="presParOf" srcId="{7E3832B8-4478-4ABA-9111-9DC77A466B66}" destId="{E07B903E-2FAC-42A5-A2F8-8337F3CBB6B0}" srcOrd="1" destOrd="0" presId="urn:microsoft.com/office/officeart/2005/8/layout/chevron2"/>
    <dgm:cxn modelId="{E5FDB28E-35DE-4C6C-A157-C6E5DEDD5A31}" type="presParOf" srcId="{7E3832B8-4478-4ABA-9111-9DC77A466B66}" destId="{63065E96-4B97-4517-A751-1F50DBA6AFD4}" srcOrd="2" destOrd="0" presId="urn:microsoft.com/office/officeart/2005/8/layout/chevron2"/>
    <dgm:cxn modelId="{CC34F24A-252D-4421-A906-C27354755614}" type="presParOf" srcId="{63065E96-4B97-4517-A751-1F50DBA6AFD4}" destId="{717A1018-551B-4E9B-8152-09C569BB38F8}" srcOrd="0" destOrd="0" presId="urn:microsoft.com/office/officeart/2005/8/layout/chevron2"/>
    <dgm:cxn modelId="{E7FF8189-2ABA-427F-95A4-7B0DA7E13D76}" type="presParOf" srcId="{63065E96-4B97-4517-A751-1F50DBA6AFD4}" destId="{2152AFF9-542B-4B36-B126-2C50418C640A}" srcOrd="1" destOrd="0" presId="urn:microsoft.com/office/officeart/2005/8/layout/chevron2"/>
    <dgm:cxn modelId="{C44DD06D-220B-4AAC-A26B-67481327D48D}" type="presParOf" srcId="{7E3832B8-4478-4ABA-9111-9DC77A466B66}" destId="{25A08F07-1BAF-44C9-BB72-6438D496576D}" srcOrd="3" destOrd="0" presId="urn:microsoft.com/office/officeart/2005/8/layout/chevron2"/>
    <dgm:cxn modelId="{18B02EF5-DD33-4FD8-93F4-ABFD827E328A}" type="presParOf" srcId="{7E3832B8-4478-4ABA-9111-9DC77A466B66}" destId="{E8128558-34F3-4E3D-970E-A46A234D7D9F}" srcOrd="4" destOrd="0" presId="urn:microsoft.com/office/officeart/2005/8/layout/chevron2"/>
    <dgm:cxn modelId="{90A0CE8E-09CC-4513-9C2C-ABD83E39CC78}" type="presParOf" srcId="{E8128558-34F3-4E3D-970E-A46A234D7D9F}" destId="{654954F3-5C6F-464F-82CD-9A4141FEC825}" srcOrd="0" destOrd="0" presId="urn:microsoft.com/office/officeart/2005/8/layout/chevron2"/>
    <dgm:cxn modelId="{A0F18664-2406-40C3-9D6A-5F0445A137CC}" type="presParOf" srcId="{E8128558-34F3-4E3D-970E-A46A234D7D9F}" destId="{02235C9C-2B5D-45E6-8AB4-47BA34AC1C8B}" srcOrd="1" destOrd="0" presId="urn:microsoft.com/office/officeart/2005/8/layout/chevron2"/>
    <dgm:cxn modelId="{689B5089-8553-4947-AA2B-3F71815E4D10}" type="presParOf" srcId="{7E3832B8-4478-4ABA-9111-9DC77A466B66}" destId="{3A168D71-B88E-4989-B6F8-B7A90C2FCD68}" srcOrd="5" destOrd="0" presId="urn:microsoft.com/office/officeart/2005/8/layout/chevron2"/>
    <dgm:cxn modelId="{1B117C09-6234-4A35-AD1C-65B7B6D37C30}" type="presParOf" srcId="{7E3832B8-4478-4ABA-9111-9DC77A466B66}" destId="{1DE8FB3F-2B94-4D72-8B02-81FAB68F07BC}" srcOrd="6" destOrd="0" presId="urn:microsoft.com/office/officeart/2005/8/layout/chevron2"/>
    <dgm:cxn modelId="{B6DC7296-8252-4052-8EF2-A4A3CF4BE2ED}" type="presParOf" srcId="{1DE8FB3F-2B94-4D72-8B02-81FAB68F07BC}" destId="{D6812E19-2BF3-45C7-8197-95CA47D54F13}" srcOrd="0" destOrd="0" presId="urn:microsoft.com/office/officeart/2005/8/layout/chevron2"/>
    <dgm:cxn modelId="{09A376B0-CDAD-4258-856B-BCAC7E693148}" type="presParOf" srcId="{1DE8FB3F-2B94-4D72-8B02-81FAB68F07BC}" destId="{0913A57C-1CFF-4EA4-8D38-B1F89A386674}" srcOrd="1" destOrd="0" presId="urn:microsoft.com/office/officeart/2005/8/layout/chevron2"/>
    <dgm:cxn modelId="{FEDDDF68-DFBD-491D-8249-72A6968F2FF9}" type="presParOf" srcId="{7E3832B8-4478-4ABA-9111-9DC77A466B66}" destId="{778A90BB-61BC-4F15-A528-8618D2F6AF6C}" srcOrd="7" destOrd="0" presId="urn:microsoft.com/office/officeart/2005/8/layout/chevron2"/>
    <dgm:cxn modelId="{412507D4-E754-4F6F-B5A6-E05819F671CE}" type="presParOf" srcId="{7E3832B8-4478-4ABA-9111-9DC77A466B66}" destId="{2356063C-8243-460D-A517-874C843F4EF9}" srcOrd="8" destOrd="0" presId="urn:microsoft.com/office/officeart/2005/8/layout/chevron2"/>
    <dgm:cxn modelId="{966F0651-B79E-4B69-BCCE-501428C831A4}" type="presParOf" srcId="{2356063C-8243-460D-A517-874C843F4EF9}" destId="{389E0457-7D8C-4663-A094-5B0FA16D8F70}" srcOrd="0" destOrd="0" presId="urn:microsoft.com/office/officeart/2005/8/layout/chevron2"/>
    <dgm:cxn modelId="{EBA80AA7-90FE-43C3-8C3A-436679AA1965}" type="presParOf" srcId="{2356063C-8243-460D-A517-874C843F4EF9}" destId="{55E395D2-291D-4290-96E6-4998335ACA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9DF1E4-71A4-4004-8374-578F17A27166}"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pPr rtl="1"/>
          <a:endParaRPr lang="ar-EG"/>
        </a:p>
      </dgm:t>
    </dgm:pt>
    <dgm:pt modelId="{09C4B95B-3DDC-4C8A-A3D9-DE41A3342589}">
      <dgm:prSet phldrT="[Text]"/>
      <dgm:spPr/>
      <dgm:t>
        <a:bodyPr/>
        <a:lstStyle/>
        <a:p>
          <a:pPr rtl="1"/>
          <a:endParaRPr lang="ar-EG" dirty="0"/>
        </a:p>
      </dgm:t>
    </dgm:pt>
    <dgm:pt modelId="{4C1DD2F1-DE07-4B8E-8379-8C0273B45F38}" type="parTrans" cxnId="{99D4C4EB-693F-4DC1-B37E-7AC0DFD788B5}">
      <dgm:prSet/>
      <dgm:spPr/>
      <dgm:t>
        <a:bodyPr/>
        <a:lstStyle/>
        <a:p>
          <a:pPr rtl="1"/>
          <a:endParaRPr lang="ar-EG"/>
        </a:p>
      </dgm:t>
    </dgm:pt>
    <dgm:pt modelId="{A462AD1F-A42F-4AEE-9DFC-42A90CC6DB95}" type="sibTrans" cxnId="{99D4C4EB-693F-4DC1-B37E-7AC0DFD788B5}">
      <dgm:prSet/>
      <dgm:spPr/>
      <dgm:t>
        <a:bodyPr/>
        <a:lstStyle/>
        <a:p>
          <a:pPr rtl="1"/>
          <a:endParaRPr lang="ar-EG"/>
        </a:p>
      </dgm:t>
    </dgm:pt>
    <dgm:pt modelId="{4F637A65-3FA1-43B0-8087-A3A87CB3B5FB}">
      <dgm:prSet phldrT="[Text]" custT="1"/>
      <dgm:spPr/>
      <dgm:t>
        <a:bodyPr/>
        <a:lstStyle/>
        <a:p>
          <a:pPr algn="justLow" rtl="1"/>
          <a:endParaRPr lang="ar-EG" sz="1300" b="0" kern="1200" dirty="0">
            <a:solidFill>
              <a:schemeClr val="tx1"/>
            </a:solidFill>
            <a:latin typeface="+mn-lt"/>
            <a:ea typeface="+mn-ea"/>
            <a:cs typeface="Sultan Medium" pitchFamily="2" charset="-78"/>
          </a:endParaRPr>
        </a:p>
      </dgm:t>
    </dgm:pt>
    <dgm:pt modelId="{A753E131-0F7A-4554-8527-326655EA2E41}" type="parTrans" cxnId="{DD8D0BE0-3875-44EB-A96A-EC69A904B24E}">
      <dgm:prSet/>
      <dgm:spPr/>
      <dgm:t>
        <a:bodyPr/>
        <a:lstStyle/>
        <a:p>
          <a:pPr rtl="1"/>
          <a:endParaRPr lang="ar-EG"/>
        </a:p>
      </dgm:t>
    </dgm:pt>
    <dgm:pt modelId="{67DFDE5A-1533-4AB6-97C0-DE58BAB21E27}" type="sibTrans" cxnId="{DD8D0BE0-3875-44EB-A96A-EC69A904B24E}">
      <dgm:prSet/>
      <dgm:spPr/>
      <dgm:t>
        <a:bodyPr/>
        <a:lstStyle/>
        <a:p>
          <a:pPr rtl="1"/>
          <a:endParaRPr lang="ar-EG"/>
        </a:p>
      </dgm:t>
    </dgm:pt>
    <dgm:pt modelId="{E1AD7F0C-1DB4-4A98-853C-78FA7EC6B9BC}">
      <dgm:prSet phldrT="[Text]"/>
      <dgm:spPr/>
      <dgm:t>
        <a:bodyPr/>
        <a:lstStyle/>
        <a:p>
          <a:pPr rtl="1"/>
          <a:endParaRPr lang="ar-EG" dirty="0"/>
        </a:p>
      </dgm:t>
    </dgm:pt>
    <dgm:pt modelId="{A2E97598-ADCB-41E4-BF9C-5FA8AFDE5F17}" type="parTrans" cxnId="{500F6FC7-5BE0-458E-92CE-5786C975AAEA}">
      <dgm:prSet/>
      <dgm:spPr/>
      <dgm:t>
        <a:bodyPr/>
        <a:lstStyle/>
        <a:p>
          <a:pPr rtl="1"/>
          <a:endParaRPr lang="ar-EG"/>
        </a:p>
      </dgm:t>
    </dgm:pt>
    <dgm:pt modelId="{4AEDD625-30E2-437B-B55D-A8FBEADB4E58}" type="sibTrans" cxnId="{500F6FC7-5BE0-458E-92CE-5786C975AAEA}">
      <dgm:prSet/>
      <dgm:spPr/>
      <dgm:t>
        <a:bodyPr/>
        <a:lstStyle/>
        <a:p>
          <a:pPr rtl="1"/>
          <a:endParaRPr lang="ar-EG"/>
        </a:p>
      </dgm:t>
    </dgm:pt>
    <dgm:pt modelId="{C902D1DB-A4A3-4F4C-97B0-E316178963B2}">
      <dgm:prSet phldrT="[Text]" custT="1"/>
      <dgm:spPr/>
      <dgm:t>
        <a:bodyPr/>
        <a:lstStyle/>
        <a:p>
          <a:pPr algn="justLow" rtl="1"/>
          <a:endParaRPr lang="ar-EG" sz="1300" b="0" kern="1200" dirty="0">
            <a:solidFill>
              <a:schemeClr val="tx1"/>
            </a:solidFill>
            <a:latin typeface="+mn-lt"/>
            <a:ea typeface="+mn-ea"/>
            <a:cs typeface="Sultan Medium" pitchFamily="2" charset="-78"/>
          </a:endParaRPr>
        </a:p>
      </dgm:t>
    </dgm:pt>
    <dgm:pt modelId="{8B0F1246-0429-4A44-833B-64AADF332246}" type="parTrans" cxnId="{44C7535F-A7BB-4C66-A469-C52A26D82764}">
      <dgm:prSet/>
      <dgm:spPr/>
      <dgm:t>
        <a:bodyPr/>
        <a:lstStyle/>
        <a:p>
          <a:pPr rtl="1"/>
          <a:endParaRPr lang="ar-EG"/>
        </a:p>
      </dgm:t>
    </dgm:pt>
    <dgm:pt modelId="{FFF2F26D-011A-4233-B722-A5D4EFCD9796}" type="sibTrans" cxnId="{44C7535F-A7BB-4C66-A469-C52A26D82764}">
      <dgm:prSet/>
      <dgm:spPr/>
      <dgm:t>
        <a:bodyPr/>
        <a:lstStyle/>
        <a:p>
          <a:pPr rtl="1"/>
          <a:endParaRPr lang="ar-EG"/>
        </a:p>
      </dgm:t>
    </dgm:pt>
    <dgm:pt modelId="{488D44C3-EFEB-4A44-BBB7-CF47F83A3B2E}">
      <dgm:prSet phldrT="[Text]" custT="1"/>
      <dgm:spPr/>
      <dgm:t>
        <a:bodyPr/>
        <a:lstStyle/>
        <a:p>
          <a:pPr rtl="1"/>
          <a:endParaRPr lang="ar-EG" sz="1300" b="1" kern="1200" dirty="0">
            <a:solidFill>
              <a:schemeClr val="tx1"/>
            </a:solidFill>
            <a:latin typeface="+mn-lt"/>
            <a:ea typeface="+mn-ea"/>
            <a:cs typeface="Sultan bold" pitchFamily="2" charset="-78"/>
          </a:endParaRPr>
        </a:p>
      </dgm:t>
    </dgm:pt>
    <dgm:pt modelId="{4F6B078B-167E-4FAC-ACE0-A506D4BEBCD4}" type="parTrans" cxnId="{8584FE6E-032F-4CCE-80B0-F98CDF1CD844}">
      <dgm:prSet/>
      <dgm:spPr/>
      <dgm:t>
        <a:bodyPr/>
        <a:lstStyle/>
        <a:p>
          <a:pPr rtl="1"/>
          <a:endParaRPr lang="ar-EG"/>
        </a:p>
      </dgm:t>
    </dgm:pt>
    <dgm:pt modelId="{50F31518-8B3A-4534-9708-D2943A383D9D}" type="sibTrans" cxnId="{8584FE6E-032F-4CCE-80B0-F98CDF1CD844}">
      <dgm:prSet/>
      <dgm:spPr/>
      <dgm:t>
        <a:bodyPr/>
        <a:lstStyle/>
        <a:p>
          <a:pPr rtl="1"/>
          <a:endParaRPr lang="ar-EG"/>
        </a:p>
      </dgm:t>
    </dgm:pt>
    <dgm:pt modelId="{342F1411-DFF1-489A-9078-1871162A289A}">
      <dgm:prSet custT="1"/>
      <dgm:spPr/>
      <dgm:t>
        <a:bodyPr/>
        <a:lstStyle/>
        <a:p>
          <a:pPr algn="justLow" rtl="1"/>
          <a:r>
            <a:rPr lang="ar-EG" sz="1300" b="0" dirty="0" smtClean="0">
              <a:cs typeface="Sultan Medium" pitchFamily="2" charset="-78"/>
            </a:rPr>
            <a:t>قرار رقم ٢٦٧ لسنة ٢٠٢٠ ينص على ضرورة التزام كافة المواطنين و المترددين بمحافظة دمياط على جميع الأسواق أو المحلات أو المنشآت الحكومية والخاصة أو البنوك أو أثناء التواجد بجميع وسائل النقل الجماعية أو الخاصة بارتداء الكمامات الواقية</a:t>
          </a:r>
          <a:endParaRPr lang="ar-EG" sz="1300" b="0" dirty="0">
            <a:cs typeface="Sultan Medium" pitchFamily="2" charset="-78"/>
          </a:endParaRPr>
        </a:p>
      </dgm:t>
    </dgm:pt>
    <dgm:pt modelId="{3FDD077A-71EF-48E3-8E49-8113B0A3A705}" type="parTrans" cxnId="{77694E70-FD63-4B35-A4EF-B7FC6FDF1095}">
      <dgm:prSet/>
      <dgm:spPr/>
      <dgm:t>
        <a:bodyPr/>
        <a:lstStyle/>
        <a:p>
          <a:pPr rtl="1"/>
          <a:endParaRPr lang="ar-EG"/>
        </a:p>
      </dgm:t>
    </dgm:pt>
    <dgm:pt modelId="{A0300624-0D13-4FE9-BE89-B8D69D65B8DB}" type="sibTrans" cxnId="{77694E70-FD63-4B35-A4EF-B7FC6FDF1095}">
      <dgm:prSet/>
      <dgm:spPr/>
      <dgm:t>
        <a:bodyPr/>
        <a:lstStyle/>
        <a:p>
          <a:pPr rtl="1"/>
          <a:endParaRPr lang="ar-EG"/>
        </a:p>
      </dgm:t>
    </dgm:pt>
    <dgm:pt modelId="{B2C1206B-4CC5-4439-A6E8-4CD1816CF844}">
      <dgm:prSet custT="1"/>
      <dgm:spPr/>
      <dgm:t>
        <a:bodyPr/>
        <a:lstStyle/>
        <a:p>
          <a:pPr algn="justLow" rtl="1"/>
          <a:r>
            <a:rPr lang="ar-EG" sz="1300" b="0" dirty="0" smtClean="0">
              <a:cs typeface="Sultan Medium" pitchFamily="2" charset="-78"/>
            </a:rPr>
            <a:t>قرار رقم ٢٦٩ لسنة ٢٠٢٠ والذى يتضمن إلزام جميع السادة مالكى وسائقى سيارات الأجرة ومركبات النقل العام وكافة المركبات الحكومية بإرتداء الكمامات</a:t>
          </a:r>
          <a:endParaRPr lang="ar-EG" sz="1300" b="0" dirty="0">
            <a:cs typeface="Sultan Medium" pitchFamily="2" charset="-78"/>
          </a:endParaRPr>
        </a:p>
      </dgm:t>
    </dgm:pt>
    <dgm:pt modelId="{0A6B5D06-E771-459C-BB2C-8EEA80BC56F7}" type="parTrans" cxnId="{D76DD454-778A-4FEB-92A0-BBED83D49371}">
      <dgm:prSet/>
      <dgm:spPr/>
      <dgm:t>
        <a:bodyPr/>
        <a:lstStyle/>
        <a:p>
          <a:pPr rtl="1"/>
          <a:endParaRPr lang="ar-EG"/>
        </a:p>
      </dgm:t>
    </dgm:pt>
    <dgm:pt modelId="{FF8B2EEF-4F97-4174-B07E-50B35CDB7335}" type="sibTrans" cxnId="{D76DD454-778A-4FEB-92A0-BBED83D49371}">
      <dgm:prSet/>
      <dgm:spPr/>
      <dgm:t>
        <a:bodyPr/>
        <a:lstStyle/>
        <a:p>
          <a:pPr rtl="1"/>
          <a:endParaRPr lang="ar-EG"/>
        </a:p>
      </dgm:t>
    </dgm:pt>
    <dgm:pt modelId="{EE728A14-83CD-4BAB-897A-F2C9316CA434}">
      <dgm:prSet custT="1"/>
      <dgm:spPr/>
      <dgm:t>
        <a:bodyPr/>
        <a:lstStyle/>
        <a:p>
          <a:pPr algn="justLow" rtl="1"/>
          <a:r>
            <a:rPr lang="ar-EG" sz="1300" b="0" dirty="0" smtClean="0">
              <a:cs typeface="Sultan Medium" pitchFamily="2" charset="-78"/>
            </a:rPr>
            <a:t>قرار رقم ٢٧٠ لسنة ٢٠٢٠ بشأن حظر دخول أى من العاملين أو المترددين على ديوان عام المحافظة والوحدات المحلية وجميع المصالح الحكومية دون ارتداء الكمامة الوقائية</a:t>
          </a:r>
          <a:endParaRPr lang="ar-EG" sz="1300" b="0" dirty="0">
            <a:cs typeface="Sultan Medium" pitchFamily="2" charset="-78"/>
          </a:endParaRPr>
        </a:p>
      </dgm:t>
    </dgm:pt>
    <dgm:pt modelId="{EED1C77A-1C02-48BF-82D5-B80BF9EE5C96}" type="parTrans" cxnId="{64F1F480-05D6-44E5-9B61-1A2CDC4BD400}">
      <dgm:prSet/>
      <dgm:spPr/>
      <dgm:t>
        <a:bodyPr/>
        <a:lstStyle/>
        <a:p>
          <a:pPr rtl="1"/>
          <a:endParaRPr lang="ar-EG"/>
        </a:p>
      </dgm:t>
    </dgm:pt>
    <dgm:pt modelId="{1D92F20B-13AA-46EB-B6C7-440678EF2656}" type="sibTrans" cxnId="{64F1F480-05D6-44E5-9B61-1A2CDC4BD400}">
      <dgm:prSet/>
      <dgm:spPr/>
      <dgm:t>
        <a:bodyPr/>
        <a:lstStyle/>
        <a:p>
          <a:pPr rtl="1"/>
          <a:endParaRPr lang="ar-EG"/>
        </a:p>
      </dgm:t>
    </dgm:pt>
    <dgm:pt modelId="{7E3832B8-4478-4ABA-9111-9DC77A466B66}" type="pres">
      <dgm:prSet presAssocID="{8C9DF1E4-71A4-4004-8374-578F17A27166}" presName="linearFlow" presStyleCnt="0">
        <dgm:presLayoutVars>
          <dgm:dir/>
          <dgm:animLvl val="lvl"/>
          <dgm:resizeHandles val="exact"/>
        </dgm:presLayoutVars>
      </dgm:prSet>
      <dgm:spPr/>
      <dgm:t>
        <a:bodyPr/>
        <a:lstStyle/>
        <a:p>
          <a:pPr rtl="1"/>
          <a:endParaRPr lang="ar-EG"/>
        </a:p>
      </dgm:t>
    </dgm:pt>
    <dgm:pt modelId="{B1FBF249-D888-4514-8C8B-EB6745479C4A}" type="pres">
      <dgm:prSet presAssocID="{09C4B95B-3DDC-4C8A-A3D9-DE41A3342589}" presName="composite" presStyleCnt="0"/>
      <dgm:spPr/>
    </dgm:pt>
    <dgm:pt modelId="{F3DB619F-F770-449D-B62B-D6EF6DD96D61}" type="pres">
      <dgm:prSet presAssocID="{09C4B95B-3DDC-4C8A-A3D9-DE41A3342589}" presName="parentText" presStyleLbl="alignNode1" presStyleIdx="0" presStyleCnt="3">
        <dgm:presLayoutVars>
          <dgm:chMax val="1"/>
          <dgm:bulletEnabled val="1"/>
        </dgm:presLayoutVars>
      </dgm:prSet>
      <dgm:spPr/>
      <dgm:t>
        <a:bodyPr/>
        <a:lstStyle/>
        <a:p>
          <a:pPr rtl="1"/>
          <a:endParaRPr lang="ar-EG"/>
        </a:p>
      </dgm:t>
    </dgm:pt>
    <dgm:pt modelId="{3C597BA0-FC7A-41EC-A8D9-E41A581DC0C1}" type="pres">
      <dgm:prSet presAssocID="{09C4B95B-3DDC-4C8A-A3D9-DE41A3342589}" presName="descendantText" presStyleLbl="alignAcc1" presStyleIdx="0" presStyleCnt="3" custScaleY="113727" custLinFactNeighborX="100" custLinFactNeighborY="12660">
        <dgm:presLayoutVars>
          <dgm:bulletEnabled val="1"/>
        </dgm:presLayoutVars>
      </dgm:prSet>
      <dgm:spPr/>
      <dgm:t>
        <a:bodyPr/>
        <a:lstStyle/>
        <a:p>
          <a:pPr rtl="1"/>
          <a:endParaRPr lang="ar-EG"/>
        </a:p>
      </dgm:t>
    </dgm:pt>
    <dgm:pt modelId="{E07B903E-2FAC-42A5-A2F8-8337F3CBB6B0}" type="pres">
      <dgm:prSet presAssocID="{A462AD1F-A42F-4AEE-9DFC-42A90CC6DB95}" presName="sp" presStyleCnt="0"/>
      <dgm:spPr/>
    </dgm:pt>
    <dgm:pt modelId="{5FAA697A-E60B-4EE4-B077-D77B6D2B71DA}" type="pres">
      <dgm:prSet presAssocID="{488D44C3-EFEB-4A44-BBB7-CF47F83A3B2E}" presName="composite" presStyleCnt="0"/>
      <dgm:spPr/>
    </dgm:pt>
    <dgm:pt modelId="{F594DE46-0145-49A3-9CD2-AC7CA2E8427F}" type="pres">
      <dgm:prSet presAssocID="{488D44C3-EFEB-4A44-BBB7-CF47F83A3B2E}" presName="parentText" presStyleLbl="alignNode1" presStyleIdx="1" presStyleCnt="3">
        <dgm:presLayoutVars>
          <dgm:chMax val="1"/>
          <dgm:bulletEnabled val="1"/>
        </dgm:presLayoutVars>
      </dgm:prSet>
      <dgm:spPr/>
      <dgm:t>
        <a:bodyPr/>
        <a:lstStyle/>
        <a:p>
          <a:pPr rtl="1"/>
          <a:endParaRPr lang="ar-EG"/>
        </a:p>
      </dgm:t>
    </dgm:pt>
    <dgm:pt modelId="{A43819BE-0AAE-4B17-9CB3-113E743D62C4}" type="pres">
      <dgm:prSet presAssocID="{488D44C3-EFEB-4A44-BBB7-CF47F83A3B2E}" presName="descendantText" presStyleLbl="alignAcc1" presStyleIdx="1" presStyleCnt="3">
        <dgm:presLayoutVars>
          <dgm:bulletEnabled val="1"/>
        </dgm:presLayoutVars>
      </dgm:prSet>
      <dgm:spPr/>
      <dgm:t>
        <a:bodyPr/>
        <a:lstStyle/>
        <a:p>
          <a:pPr rtl="1"/>
          <a:endParaRPr lang="ar-EG"/>
        </a:p>
      </dgm:t>
    </dgm:pt>
    <dgm:pt modelId="{0BD1CA82-BA91-4C35-BC6A-0CF9CA645089}" type="pres">
      <dgm:prSet presAssocID="{50F31518-8B3A-4534-9708-D2943A383D9D}" presName="sp" presStyleCnt="0"/>
      <dgm:spPr/>
    </dgm:pt>
    <dgm:pt modelId="{E8128558-34F3-4E3D-970E-A46A234D7D9F}" type="pres">
      <dgm:prSet presAssocID="{E1AD7F0C-1DB4-4A98-853C-78FA7EC6B9BC}" presName="composite" presStyleCnt="0"/>
      <dgm:spPr/>
    </dgm:pt>
    <dgm:pt modelId="{654954F3-5C6F-464F-82CD-9A4141FEC825}" type="pres">
      <dgm:prSet presAssocID="{E1AD7F0C-1DB4-4A98-853C-78FA7EC6B9BC}" presName="parentText" presStyleLbl="alignNode1" presStyleIdx="2" presStyleCnt="3">
        <dgm:presLayoutVars>
          <dgm:chMax val="1"/>
          <dgm:bulletEnabled val="1"/>
        </dgm:presLayoutVars>
      </dgm:prSet>
      <dgm:spPr/>
      <dgm:t>
        <a:bodyPr/>
        <a:lstStyle/>
        <a:p>
          <a:pPr rtl="1"/>
          <a:endParaRPr lang="ar-EG"/>
        </a:p>
      </dgm:t>
    </dgm:pt>
    <dgm:pt modelId="{02235C9C-2B5D-45E6-8AB4-47BA34AC1C8B}" type="pres">
      <dgm:prSet presAssocID="{E1AD7F0C-1DB4-4A98-853C-78FA7EC6B9BC}" presName="descendantText" presStyleLbl="alignAcc1" presStyleIdx="2" presStyleCnt="3" custScaleY="136504" custLinFactNeighborX="-647" custLinFactNeighborY="6706">
        <dgm:presLayoutVars>
          <dgm:bulletEnabled val="1"/>
        </dgm:presLayoutVars>
      </dgm:prSet>
      <dgm:spPr/>
      <dgm:t>
        <a:bodyPr/>
        <a:lstStyle/>
        <a:p>
          <a:pPr rtl="1"/>
          <a:endParaRPr lang="ar-EG"/>
        </a:p>
      </dgm:t>
    </dgm:pt>
  </dgm:ptLst>
  <dgm:cxnLst>
    <dgm:cxn modelId="{49AC765B-6358-4BE7-A6EB-3568E927CFB1}" type="presOf" srcId="{09C4B95B-3DDC-4C8A-A3D9-DE41A3342589}" destId="{F3DB619F-F770-449D-B62B-D6EF6DD96D61}" srcOrd="0" destOrd="0" presId="urn:microsoft.com/office/officeart/2005/8/layout/chevron2"/>
    <dgm:cxn modelId="{216EDC34-64D7-48C0-8F25-A12AD916FB0B}" type="presOf" srcId="{488D44C3-EFEB-4A44-BBB7-CF47F83A3B2E}" destId="{F594DE46-0145-49A3-9CD2-AC7CA2E8427F}" srcOrd="0" destOrd="0" presId="urn:microsoft.com/office/officeart/2005/8/layout/chevron2"/>
    <dgm:cxn modelId="{2BC106E9-D342-466F-9E8F-4336381BE959}" type="presOf" srcId="{C902D1DB-A4A3-4F4C-97B0-E316178963B2}" destId="{02235C9C-2B5D-45E6-8AB4-47BA34AC1C8B}" srcOrd="0" destOrd="0" presId="urn:microsoft.com/office/officeart/2005/8/layout/chevron2"/>
    <dgm:cxn modelId="{2650E18D-A7F2-4DBB-934B-FE977669BEDB}" type="presOf" srcId="{342F1411-DFF1-489A-9078-1871162A289A}" destId="{3C597BA0-FC7A-41EC-A8D9-E41A581DC0C1}" srcOrd="0" destOrd="1" presId="urn:microsoft.com/office/officeart/2005/8/layout/chevron2"/>
    <dgm:cxn modelId="{44C7535F-A7BB-4C66-A469-C52A26D82764}" srcId="{E1AD7F0C-1DB4-4A98-853C-78FA7EC6B9BC}" destId="{C902D1DB-A4A3-4F4C-97B0-E316178963B2}" srcOrd="0" destOrd="0" parTransId="{8B0F1246-0429-4A44-833B-64AADF332246}" sibTransId="{FFF2F26D-011A-4233-B722-A5D4EFCD9796}"/>
    <dgm:cxn modelId="{D76DD454-778A-4FEB-92A0-BBED83D49371}" srcId="{488D44C3-EFEB-4A44-BBB7-CF47F83A3B2E}" destId="{B2C1206B-4CC5-4439-A6E8-4CD1816CF844}" srcOrd="0" destOrd="0" parTransId="{0A6B5D06-E771-459C-BB2C-8EEA80BC56F7}" sibTransId="{FF8B2EEF-4F97-4174-B07E-50B35CDB7335}"/>
    <dgm:cxn modelId="{B8ED9511-25DE-4E59-A26A-CA0773CEF3DE}" type="presOf" srcId="{EE728A14-83CD-4BAB-897A-F2C9316CA434}" destId="{02235C9C-2B5D-45E6-8AB4-47BA34AC1C8B}" srcOrd="0" destOrd="1" presId="urn:microsoft.com/office/officeart/2005/8/layout/chevron2"/>
    <dgm:cxn modelId="{8584FE6E-032F-4CCE-80B0-F98CDF1CD844}" srcId="{8C9DF1E4-71A4-4004-8374-578F17A27166}" destId="{488D44C3-EFEB-4A44-BBB7-CF47F83A3B2E}" srcOrd="1" destOrd="0" parTransId="{4F6B078B-167E-4FAC-ACE0-A506D4BEBCD4}" sibTransId="{50F31518-8B3A-4534-9708-D2943A383D9D}"/>
    <dgm:cxn modelId="{64F1F480-05D6-44E5-9B61-1A2CDC4BD400}" srcId="{E1AD7F0C-1DB4-4A98-853C-78FA7EC6B9BC}" destId="{EE728A14-83CD-4BAB-897A-F2C9316CA434}" srcOrd="1" destOrd="0" parTransId="{EED1C77A-1C02-48BF-82D5-B80BF9EE5C96}" sibTransId="{1D92F20B-13AA-46EB-B6C7-440678EF2656}"/>
    <dgm:cxn modelId="{77694E70-FD63-4B35-A4EF-B7FC6FDF1095}" srcId="{09C4B95B-3DDC-4C8A-A3D9-DE41A3342589}" destId="{342F1411-DFF1-489A-9078-1871162A289A}" srcOrd="1" destOrd="0" parTransId="{3FDD077A-71EF-48E3-8E49-8113B0A3A705}" sibTransId="{A0300624-0D13-4FE9-BE89-B8D69D65B8DB}"/>
    <dgm:cxn modelId="{99D4C4EB-693F-4DC1-B37E-7AC0DFD788B5}" srcId="{8C9DF1E4-71A4-4004-8374-578F17A27166}" destId="{09C4B95B-3DDC-4C8A-A3D9-DE41A3342589}" srcOrd="0" destOrd="0" parTransId="{4C1DD2F1-DE07-4B8E-8379-8C0273B45F38}" sibTransId="{A462AD1F-A42F-4AEE-9DFC-42A90CC6DB95}"/>
    <dgm:cxn modelId="{838FA918-3F85-4F15-87C8-2CE195C2F983}" type="presOf" srcId="{8C9DF1E4-71A4-4004-8374-578F17A27166}" destId="{7E3832B8-4478-4ABA-9111-9DC77A466B66}" srcOrd="0" destOrd="0" presId="urn:microsoft.com/office/officeart/2005/8/layout/chevron2"/>
    <dgm:cxn modelId="{DD8D0BE0-3875-44EB-A96A-EC69A904B24E}" srcId="{09C4B95B-3DDC-4C8A-A3D9-DE41A3342589}" destId="{4F637A65-3FA1-43B0-8087-A3A87CB3B5FB}" srcOrd="0" destOrd="0" parTransId="{A753E131-0F7A-4554-8527-326655EA2E41}" sibTransId="{67DFDE5A-1533-4AB6-97C0-DE58BAB21E27}"/>
    <dgm:cxn modelId="{C5C5EEB4-98E3-4981-9606-3A0EA64CD174}" type="presOf" srcId="{4F637A65-3FA1-43B0-8087-A3A87CB3B5FB}" destId="{3C597BA0-FC7A-41EC-A8D9-E41A581DC0C1}" srcOrd="0" destOrd="0" presId="urn:microsoft.com/office/officeart/2005/8/layout/chevron2"/>
    <dgm:cxn modelId="{96B7DAD2-5F7C-4D1D-ADC0-714E86EB8119}" type="presOf" srcId="{E1AD7F0C-1DB4-4A98-853C-78FA7EC6B9BC}" destId="{654954F3-5C6F-464F-82CD-9A4141FEC825}" srcOrd="0" destOrd="0" presId="urn:microsoft.com/office/officeart/2005/8/layout/chevron2"/>
    <dgm:cxn modelId="{A1E67C5F-1F2E-4536-9224-83441F00B05A}" type="presOf" srcId="{B2C1206B-4CC5-4439-A6E8-4CD1816CF844}" destId="{A43819BE-0AAE-4B17-9CB3-113E743D62C4}" srcOrd="0" destOrd="0" presId="urn:microsoft.com/office/officeart/2005/8/layout/chevron2"/>
    <dgm:cxn modelId="{500F6FC7-5BE0-458E-92CE-5786C975AAEA}" srcId="{8C9DF1E4-71A4-4004-8374-578F17A27166}" destId="{E1AD7F0C-1DB4-4A98-853C-78FA7EC6B9BC}" srcOrd="2" destOrd="0" parTransId="{A2E97598-ADCB-41E4-BF9C-5FA8AFDE5F17}" sibTransId="{4AEDD625-30E2-437B-B55D-A8FBEADB4E58}"/>
    <dgm:cxn modelId="{2D84AC7F-6212-47F8-AC96-3D98CCD17EC4}" type="presParOf" srcId="{7E3832B8-4478-4ABA-9111-9DC77A466B66}" destId="{B1FBF249-D888-4514-8C8B-EB6745479C4A}" srcOrd="0" destOrd="0" presId="urn:microsoft.com/office/officeart/2005/8/layout/chevron2"/>
    <dgm:cxn modelId="{04C9F6B6-BDE7-4515-B55D-E7B29B67250E}" type="presParOf" srcId="{B1FBF249-D888-4514-8C8B-EB6745479C4A}" destId="{F3DB619F-F770-449D-B62B-D6EF6DD96D61}" srcOrd="0" destOrd="0" presId="urn:microsoft.com/office/officeart/2005/8/layout/chevron2"/>
    <dgm:cxn modelId="{209C8EE9-A431-4853-9BF8-6EF909432C9A}" type="presParOf" srcId="{B1FBF249-D888-4514-8C8B-EB6745479C4A}" destId="{3C597BA0-FC7A-41EC-A8D9-E41A581DC0C1}" srcOrd="1" destOrd="0" presId="urn:microsoft.com/office/officeart/2005/8/layout/chevron2"/>
    <dgm:cxn modelId="{63E838BA-DD79-4A5F-9473-8543BD0E00B0}" type="presParOf" srcId="{7E3832B8-4478-4ABA-9111-9DC77A466B66}" destId="{E07B903E-2FAC-42A5-A2F8-8337F3CBB6B0}" srcOrd="1" destOrd="0" presId="urn:microsoft.com/office/officeart/2005/8/layout/chevron2"/>
    <dgm:cxn modelId="{D804907C-0ED6-4F2F-8F97-1C7868B3B022}" type="presParOf" srcId="{7E3832B8-4478-4ABA-9111-9DC77A466B66}" destId="{5FAA697A-E60B-4EE4-B077-D77B6D2B71DA}" srcOrd="2" destOrd="0" presId="urn:microsoft.com/office/officeart/2005/8/layout/chevron2"/>
    <dgm:cxn modelId="{8DD727EB-BB54-4AAC-81D8-0B10BB7D9B37}" type="presParOf" srcId="{5FAA697A-E60B-4EE4-B077-D77B6D2B71DA}" destId="{F594DE46-0145-49A3-9CD2-AC7CA2E8427F}" srcOrd="0" destOrd="0" presId="urn:microsoft.com/office/officeart/2005/8/layout/chevron2"/>
    <dgm:cxn modelId="{B6AB1189-11FB-4F80-A206-E956EFC26C43}" type="presParOf" srcId="{5FAA697A-E60B-4EE4-B077-D77B6D2B71DA}" destId="{A43819BE-0AAE-4B17-9CB3-113E743D62C4}" srcOrd="1" destOrd="0" presId="urn:microsoft.com/office/officeart/2005/8/layout/chevron2"/>
    <dgm:cxn modelId="{17F5312A-4FB9-460A-BFEB-BA3D4DC26341}" type="presParOf" srcId="{7E3832B8-4478-4ABA-9111-9DC77A466B66}" destId="{0BD1CA82-BA91-4C35-BC6A-0CF9CA645089}" srcOrd="3" destOrd="0" presId="urn:microsoft.com/office/officeart/2005/8/layout/chevron2"/>
    <dgm:cxn modelId="{1BBC5ACC-2CED-447A-B7CB-92AAB2486599}" type="presParOf" srcId="{7E3832B8-4478-4ABA-9111-9DC77A466B66}" destId="{E8128558-34F3-4E3D-970E-A46A234D7D9F}" srcOrd="4" destOrd="0" presId="urn:microsoft.com/office/officeart/2005/8/layout/chevron2"/>
    <dgm:cxn modelId="{2545D6BF-166F-4E38-A592-96DE927E84D0}" type="presParOf" srcId="{E8128558-34F3-4E3D-970E-A46A234D7D9F}" destId="{654954F3-5C6F-464F-82CD-9A4141FEC825}" srcOrd="0" destOrd="0" presId="urn:microsoft.com/office/officeart/2005/8/layout/chevron2"/>
    <dgm:cxn modelId="{F180C03D-8EA6-4284-897D-3A47BF168717}" type="presParOf" srcId="{E8128558-34F3-4E3D-970E-A46A234D7D9F}" destId="{02235C9C-2B5D-45E6-8AB4-47BA34AC1C8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3DF48B-AD9B-4355-829F-2E09E1850D2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pPr rtl="1"/>
          <a:endParaRPr lang="ar-EG"/>
        </a:p>
      </dgm:t>
    </dgm:pt>
    <dgm:pt modelId="{BCB7DDCC-65ED-4ED8-BA6D-46F9D5E571EB}">
      <dgm:prSet/>
      <dgm:spPr/>
      <dgm:t>
        <a:bodyPr/>
        <a:lstStyle/>
        <a:p>
          <a:pPr algn="justLow" rtl="1"/>
          <a:r>
            <a:rPr lang="ar-SA" b="0" dirty="0" smtClean="0">
              <a:cs typeface="Sultan bold" pitchFamily="2" charset="-78"/>
            </a:rPr>
            <a:t>تكثيف حملات التوعية الخاصة بفيروس كورونا المستجد في جميع المدارس والمؤسسات و أماكن التجمعات والمساجد والكنائس، وذلك لنشر الوعى بين المواطنين </a:t>
          </a:r>
          <a:endParaRPr lang="ar-EG" b="0" dirty="0">
            <a:cs typeface="Sultan bold" pitchFamily="2" charset="-78"/>
          </a:endParaRPr>
        </a:p>
      </dgm:t>
    </dgm:pt>
    <dgm:pt modelId="{FC78E2B4-CD3B-4EBB-9299-20620A054621}" type="parTrans" cxnId="{45BC5262-0241-47B4-8CE3-390FD11374C0}">
      <dgm:prSet/>
      <dgm:spPr/>
      <dgm:t>
        <a:bodyPr/>
        <a:lstStyle/>
        <a:p>
          <a:pPr rtl="1"/>
          <a:endParaRPr lang="ar-EG"/>
        </a:p>
      </dgm:t>
    </dgm:pt>
    <dgm:pt modelId="{9B184BB3-1A6A-4928-AE19-6458F0883BEB}" type="sibTrans" cxnId="{45BC5262-0241-47B4-8CE3-390FD11374C0}">
      <dgm:prSet/>
      <dgm:spPr/>
      <dgm:t>
        <a:bodyPr/>
        <a:lstStyle/>
        <a:p>
          <a:pPr rtl="1"/>
          <a:endParaRPr lang="ar-EG"/>
        </a:p>
      </dgm:t>
    </dgm:pt>
    <dgm:pt modelId="{B4D988DF-2478-47FE-A3EF-1AF2F41B2DC1}">
      <dgm:prSet/>
      <dgm:spPr/>
      <dgm:t>
        <a:bodyPr/>
        <a:lstStyle/>
        <a:p>
          <a:pPr algn="justLow" rtl="1"/>
          <a:r>
            <a:rPr lang="ar-SA" b="0" dirty="0" smtClean="0">
              <a:cs typeface="Sultan bold" pitchFamily="2" charset="-78"/>
            </a:rPr>
            <a:t>الاهتمام بأعمال النظافة و تعقيم جميع المدارس بمختلف المناطق بصفة دورية وتوفير مطهرات و التأكد من وجود الزائرات الصحيات بكل مدرسة</a:t>
          </a:r>
          <a:r>
            <a:rPr lang="en-US" b="0" dirty="0" smtClean="0">
              <a:cs typeface="Sultan bold" pitchFamily="2" charset="-78"/>
            </a:rPr>
            <a:t> ...</a:t>
          </a:r>
        </a:p>
      </dgm:t>
    </dgm:pt>
    <dgm:pt modelId="{B4B91858-2FF4-409A-8C3D-99055E9EEC0C}" type="parTrans" cxnId="{FC606724-803B-48B5-9BAF-44B0D487BDF5}">
      <dgm:prSet/>
      <dgm:spPr/>
      <dgm:t>
        <a:bodyPr/>
        <a:lstStyle/>
        <a:p>
          <a:pPr rtl="1"/>
          <a:endParaRPr lang="ar-EG"/>
        </a:p>
      </dgm:t>
    </dgm:pt>
    <dgm:pt modelId="{3A53FB72-4C07-4827-9C3E-7EC312AF700D}" type="sibTrans" cxnId="{FC606724-803B-48B5-9BAF-44B0D487BDF5}">
      <dgm:prSet/>
      <dgm:spPr/>
      <dgm:t>
        <a:bodyPr/>
        <a:lstStyle/>
        <a:p>
          <a:pPr rtl="1"/>
          <a:endParaRPr lang="ar-EG"/>
        </a:p>
      </dgm:t>
    </dgm:pt>
    <dgm:pt modelId="{C30AFC7F-0420-4854-BDC1-63FC6109D1D3}">
      <dgm:prSet/>
      <dgm:spPr/>
      <dgm:t>
        <a:bodyPr/>
        <a:lstStyle/>
        <a:p>
          <a:pPr algn="justLow" rtl="1"/>
          <a:r>
            <a:rPr lang="ar-SA" b="0" dirty="0" smtClean="0">
              <a:cs typeface="Sultan bold" pitchFamily="2" charset="-78"/>
            </a:rPr>
            <a:t>تهيب محافظ دمياط السادة المواطنين بعدم الانسياق وراء الشائعات حول ظهور حالات مصابة بفيروس كورونا بعدد من المدارس لافتة إلى أنه سيتم الاعلان بمنتهى الشفافية فى حال وقوع إصابات </a:t>
          </a:r>
          <a:endParaRPr lang="ar-EG" b="0" dirty="0">
            <a:cs typeface="Sultan bold" pitchFamily="2" charset="-78"/>
          </a:endParaRPr>
        </a:p>
      </dgm:t>
    </dgm:pt>
    <dgm:pt modelId="{DC3C46AE-53E1-4D5C-B689-DF4D0CF163CB}" type="parTrans" cxnId="{F9C4F5D7-72E5-4930-9836-305DA523235C}">
      <dgm:prSet/>
      <dgm:spPr/>
      <dgm:t>
        <a:bodyPr/>
        <a:lstStyle/>
        <a:p>
          <a:pPr rtl="1"/>
          <a:endParaRPr lang="ar-EG"/>
        </a:p>
      </dgm:t>
    </dgm:pt>
    <dgm:pt modelId="{B8B57CA3-3334-4DD4-8410-2A7BB2B5FAB5}" type="sibTrans" cxnId="{F9C4F5D7-72E5-4930-9836-305DA523235C}">
      <dgm:prSet/>
      <dgm:spPr/>
      <dgm:t>
        <a:bodyPr/>
        <a:lstStyle/>
        <a:p>
          <a:pPr rtl="1"/>
          <a:endParaRPr lang="ar-EG"/>
        </a:p>
      </dgm:t>
    </dgm:pt>
    <dgm:pt modelId="{00B50101-2BF7-4096-9976-9CC3C98CD2D4}">
      <dgm:prSet/>
      <dgm:spPr/>
      <dgm:t>
        <a:bodyPr/>
        <a:lstStyle/>
        <a:p>
          <a:pPr algn="justLow" rtl="1"/>
          <a:r>
            <a:rPr lang="ar-SA" b="0" smtClean="0">
              <a:cs typeface="Sultan bold" pitchFamily="2" charset="-78"/>
            </a:rPr>
            <a:t>تم رفع درجة الاستعداد بالقطاع الصحى لمواجهة أى مستجدات وفقاً للخطة الموضوعة فى هذا الشأن</a:t>
          </a:r>
          <a:endParaRPr lang="ar-EG" b="0">
            <a:cs typeface="Sultan bold" pitchFamily="2" charset="-78"/>
          </a:endParaRPr>
        </a:p>
      </dgm:t>
    </dgm:pt>
    <dgm:pt modelId="{74D3DEFD-8C9A-42A1-AD89-DF802DA90786}" type="parTrans" cxnId="{F43AF174-5268-4578-95F2-09DE4DF0652C}">
      <dgm:prSet/>
      <dgm:spPr/>
      <dgm:t>
        <a:bodyPr/>
        <a:lstStyle/>
        <a:p>
          <a:pPr rtl="1"/>
          <a:endParaRPr lang="ar-EG"/>
        </a:p>
      </dgm:t>
    </dgm:pt>
    <dgm:pt modelId="{9873905C-FA07-47B7-88DA-65F07F9B3704}" type="sibTrans" cxnId="{F43AF174-5268-4578-95F2-09DE4DF0652C}">
      <dgm:prSet/>
      <dgm:spPr/>
      <dgm:t>
        <a:bodyPr/>
        <a:lstStyle/>
        <a:p>
          <a:pPr rtl="1"/>
          <a:endParaRPr lang="ar-EG"/>
        </a:p>
      </dgm:t>
    </dgm:pt>
    <dgm:pt modelId="{04ACE1A6-FC0C-4155-8E13-8187561DBE64}">
      <dgm:prSet/>
      <dgm:spPr/>
      <dgm:t>
        <a:bodyPr/>
        <a:lstStyle/>
        <a:p>
          <a:pPr algn="justLow" rtl="1"/>
          <a:r>
            <a:rPr lang="ar-SA" b="0" smtClean="0">
              <a:cs typeface="Sultan bold" pitchFamily="2" charset="-78"/>
            </a:rPr>
            <a:t>يتم متابعة الموقف الخاص بتلك الإجراءات على مدار اليوم فضلا عن فرق المتابعة التى تجوب كافة المدارس للتأكد من تنفيذ تلك التعليمات</a:t>
          </a:r>
          <a:endParaRPr lang="ar-EG" b="0" dirty="0">
            <a:cs typeface="Sultan bold" pitchFamily="2" charset="-78"/>
          </a:endParaRPr>
        </a:p>
      </dgm:t>
    </dgm:pt>
    <dgm:pt modelId="{F6EE694D-A7FB-4634-B9B6-03A57299D03E}" type="parTrans" cxnId="{04B4600E-C281-482F-BF3D-F12FEC80DE74}">
      <dgm:prSet/>
      <dgm:spPr/>
      <dgm:t>
        <a:bodyPr/>
        <a:lstStyle/>
        <a:p>
          <a:pPr rtl="1"/>
          <a:endParaRPr lang="ar-EG"/>
        </a:p>
      </dgm:t>
    </dgm:pt>
    <dgm:pt modelId="{DB190112-8C42-4544-98E8-241882A531BA}" type="sibTrans" cxnId="{04B4600E-C281-482F-BF3D-F12FEC80DE74}">
      <dgm:prSet/>
      <dgm:spPr/>
      <dgm:t>
        <a:bodyPr/>
        <a:lstStyle/>
        <a:p>
          <a:pPr rtl="1"/>
          <a:endParaRPr lang="ar-EG"/>
        </a:p>
      </dgm:t>
    </dgm:pt>
    <dgm:pt modelId="{57D7FFEF-B184-4FCC-A6D5-A8D696646835}" type="pres">
      <dgm:prSet presAssocID="{E73DF48B-AD9B-4355-829F-2E09E1850D24}" presName="Name0" presStyleCnt="0">
        <dgm:presLayoutVars>
          <dgm:chMax val="7"/>
          <dgm:chPref val="7"/>
          <dgm:dir/>
        </dgm:presLayoutVars>
      </dgm:prSet>
      <dgm:spPr/>
      <dgm:t>
        <a:bodyPr/>
        <a:lstStyle/>
        <a:p>
          <a:pPr rtl="1"/>
          <a:endParaRPr lang="ar-EG"/>
        </a:p>
      </dgm:t>
    </dgm:pt>
    <dgm:pt modelId="{AB496AF7-0E9B-4F13-BD56-4677CA19C3EB}" type="pres">
      <dgm:prSet presAssocID="{E73DF48B-AD9B-4355-829F-2E09E1850D24}" presName="Name1" presStyleCnt="0"/>
      <dgm:spPr/>
    </dgm:pt>
    <dgm:pt modelId="{DCE820DF-4D51-46F8-98BD-9E5C3889F033}" type="pres">
      <dgm:prSet presAssocID="{E73DF48B-AD9B-4355-829F-2E09E1850D24}" presName="cycle" presStyleCnt="0"/>
      <dgm:spPr/>
    </dgm:pt>
    <dgm:pt modelId="{A21E7FA6-150C-49F2-B206-7CF5195144F8}" type="pres">
      <dgm:prSet presAssocID="{E73DF48B-AD9B-4355-829F-2E09E1850D24}" presName="srcNode" presStyleLbl="node1" presStyleIdx="0" presStyleCnt="5"/>
      <dgm:spPr/>
    </dgm:pt>
    <dgm:pt modelId="{68578A33-62F2-4043-A878-2833D4000232}" type="pres">
      <dgm:prSet presAssocID="{E73DF48B-AD9B-4355-829F-2E09E1850D24}" presName="conn" presStyleLbl="parChTrans1D2" presStyleIdx="0" presStyleCnt="1"/>
      <dgm:spPr/>
      <dgm:t>
        <a:bodyPr/>
        <a:lstStyle/>
        <a:p>
          <a:pPr rtl="1"/>
          <a:endParaRPr lang="ar-EG"/>
        </a:p>
      </dgm:t>
    </dgm:pt>
    <dgm:pt modelId="{F9DFEFD5-8D5B-4CE9-B32E-705722E825D4}" type="pres">
      <dgm:prSet presAssocID="{E73DF48B-AD9B-4355-829F-2E09E1850D24}" presName="extraNode" presStyleLbl="node1" presStyleIdx="0" presStyleCnt="5"/>
      <dgm:spPr/>
    </dgm:pt>
    <dgm:pt modelId="{359859E5-7486-4A60-8F06-8098C81FC006}" type="pres">
      <dgm:prSet presAssocID="{E73DF48B-AD9B-4355-829F-2E09E1850D24}" presName="dstNode" presStyleLbl="node1" presStyleIdx="0" presStyleCnt="5"/>
      <dgm:spPr/>
    </dgm:pt>
    <dgm:pt modelId="{CB802236-727F-41F0-9AFF-5DE29731D5CB}" type="pres">
      <dgm:prSet presAssocID="{BCB7DDCC-65ED-4ED8-BA6D-46F9D5E571EB}" presName="text_1" presStyleLbl="node1" presStyleIdx="0" presStyleCnt="5">
        <dgm:presLayoutVars>
          <dgm:bulletEnabled val="1"/>
        </dgm:presLayoutVars>
      </dgm:prSet>
      <dgm:spPr/>
      <dgm:t>
        <a:bodyPr/>
        <a:lstStyle/>
        <a:p>
          <a:pPr rtl="1"/>
          <a:endParaRPr lang="ar-EG"/>
        </a:p>
      </dgm:t>
    </dgm:pt>
    <dgm:pt modelId="{DE5FB8CC-5982-4B8C-8719-4924C8552111}" type="pres">
      <dgm:prSet presAssocID="{BCB7DDCC-65ED-4ED8-BA6D-46F9D5E571EB}" presName="accent_1" presStyleCnt="0"/>
      <dgm:spPr/>
    </dgm:pt>
    <dgm:pt modelId="{78FAF2EF-0DA9-476A-8468-A5C5F76B1FE1}" type="pres">
      <dgm:prSet presAssocID="{BCB7DDCC-65ED-4ED8-BA6D-46F9D5E571EB}" presName="accentRepeatNode" presStyleLbl="solidFgAcc1" presStyleIdx="0" presStyleCnt="5"/>
      <dgm:spPr/>
    </dgm:pt>
    <dgm:pt modelId="{38FC834C-AA38-46CE-9046-D2844A25E855}" type="pres">
      <dgm:prSet presAssocID="{B4D988DF-2478-47FE-A3EF-1AF2F41B2DC1}" presName="text_2" presStyleLbl="node1" presStyleIdx="1" presStyleCnt="5">
        <dgm:presLayoutVars>
          <dgm:bulletEnabled val="1"/>
        </dgm:presLayoutVars>
      </dgm:prSet>
      <dgm:spPr/>
      <dgm:t>
        <a:bodyPr/>
        <a:lstStyle/>
        <a:p>
          <a:pPr rtl="1"/>
          <a:endParaRPr lang="ar-EG"/>
        </a:p>
      </dgm:t>
    </dgm:pt>
    <dgm:pt modelId="{E74EC524-2FC7-4916-BD60-1755A10B5FF9}" type="pres">
      <dgm:prSet presAssocID="{B4D988DF-2478-47FE-A3EF-1AF2F41B2DC1}" presName="accent_2" presStyleCnt="0"/>
      <dgm:spPr/>
    </dgm:pt>
    <dgm:pt modelId="{16841C36-10FA-49B1-9497-923A98C0DBE9}" type="pres">
      <dgm:prSet presAssocID="{B4D988DF-2478-47FE-A3EF-1AF2F41B2DC1}" presName="accentRepeatNode" presStyleLbl="solidFgAcc1" presStyleIdx="1" presStyleCnt="5"/>
      <dgm:spPr/>
    </dgm:pt>
    <dgm:pt modelId="{67A4C3E8-189E-494C-B30C-1A415DF583DD}" type="pres">
      <dgm:prSet presAssocID="{C30AFC7F-0420-4854-BDC1-63FC6109D1D3}" presName="text_3" presStyleLbl="node1" presStyleIdx="2" presStyleCnt="5">
        <dgm:presLayoutVars>
          <dgm:bulletEnabled val="1"/>
        </dgm:presLayoutVars>
      </dgm:prSet>
      <dgm:spPr/>
      <dgm:t>
        <a:bodyPr/>
        <a:lstStyle/>
        <a:p>
          <a:pPr rtl="1"/>
          <a:endParaRPr lang="ar-EG"/>
        </a:p>
      </dgm:t>
    </dgm:pt>
    <dgm:pt modelId="{49460694-5F69-450D-AF8B-75649EFBAF7E}" type="pres">
      <dgm:prSet presAssocID="{C30AFC7F-0420-4854-BDC1-63FC6109D1D3}" presName="accent_3" presStyleCnt="0"/>
      <dgm:spPr/>
    </dgm:pt>
    <dgm:pt modelId="{86264C75-6ECE-40B4-8390-E284B73D6668}" type="pres">
      <dgm:prSet presAssocID="{C30AFC7F-0420-4854-BDC1-63FC6109D1D3}" presName="accentRepeatNode" presStyleLbl="solidFgAcc1" presStyleIdx="2" presStyleCnt="5"/>
      <dgm:spPr/>
    </dgm:pt>
    <dgm:pt modelId="{C90A4BE8-30B1-4232-97AA-E30A398310AE}" type="pres">
      <dgm:prSet presAssocID="{00B50101-2BF7-4096-9976-9CC3C98CD2D4}" presName="text_4" presStyleLbl="node1" presStyleIdx="3" presStyleCnt="5">
        <dgm:presLayoutVars>
          <dgm:bulletEnabled val="1"/>
        </dgm:presLayoutVars>
      </dgm:prSet>
      <dgm:spPr/>
      <dgm:t>
        <a:bodyPr/>
        <a:lstStyle/>
        <a:p>
          <a:pPr rtl="1"/>
          <a:endParaRPr lang="ar-EG"/>
        </a:p>
      </dgm:t>
    </dgm:pt>
    <dgm:pt modelId="{88836C70-1184-43B6-BA03-DCCF9741B20F}" type="pres">
      <dgm:prSet presAssocID="{00B50101-2BF7-4096-9976-9CC3C98CD2D4}" presName="accent_4" presStyleCnt="0"/>
      <dgm:spPr/>
    </dgm:pt>
    <dgm:pt modelId="{5CC1E9E3-552D-400F-B9E5-A748FB07C48C}" type="pres">
      <dgm:prSet presAssocID="{00B50101-2BF7-4096-9976-9CC3C98CD2D4}" presName="accentRepeatNode" presStyleLbl="solidFgAcc1" presStyleIdx="3" presStyleCnt="5"/>
      <dgm:spPr/>
    </dgm:pt>
    <dgm:pt modelId="{51648EBB-1505-48EE-A94D-EC49F1FF4E3E}" type="pres">
      <dgm:prSet presAssocID="{04ACE1A6-FC0C-4155-8E13-8187561DBE64}" presName="text_5" presStyleLbl="node1" presStyleIdx="4" presStyleCnt="5">
        <dgm:presLayoutVars>
          <dgm:bulletEnabled val="1"/>
        </dgm:presLayoutVars>
      </dgm:prSet>
      <dgm:spPr/>
      <dgm:t>
        <a:bodyPr/>
        <a:lstStyle/>
        <a:p>
          <a:pPr rtl="1"/>
          <a:endParaRPr lang="ar-EG"/>
        </a:p>
      </dgm:t>
    </dgm:pt>
    <dgm:pt modelId="{8329B287-EA6C-4EE0-B80B-B631E746F9A2}" type="pres">
      <dgm:prSet presAssocID="{04ACE1A6-FC0C-4155-8E13-8187561DBE64}" presName="accent_5" presStyleCnt="0"/>
      <dgm:spPr/>
    </dgm:pt>
    <dgm:pt modelId="{55B1D3AE-C4E2-4DF2-BBE0-B42DD8DC6132}" type="pres">
      <dgm:prSet presAssocID="{04ACE1A6-FC0C-4155-8E13-8187561DBE64}" presName="accentRepeatNode" presStyleLbl="solidFgAcc1" presStyleIdx="4" presStyleCnt="5"/>
      <dgm:spPr/>
    </dgm:pt>
  </dgm:ptLst>
  <dgm:cxnLst>
    <dgm:cxn modelId="{B5C2A667-55EE-427E-92B2-9706EEC80B37}" type="presOf" srcId="{00B50101-2BF7-4096-9976-9CC3C98CD2D4}" destId="{C90A4BE8-30B1-4232-97AA-E30A398310AE}" srcOrd="0" destOrd="0" presId="urn:microsoft.com/office/officeart/2008/layout/VerticalCurvedList"/>
    <dgm:cxn modelId="{FC606724-803B-48B5-9BAF-44B0D487BDF5}" srcId="{E73DF48B-AD9B-4355-829F-2E09E1850D24}" destId="{B4D988DF-2478-47FE-A3EF-1AF2F41B2DC1}" srcOrd="1" destOrd="0" parTransId="{B4B91858-2FF4-409A-8C3D-99055E9EEC0C}" sibTransId="{3A53FB72-4C07-4827-9C3E-7EC312AF700D}"/>
    <dgm:cxn modelId="{45BC5262-0241-47B4-8CE3-390FD11374C0}" srcId="{E73DF48B-AD9B-4355-829F-2E09E1850D24}" destId="{BCB7DDCC-65ED-4ED8-BA6D-46F9D5E571EB}" srcOrd="0" destOrd="0" parTransId="{FC78E2B4-CD3B-4EBB-9299-20620A054621}" sibTransId="{9B184BB3-1A6A-4928-AE19-6458F0883BEB}"/>
    <dgm:cxn modelId="{9A001F0A-9003-4020-A95F-28279EBF4A21}" type="presOf" srcId="{C30AFC7F-0420-4854-BDC1-63FC6109D1D3}" destId="{67A4C3E8-189E-494C-B30C-1A415DF583DD}" srcOrd="0" destOrd="0" presId="urn:microsoft.com/office/officeart/2008/layout/VerticalCurvedList"/>
    <dgm:cxn modelId="{A51656FA-68A9-4C0E-9287-4B64E5D06B29}" type="presOf" srcId="{E73DF48B-AD9B-4355-829F-2E09E1850D24}" destId="{57D7FFEF-B184-4FCC-A6D5-A8D696646835}" srcOrd="0" destOrd="0" presId="urn:microsoft.com/office/officeart/2008/layout/VerticalCurvedList"/>
    <dgm:cxn modelId="{62AC877D-C1B8-4362-A9D1-7D29F5C0453B}" type="presOf" srcId="{B4D988DF-2478-47FE-A3EF-1AF2F41B2DC1}" destId="{38FC834C-AA38-46CE-9046-D2844A25E855}" srcOrd="0" destOrd="0" presId="urn:microsoft.com/office/officeart/2008/layout/VerticalCurvedList"/>
    <dgm:cxn modelId="{B06D3062-3867-43E7-9A23-EF826AD55DE1}" type="presOf" srcId="{04ACE1A6-FC0C-4155-8E13-8187561DBE64}" destId="{51648EBB-1505-48EE-A94D-EC49F1FF4E3E}" srcOrd="0" destOrd="0" presId="urn:microsoft.com/office/officeart/2008/layout/VerticalCurvedList"/>
    <dgm:cxn modelId="{F43AF174-5268-4578-95F2-09DE4DF0652C}" srcId="{E73DF48B-AD9B-4355-829F-2E09E1850D24}" destId="{00B50101-2BF7-4096-9976-9CC3C98CD2D4}" srcOrd="3" destOrd="0" parTransId="{74D3DEFD-8C9A-42A1-AD89-DF802DA90786}" sibTransId="{9873905C-FA07-47B7-88DA-65F07F9B3704}"/>
    <dgm:cxn modelId="{F9C4F5D7-72E5-4930-9836-305DA523235C}" srcId="{E73DF48B-AD9B-4355-829F-2E09E1850D24}" destId="{C30AFC7F-0420-4854-BDC1-63FC6109D1D3}" srcOrd="2" destOrd="0" parTransId="{DC3C46AE-53E1-4D5C-B689-DF4D0CF163CB}" sibTransId="{B8B57CA3-3334-4DD4-8410-2A7BB2B5FAB5}"/>
    <dgm:cxn modelId="{1C2D9A21-4C02-4704-8240-643CFDA3C1E0}" type="presOf" srcId="{9B184BB3-1A6A-4928-AE19-6458F0883BEB}" destId="{68578A33-62F2-4043-A878-2833D4000232}" srcOrd="0" destOrd="0" presId="urn:microsoft.com/office/officeart/2008/layout/VerticalCurvedList"/>
    <dgm:cxn modelId="{B1F87BE9-9A8D-4BFE-B429-2F4C5AA25357}" type="presOf" srcId="{BCB7DDCC-65ED-4ED8-BA6D-46F9D5E571EB}" destId="{CB802236-727F-41F0-9AFF-5DE29731D5CB}" srcOrd="0" destOrd="0" presId="urn:microsoft.com/office/officeart/2008/layout/VerticalCurvedList"/>
    <dgm:cxn modelId="{04B4600E-C281-482F-BF3D-F12FEC80DE74}" srcId="{E73DF48B-AD9B-4355-829F-2E09E1850D24}" destId="{04ACE1A6-FC0C-4155-8E13-8187561DBE64}" srcOrd="4" destOrd="0" parTransId="{F6EE694D-A7FB-4634-B9B6-03A57299D03E}" sibTransId="{DB190112-8C42-4544-98E8-241882A531BA}"/>
    <dgm:cxn modelId="{AD6A2A10-8507-4C3B-BEE8-4885FF924FD1}" type="presParOf" srcId="{57D7FFEF-B184-4FCC-A6D5-A8D696646835}" destId="{AB496AF7-0E9B-4F13-BD56-4677CA19C3EB}" srcOrd="0" destOrd="0" presId="urn:microsoft.com/office/officeart/2008/layout/VerticalCurvedList"/>
    <dgm:cxn modelId="{8B954A3C-3C05-4135-A402-E4292E5E693A}" type="presParOf" srcId="{AB496AF7-0E9B-4F13-BD56-4677CA19C3EB}" destId="{DCE820DF-4D51-46F8-98BD-9E5C3889F033}" srcOrd="0" destOrd="0" presId="urn:microsoft.com/office/officeart/2008/layout/VerticalCurvedList"/>
    <dgm:cxn modelId="{D977177A-B91F-4237-84A5-34918E1E680F}" type="presParOf" srcId="{DCE820DF-4D51-46F8-98BD-9E5C3889F033}" destId="{A21E7FA6-150C-49F2-B206-7CF5195144F8}" srcOrd="0" destOrd="0" presId="urn:microsoft.com/office/officeart/2008/layout/VerticalCurvedList"/>
    <dgm:cxn modelId="{10509BEB-7A08-4BA1-B1C4-C9632A5B91AC}" type="presParOf" srcId="{DCE820DF-4D51-46F8-98BD-9E5C3889F033}" destId="{68578A33-62F2-4043-A878-2833D4000232}" srcOrd="1" destOrd="0" presId="urn:microsoft.com/office/officeart/2008/layout/VerticalCurvedList"/>
    <dgm:cxn modelId="{9199E351-356A-43C1-8F82-F8AC0397D721}" type="presParOf" srcId="{DCE820DF-4D51-46F8-98BD-9E5C3889F033}" destId="{F9DFEFD5-8D5B-4CE9-B32E-705722E825D4}" srcOrd="2" destOrd="0" presId="urn:microsoft.com/office/officeart/2008/layout/VerticalCurvedList"/>
    <dgm:cxn modelId="{62AEA456-2B15-4291-9A72-C7EAF5CE6CC5}" type="presParOf" srcId="{DCE820DF-4D51-46F8-98BD-9E5C3889F033}" destId="{359859E5-7486-4A60-8F06-8098C81FC006}" srcOrd="3" destOrd="0" presId="urn:microsoft.com/office/officeart/2008/layout/VerticalCurvedList"/>
    <dgm:cxn modelId="{8F9CE967-003E-4890-B07F-2BFF0B3FD987}" type="presParOf" srcId="{AB496AF7-0E9B-4F13-BD56-4677CA19C3EB}" destId="{CB802236-727F-41F0-9AFF-5DE29731D5CB}" srcOrd="1" destOrd="0" presId="urn:microsoft.com/office/officeart/2008/layout/VerticalCurvedList"/>
    <dgm:cxn modelId="{1F725011-43E8-4D44-999F-AFFD5DFA14E1}" type="presParOf" srcId="{AB496AF7-0E9B-4F13-BD56-4677CA19C3EB}" destId="{DE5FB8CC-5982-4B8C-8719-4924C8552111}" srcOrd="2" destOrd="0" presId="urn:microsoft.com/office/officeart/2008/layout/VerticalCurvedList"/>
    <dgm:cxn modelId="{AB67A50A-4902-46CB-82E8-83BD828B2235}" type="presParOf" srcId="{DE5FB8CC-5982-4B8C-8719-4924C8552111}" destId="{78FAF2EF-0DA9-476A-8468-A5C5F76B1FE1}" srcOrd="0" destOrd="0" presId="urn:microsoft.com/office/officeart/2008/layout/VerticalCurvedList"/>
    <dgm:cxn modelId="{0CDCF18D-4F1C-4A8F-8069-30766B038CDF}" type="presParOf" srcId="{AB496AF7-0E9B-4F13-BD56-4677CA19C3EB}" destId="{38FC834C-AA38-46CE-9046-D2844A25E855}" srcOrd="3" destOrd="0" presId="urn:microsoft.com/office/officeart/2008/layout/VerticalCurvedList"/>
    <dgm:cxn modelId="{D3946300-1DF9-47CA-B72E-4CCF2B0A3FC3}" type="presParOf" srcId="{AB496AF7-0E9B-4F13-BD56-4677CA19C3EB}" destId="{E74EC524-2FC7-4916-BD60-1755A10B5FF9}" srcOrd="4" destOrd="0" presId="urn:microsoft.com/office/officeart/2008/layout/VerticalCurvedList"/>
    <dgm:cxn modelId="{FC6DF55B-D506-49B6-87C9-E7875BE861C3}" type="presParOf" srcId="{E74EC524-2FC7-4916-BD60-1755A10B5FF9}" destId="{16841C36-10FA-49B1-9497-923A98C0DBE9}" srcOrd="0" destOrd="0" presId="urn:microsoft.com/office/officeart/2008/layout/VerticalCurvedList"/>
    <dgm:cxn modelId="{EA9D836B-911D-4A20-95ED-DF4841ADBA18}" type="presParOf" srcId="{AB496AF7-0E9B-4F13-BD56-4677CA19C3EB}" destId="{67A4C3E8-189E-494C-B30C-1A415DF583DD}" srcOrd="5" destOrd="0" presId="urn:microsoft.com/office/officeart/2008/layout/VerticalCurvedList"/>
    <dgm:cxn modelId="{46E904AF-7412-4C95-8157-292D5781A67A}" type="presParOf" srcId="{AB496AF7-0E9B-4F13-BD56-4677CA19C3EB}" destId="{49460694-5F69-450D-AF8B-75649EFBAF7E}" srcOrd="6" destOrd="0" presId="urn:microsoft.com/office/officeart/2008/layout/VerticalCurvedList"/>
    <dgm:cxn modelId="{6EB03ABC-AE92-4E83-A3BE-74633CB5660F}" type="presParOf" srcId="{49460694-5F69-450D-AF8B-75649EFBAF7E}" destId="{86264C75-6ECE-40B4-8390-E284B73D6668}" srcOrd="0" destOrd="0" presId="urn:microsoft.com/office/officeart/2008/layout/VerticalCurvedList"/>
    <dgm:cxn modelId="{91066A5C-4B34-4301-8A38-2F44E9B79968}" type="presParOf" srcId="{AB496AF7-0E9B-4F13-BD56-4677CA19C3EB}" destId="{C90A4BE8-30B1-4232-97AA-E30A398310AE}" srcOrd="7" destOrd="0" presId="urn:microsoft.com/office/officeart/2008/layout/VerticalCurvedList"/>
    <dgm:cxn modelId="{A9E9D417-197C-4614-B83E-2B5FA59DB19A}" type="presParOf" srcId="{AB496AF7-0E9B-4F13-BD56-4677CA19C3EB}" destId="{88836C70-1184-43B6-BA03-DCCF9741B20F}" srcOrd="8" destOrd="0" presId="urn:microsoft.com/office/officeart/2008/layout/VerticalCurvedList"/>
    <dgm:cxn modelId="{0CA590C1-26C6-4CF7-9808-06C375CF48D9}" type="presParOf" srcId="{88836C70-1184-43B6-BA03-DCCF9741B20F}" destId="{5CC1E9E3-552D-400F-B9E5-A748FB07C48C}" srcOrd="0" destOrd="0" presId="urn:microsoft.com/office/officeart/2008/layout/VerticalCurvedList"/>
    <dgm:cxn modelId="{75B010E6-5C5B-442E-9CA0-4CB43433985C}" type="presParOf" srcId="{AB496AF7-0E9B-4F13-BD56-4677CA19C3EB}" destId="{51648EBB-1505-48EE-A94D-EC49F1FF4E3E}" srcOrd="9" destOrd="0" presId="urn:microsoft.com/office/officeart/2008/layout/VerticalCurvedList"/>
    <dgm:cxn modelId="{177537B6-1ED4-46A6-877C-95BCB9497419}" type="presParOf" srcId="{AB496AF7-0E9B-4F13-BD56-4677CA19C3EB}" destId="{8329B287-EA6C-4EE0-B80B-B631E746F9A2}" srcOrd="10" destOrd="0" presId="urn:microsoft.com/office/officeart/2008/layout/VerticalCurvedList"/>
    <dgm:cxn modelId="{9A2DE6E8-852E-437F-A0DE-01929777A4B9}" type="presParOf" srcId="{8329B287-EA6C-4EE0-B80B-B631E746F9A2}" destId="{55B1D3AE-C4E2-4DF2-BBE0-B42DD8DC613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3DF48B-AD9B-4355-829F-2E09E1850D2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pPr rtl="1"/>
          <a:endParaRPr lang="ar-EG"/>
        </a:p>
      </dgm:t>
    </dgm:pt>
    <dgm:pt modelId="{00B50101-2BF7-4096-9976-9CC3C98CD2D4}">
      <dgm:prSet custT="1"/>
      <dgm:spPr/>
      <dgm:t>
        <a:bodyPr/>
        <a:lstStyle/>
        <a:p>
          <a:pPr algn="justLow" rtl="1"/>
          <a:r>
            <a:rPr lang="ar-EG" sz="1200" b="0" dirty="0" smtClean="0">
              <a:cs typeface="Sultan bold" pitchFamily="2" charset="-78"/>
            </a:rPr>
            <a:t>غلق مراكز الدروس الخصوصية </a:t>
          </a:r>
          <a:endParaRPr lang="ar-EG" sz="1200" b="0" dirty="0">
            <a:cs typeface="Sultan bold" pitchFamily="2" charset="-78"/>
          </a:endParaRPr>
        </a:p>
      </dgm:t>
    </dgm:pt>
    <dgm:pt modelId="{74D3DEFD-8C9A-42A1-AD89-DF802DA90786}" type="parTrans" cxnId="{F43AF174-5268-4578-95F2-09DE4DF0652C}">
      <dgm:prSet/>
      <dgm:spPr/>
      <dgm:t>
        <a:bodyPr/>
        <a:lstStyle/>
        <a:p>
          <a:pPr rtl="1"/>
          <a:endParaRPr lang="ar-EG" b="1">
            <a:cs typeface="Sultan bold" pitchFamily="2" charset="-78"/>
          </a:endParaRPr>
        </a:p>
      </dgm:t>
    </dgm:pt>
    <dgm:pt modelId="{9873905C-FA07-47B7-88DA-65F07F9B3704}" type="sibTrans" cxnId="{F43AF174-5268-4578-95F2-09DE4DF0652C}">
      <dgm:prSet/>
      <dgm:spPr/>
      <dgm:t>
        <a:bodyPr/>
        <a:lstStyle/>
        <a:p>
          <a:pPr rtl="1"/>
          <a:endParaRPr lang="ar-EG" b="1">
            <a:cs typeface="Sultan bold" pitchFamily="2" charset="-78"/>
          </a:endParaRPr>
        </a:p>
      </dgm:t>
    </dgm:pt>
    <dgm:pt modelId="{04ACE1A6-FC0C-4155-8E13-8187561DBE64}">
      <dgm:prSet/>
      <dgm:spPr/>
      <dgm:t>
        <a:bodyPr/>
        <a:lstStyle/>
        <a:p>
          <a:pPr rtl="1"/>
          <a:endParaRPr lang="ar-EG" b="1" dirty="0">
            <a:cs typeface="Sultan bold" pitchFamily="2" charset="-78"/>
          </a:endParaRPr>
        </a:p>
      </dgm:t>
    </dgm:pt>
    <dgm:pt modelId="{F6EE694D-A7FB-4634-B9B6-03A57299D03E}" type="parTrans" cxnId="{04B4600E-C281-482F-BF3D-F12FEC80DE74}">
      <dgm:prSet/>
      <dgm:spPr/>
      <dgm:t>
        <a:bodyPr/>
        <a:lstStyle/>
        <a:p>
          <a:pPr rtl="1"/>
          <a:endParaRPr lang="ar-EG" b="1">
            <a:cs typeface="Sultan bold" pitchFamily="2" charset="-78"/>
          </a:endParaRPr>
        </a:p>
      </dgm:t>
    </dgm:pt>
    <dgm:pt modelId="{DB190112-8C42-4544-98E8-241882A531BA}" type="sibTrans" cxnId="{04B4600E-C281-482F-BF3D-F12FEC80DE74}">
      <dgm:prSet/>
      <dgm:spPr/>
      <dgm:t>
        <a:bodyPr/>
        <a:lstStyle/>
        <a:p>
          <a:pPr rtl="1"/>
          <a:endParaRPr lang="ar-EG" b="1">
            <a:cs typeface="Sultan bold" pitchFamily="2" charset="-78"/>
          </a:endParaRPr>
        </a:p>
      </dgm:t>
    </dgm:pt>
    <dgm:pt modelId="{BB9DD09E-D53B-4E3E-ADCF-828A7A84388D}">
      <dgm:prSet custT="1"/>
      <dgm:spPr/>
      <dgm:t>
        <a:bodyPr/>
        <a:lstStyle/>
        <a:p>
          <a:pPr algn="justLow" rtl="1"/>
          <a:r>
            <a:rPr lang="ar-SA" sz="1200" b="0" dirty="0" smtClean="0">
              <a:cs typeface="Sultan bold" pitchFamily="2" charset="-78"/>
            </a:rPr>
            <a:t>تم عقد غرفة عمليات لمتابعة الموقف أولا بأول وتخصيص خط ساخن للتواصل مع المواطنين على رقم "٠٥٧٢٢٦٤١٢١"</a:t>
          </a:r>
          <a:endParaRPr lang="ar-EG" sz="1200" b="0" dirty="0">
            <a:cs typeface="Sultan bold" pitchFamily="2" charset="-78"/>
          </a:endParaRPr>
        </a:p>
      </dgm:t>
    </dgm:pt>
    <dgm:pt modelId="{3EC17241-A77F-4C14-8462-7856DC40472A}" type="parTrans" cxnId="{710149E2-2CE5-4F9E-92EF-5704B674EED5}">
      <dgm:prSet/>
      <dgm:spPr/>
      <dgm:t>
        <a:bodyPr/>
        <a:lstStyle/>
        <a:p>
          <a:pPr rtl="1"/>
          <a:endParaRPr lang="ar-EG" b="1">
            <a:cs typeface="Sultan bold" pitchFamily="2" charset="-78"/>
          </a:endParaRPr>
        </a:p>
      </dgm:t>
    </dgm:pt>
    <dgm:pt modelId="{6D20E88B-176B-4040-AAFD-61DE4C298F8E}" type="sibTrans" cxnId="{710149E2-2CE5-4F9E-92EF-5704B674EED5}">
      <dgm:prSet/>
      <dgm:spPr/>
      <dgm:t>
        <a:bodyPr/>
        <a:lstStyle/>
        <a:p>
          <a:pPr rtl="1"/>
          <a:endParaRPr lang="ar-EG" b="1">
            <a:cs typeface="Sultan bold" pitchFamily="2" charset="-78"/>
          </a:endParaRPr>
        </a:p>
      </dgm:t>
    </dgm:pt>
    <dgm:pt modelId="{DB6AF9D3-2EFC-4F5C-A533-CA82854CCE83}">
      <dgm:prSet custT="1"/>
      <dgm:spPr/>
      <dgm:t>
        <a:bodyPr/>
        <a:lstStyle/>
        <a:p>
          <a:pPr algn="justLow" rtl="1"/>
          <a:r>
            <a:rPr lang="ar-SA" sz="1200" b="0" dirty="0" smtClean="0">
              <a:cs typeface="Sultan bold" pitchFamily="2" charset="-78"/>
            </a:rPr>
            <a:t>تشكيل لجنة لادارة الأزمة تضم ممثلين من كافة الجهات ذات الصلة</a:t>
          </a:r>
          <a:endParaRPr lang="ar-EG" sz="1200" b="0" dirty="0">
            <a:cs typeface="Sultan bold" pitchFamily="2" charset="-78"/>
          </a:endParaRPr>
        </a:p>
      </dgm:t>
    </dgm:pt>
    <dgm:pt modelId="{8E6B4E48-DE6A-4B34-B29C-A2C715FA4838}" type="parTrans" cxnId="{D1D3456C-0154-4ABF-9B2A-49C18AD7FAE6}">
      <dgm:prSet/>
      <dgm:spPr/>
      <dgm:t>
        <a:bodyPr/>
        <a:lstStyle/>
        <a:p>
          <a:pPr rtl="1"/>
          <a:endParaRPr lang="ar-EG" b="1">
            <a:cs typeface="Sultan bold" pitchFamily="2" charset="-78"/>
          </a:endParaRPr>
        </a:p>
      </dgm:t>
    </dgm:pt>
    <dgm:pt modelId="{CE9AC259-9280-4A62-A306-F02067BEB969}" type="sibTrans" cxnId="{D1D3456C-0154-4ABF-9B2A-49C18AD7FAE6}">
      <dgm:prSet/>
      <dgm:spPr/>
      <dgm:t>
        <a:bodyPr/>
        <a:lstStyle/>
        <a:p>
          <a:pPr rtl="1"/>
          <a:endParaRPr lang="ar-EG" b="1">
            <a:cs typeface="Sultan bold" pitchFamily="2" charset="-78"/>
          </a:endParaRPr>
        </a:p>
      </dgm:t>
    </dgm:pt>
    <dgm:pt modelId="{09FC7083-B2C9-4BA1-B9CA-73B93F596626}">
      <dgm:prSet custT="1"/>
      <dgm:spPr/>
      <dgm:t>
        <a:bodyPr/>
        <a:lstStyle/>
        <a:p>
          <a:pPr algn="justLow" rtl="1"/>
          <a:r>
            <a:rPr lang="ar-SA" sz="1200" b="0" dirty="0" smtClean="0">
              <a:cs typeface="Sultan bold" pitchFamily="2" charset="-78"/>
            </a:rPr>
            <a:t>لجان يومية وتكثيف الجهود التموينية والرقابية للتصدى لمحاولات التلاعب فى أسعار السلع الأساسية والتى من شأنها استغلال المواطنين </a:t>
          </a:r>
          <a:endParaRPr lang="ar-EG" sz="1200" b="0" dirty="0">
            <a:cs typeface="Sultan bold" pitchFamily="2" charset="-78"/>
          </a:endParaRPr>
        </a:p>
      </dgm:t>
    </dgm:pt>
    <dgm:pt modelId="{974913DC-EE84-48D1-B366-0F30036F6FEC}" type="parTrans" cxnId="{E62323A7-F298-4ED6-8BC7-278BC9CF3444}">
      <dgm:prSet/>
      <dgm:spPr/>
      <dgm:t>
        <a:bodyPr/>
        <a:lstStyle/>
        <a:p>
          <a:pPr rtl="1"/>
          <a:endParaRPr lang="ar-EG" b="1">
            <a:cs typeface="Sultan bold" pitchFamily="2" charset="-78"/>
          </a:endParaRPr>
        </a:p>
      </dgm:t>
    </dgm:pt>
    <dgm:pt modelId="{9B51D031-D111-4C7C-8B6A-399BD80456D5}" type="sibTrans" cxnId="{E62323A7-F298-4ED6-8BC7-278BC9CF3444}">
      <dgm:prSet/>
      <dgm:spPr/>
      <dgm:t>
        <a:bodyPr/>
        <a:lstStyle/>
        <a:p>
          <a:pPr rtl="1"/>
          <a:endParaRPr lang="ar-EG" b="1">
            <a:cs typeface="Sultan bold" pitchFamily="2" charset="-78"/>
          </a:endParaRPr>
        </a:p>
      </dgm:t>
    </dgm:pt>
    <dgm:pt modelId="{FA30019B-596C-43CD-A02C-8E3D427D8DC7}">
      <dgm:prSet/>
      <dgm:spPr/>
      <dgm:t>
        <a:bodyPr/>
        <a:lstStyle/>
        <a:p>
          <a:pPr rtl="1"/>
          <a:endParaRPr lang="ar-EG" b="1">
            <a:cs typeface="Sultan bold" pitchFamily="2" charset="-78"/>
          </a:endParaRPr>
        </a:p>
      </dgm:t>
    </dgm:pt>
    <dgm:pt modelId="{5B10F8E1-D949-4E1B-A261-F7F2F66C87F3}" type="parTrans" cxnId="{9790A992-8E72-479D-8436-16754BA8A715}">
      <dgm:prSet/>
      <dgm:spPr/>
      <dgm:t>
        <a:bodyPr/>
        <a:lstStyle/>
        <a:p>
          <a:pPr rtl="1"/>
          <a:endParaRPr lang="ar-EG" b="1">
            <a:cs typeface="Sultan bold" pitchFamily="2" charset="-78"/>
          </a:endParaRPr>
        </a:p>
      </dgm:t>
    </dgm:pt>
    <dgm:pt modelId="{4E01ADEE-8ADA-4E57-B258-FA7B12D48191}" type="sibTrans" cxnId="{9790A992-8E72-479D-8436-16754BA8A715}">
      <dgm:prSet/>
      <dgm:spPr/>
      <dgm:t>
        <a:bodyPr/>
        <a:lstStyle/>
        <a:p>
          <a:pPr rtl="1"/>
          <a:endParaRPr lang="ar-EG" b="1">
            <a:cs typeface="Sultan bold" pitchFamily="2" charset="-78"/>
          </a:endParaRPr>
        </a:p>
      </dgm:t>
    </dgm:pt>
    <dgm:pt modelId="{906DA36F-B8CD-4885-A7A6-A10FC53D171C}">
      <dgm:prSet custT="1"/>
      <dgm:spPr/>
      <dgm:t>
        <a:bodyPr/>
        <a:lstStyle/>
        <a:p>
          <a:pPr algn="justLow" rtl="1"/>
          <a:r>
            <a:rPr lang="ar-SA" sz="1200" b="0" dirty="0" smtClean="0">
              <a:cs typeface="Sultan bold" pitchFamily="2" charset="-78"/>
            </a:rPr>
            <a:t>رفع درجة الاستعداد بجميع مستشفيات المحافظة و الإجراءات المتبعة مع الحالات التى يشتبه فى إصابتها بالمرض وعزلها لحين ظهور نتيجة التحاليل</a:t>
          </a:r>
          <a:endParaRPr lang="ar-EG" sz="1200" b="0" dirty="0">
            <a:cs typeface="Sultan bold" pitchFamily="2" charset="-78"/>
          </a:endParaRPr>
        </a:p>
      </dgm:t>
    </dgm:pt>
    <dgm:pt modelId="{7BC3222B-0044-47E1-A0A1-3EFD464BC152}" type="parTrans" cxnId="{3D98CC8D-F1E6-4D6E-B577-DFBCC28E2A9B}">
      <dgm:prSet/>
      <dgm:spPr/>
      <dgm:t>
        <a:bodyPr/>
        <a:lstStyle/>
        <a:p>
          <a:pPr rtl="1"/>
          <a:endParaRPr lang="ar-EG" b="1">
            <a:cs typeface="Sultan bold" pitchFamily="2" charset="-78"/>
          </a:endParaRPr>
        </a:p>
      </dgm:t>
    </dgm:pt>
    <dgm:pt modelId="{2380618F-CAA1-434F-AE4E-361018855E6B}" type="sibTrans" cxnId="{3D98CC8D-F1E6-4D6E-B577-DFBCC28E2A9B}">
      <dgm:prSet/>
      <dgm:spPr/>
      <dgm:t>
        <a:bodyPr/>
        <a:lstStyle/>
        <a:p>
          <a:pPr rtl="1"/>
          <a:endParaRPr lang="ar-EG" b="1">
            <a:cs typeface="Sultan bold" pitchFamily="2" charset="-78"/>
          </a:endParaRPr>
        </a:p>
      </dgm:t>
    </dgm:pt>
    <dgm:pt modelId="{99255DF4-D77F-4873-8513-6100BD10A99C}">
      <dgm:prSet/>
      <dgm:spPr/>
      <dgm:t>
        <a:bodyPr/>
        <a:lstStyle/>
        <a:p>
          <a:pPr rtl="1"/>
          <a:endParaRPr lang="ar-EG" b="1">
            <a:cs typeface="Sultan bold" pitchFamily="2" charset="-78"/>
          </a:endParaRPr>
        </a:p>
      </dgm:t>
    </dgm:pt>
    <dgm:pt modelId="{D9A72749-279D-40EC-9974-E1E546B58504}" type="parTrans" cxnId="{23DDA86A-20B1-4B4D-B950-0ABADA99849D}">
      <dgm:prSet/>
      <dgm:spPr/>
      <dgm:t>
        <a:bodyPr/>
        <a:lstStyle/>
        <a:p>
          <a:pPr rtl="1"/>
          <a:endParaRPr lang="ar-EG" b="1">
            <a:cs typeface="Sultan bold" pitchFamily="2" charset="-78"/>
          </a:endParaRPr>
        </a:p>
      </dgm:t>
    </dgm:pt>
    <dgm:pt modelId="{503F2153-38F7-4EDF-ADF3-1790AA214F76}" type="sibTrans" cxnId="{23DDA86A-20B1-4B4D-B950-0ABADA99849D}">
      <dgm:prSet/>
      <dgm:spPr/>
      <dgm:t>
        <a:bodyPr/>
        <a:lstStyle/>
        <a:p>
          <a:pPr rtl="1"/>
          <a:endParaRPr lang="ar-EG" b="1">
            <a:cs typeface="Sultan bold" pitchFamily="2" charset="-78"/>
          </a:endParaRPr>
        </a:p>
      </dgm:t>
    </dgm:pt>
    <dgm:pt modelId="{6C6510E0-B215-4017-B426-583703EA30EC}">
      <dgm:prSet custT="1"/>
      <dgm:spPr/>
      <dgm:t>
        <a:bodyPr/>
        <a:lstStyle/>
        <a:p>
          <a:pPr algn="justLow" rtl="1"/>
          <a:r>
            <a:rPr lang="ar-SA" sz="1200" b="0" dirty="0" smtClean="0">
              <a:cs typeface="Sultan bold" pitchFamily="2" charset="-78"/>
            </a:rPr>
            <a:t>بالاستمرار في أعمال تطهير وتعقيم المؤسسات والمنشآت التعليمية والحكومية والخاصة والدينية و حصر احتياجات المستشفيات و اتمام كافة الاستعدادات لمواجهة اى طوارئ قد تحدث</a:t>
          </a:r>
          <a:endParaRPr lang="ar-EG" sz="1200" b="0" dirty="0">
            <a:cs typeface="Sultan bold" pitchFamily="2" charset="-78"/>
          </a:endParaRPr>
        </a:p>
      </dgm:t>
    </dgm:pt>
    <dgm:pt modelId="{4C61CF50-E1B3-484B-8A07-60B568529925}" type="parTrans" cxnId="{32756321-EAC2-4341-BCB8-C75C140C69CE}">
      <dgm:prSet/>
      <dgm:spPr/>
      <dgm:t>
        <a:bodyPr/>
        <a:lstStyle/>
        <a:p>
          <a:pPr rtl="1"/>
          <a:endParaRPr lang="ar-EG" b="1">
            <a:cs typeface="Sultan bold" pitchFamily="2" charset="-78"/>
          </a:endParaRPr>
        </a:p>
      </dgm:t>
    </dgm:pt>
    <dgm:pt modelId="{7A440C95-84CF-48BD-9124-1AB7FED376C4}" type="sibTrans" cxnId="{32756321-EAC2-4341-BCB8-C75C140C69CE}">
      <dgm:prSet/>
      <dgm:spPr/>
      <dgm:t>
        <a:bodyPr/>
        <a:lstStyle/>
        <a:p>
          <a:pPr rtl="1"/>
          <a:endParaRPr lang="ar-EG" b="1">
            <a:cs typeface="Sultan bold" pitchFamily="2" charset="-78"/>
          </a:endParaRPr>
        </a:p>
      </dgm:t>
    </dgm:pt>
    <dgm:pt modelId="{AA393757-4411-4B6F-B5F0-4E11A8581F36}">
      <dgm:prSet custT="1"/>
      <dgm:spPr/>
      <dgm:t>
        <a:bodyPr/>
        <a:lstStyle/>
        <a:p>
          <a:pPr algn="justLow" rtl="1"/>
          <a:r>
            <a:rPr lang="ar-SA" sz="1200" b="0" dirty="0" smtClean="0">
              <a:cs typeface="Sultan bold" pitchFamily="2" charset="-78"/>
            </a:rPr>
            <a:t>أهمية نشر التوعية للوقاية من الفيروس وذلك بالتعاون مع الجهات المختلفة وخاصة بالمساجد والكنائس وتفعيل دور الواعظين</a:t>
          </a:r>
          <a:r>
            <a:rPr lang="en-US" sz="1200" b="0" dirty="0" smtClean="0">
              <a:cs typeface="Sultan bold" pitchFamily="2" charset="-78"/>
            </a:rPr>
            <a:t>....</a:t>
          </a:r>
          <a:endParaRPr lang="ar-EG" sz="1200" b="0" dirty="0">
            <a:cs typeface="Sultan bold" pitchFamily="2" charset="-78"/>
          </a:endParaRPr>
        </a:p>
      </dgm:t>
    </dgm:pt>
    <dgm:pt modelId="{12BAF36D-7E56-48B4-B58F-5A6B07C0087F}" type="parTrans" cxnId="{7AB4A5C8-6C65-471B-ABE6-6C79C82472E6}">
      <dgm:prSet/>
      <dgm:spPr/>
      <dgm:t>
        <a:bodyPr/>
        <a:lstStyle/>
        <a:p>
          <a:pPr rtl="1"/>
          <a:endParaRPr lang="ar-EG" b="1">
            <a:cs typeface="Sultan bold" pitchFamily="2" charset="-78"/>
          </a:endParaRPr>
        </a:p>
      </dgm:t>
    </dgm:pt>
    <dgm:pt modelId="{64C2CDE1-BC76-4007-8B59-CEFC35101F49}" type="sibTrans" cxnId="{7AB4A5C8-6C65-471B-ABE6-6C79C82472E6}">
      <dgm:prSet/>
      <dgm:spPr/>
      <dgm:t>
        <a:bodyPr/>
        <a:lstStyle/>
        <a:p>
          <a:pPr rtl="1"/>
          <a:endParaRPr lang="ar-EG" b="1">
            <a:cs typeface="Sultan bold" pitchFamily="2" charset="-78"/>
          </a:endParaRPr>
        </a:p>
      </dgm:t>
    </dgm:pt>
    <dgm:pt modelId="{57D7FFEF-B184-4FCC-A6D5-A8D696646835}" type="pres">
      <dgm:prSet presAssocID="{E73DF48B-AD9B-4355-829F-2E09E1850D24}" presName="Name0" presStyleCnt="0">
        <dgm:presLayoutVars>
          <dgm:chMax val="7"/>
          <dgm:chPref val="7"/>
          <dgm:dir/>
        </dgm:presLayoutVars>
      </dgm:prSet>
      <dgm:spPr/>
      <dgm:t>
        <a:bodyPr/>
        <a:lstStyle/>
        <a:p>
          <a:pPr rtl="1"/>
          <a:endParaRPr lang="ar-EG"/>
        </a:p>
      </dgm:t>
    </dgm:pt>
    <dgm:pt modelId="{AB496AF7-0E9B-4F13-BD56-4677CA19C3EB}" type="pres">
      <dgm:prSet presAssocID="{E73DF48B-AD9B-4355-829F-2E09E1850D24}" presName="Name1" presStyleCnt="0"/>
      <dgm:spPr/>
    </dgm:pt>
    <dgm:pt modelId="{DCE820DF-4D51-46F8-98BD-9E5C3889F033}" type="pres">
      <dgm:prSet presAssocID="{E73DF48B-AD9B-4355-829F-2E09E1850D24}" presName="cycle" presStyleCnt="0"/>
      <dgm:spPr/>
    </dgm:pt>
    <dgm:pt modelId="{A21E7FA6-150C-49F2-B206-7CF5195144F8}" type="pres">
      <dgm:prSet presAssocID="{E73DF48B-AD9B-4355-829F-2E09E1850D24}" presName="srcNode" presStyleLbl="node1" presStyleIdx="0" presStyleCnt="7"/>
      <dgm:spPr/>
    </dgm:pt>
    <dgm:pt modelId="{68578A33-62F2-4043-A878-2833D4000232}" type="pres">
      <dgm:prSet presAssocID="{E73DF48B-AD9B-4355-829F-2E09E1850D24}" presName="conn" presStyleLbl="parChTrans1D2" presStyleIdx="0" presStyleCnt="1"/>
      <dgm:spPr/>
      <dgm:t>
        <a:bodyPr/>
        <a:lstStyle/>
        <a:p>
          <a:pPr rtl="1"/>
          <a:endParaRPr lang="ar-EG"/>
        </a:p>
      </dgm:t>
    </dgm:pt>
    <dgm:pt modelId="{F9DFEFD5-8D5B-4CE9-B32E-705722E825D4}" type="pres">
      <dgm:prSet presAssocID="{E73DF48B-AD9B-4355-829F-2E09E1850D24}" presName="extraNode" presStyleLbl="node1" presStyleIdx="0" presStyleCnt="7"/>
      <dgm:spPr/>
    </dgm:pt>
    <dgm:pt modelId="{359859E5-7486-4A60-8F06-8098C81FC006}" type="pres">
      <dgm:prSet presAssocID="{E73DF48B-AD9B-4355-829F-2E09E1850D24}" presName="dstNode" presStyleLbl="node1" presStyleIdx="0" presStyleCnt="7"/>
      <dgm:spPr/>
    </dgm:pt>
    <dgm:pt modelId="{948538B5-9FD1-4BF5-971E-D30D5E1B7EF1}" type="pres">
      <dgm:prSet presAssocID="{BB9DD09E-D53B-4E3E-ADCF-828A7A84388D}" presName="text_1" presStyleLbl="node1" presStyleIdx="0" presStyleCnt="7">
        <dgm:presLayoutVars>
          <dgm:bulletEnabled val="1"/>
        </dgm:presLayoutVars>
      </dgm:prSet>
      <dgm:spPr/>
      <dgm:t>
        <a:bodyPr/>
        <a:lstStyle/>
        <a:p>
          <a:pPr rtl="1"/>
          <a:endParaRPr lang="ar-EG"/>
        </a:p>
      </dgm:t>
    </dgm:pt>
    <dgm:pt modelId="{9A2A95EF-D1CE-484C-8B06-D16BC9AE7CC8}" type="pres">
      <dgm:prSet presAssocID="{BB9DD09E-D53B-4E3E-ADCF-828A7A84388D}" presName="accent_1" presStyleCnt="0"/>
      <dgm:spPr/>
    </dgm:pt>
    <dgm:pt modelId="{EBF8A3CC-AD0F-4CC5-9E0B-5FC54AC92740}" type="pres">
      <dgm:prSet presAssocID="{BB9DD09E-D53B-4E3E-ADCF-828A7A84388D}" presName="accentRepeatNode" presStyleLbl="solidFgAcc1" presStyleIdx="0" presStyleCnt="7"/>
      <dgm:spPr/>
    </dgm:pt>
    <dgm:pt modelId="{258C85DD-EF39-4CD9-B892-E1250784BE86}" type="pres">
      <dgm:prSet presAssocID="{DB6AF9D3-2EFC-4F5C-A533-CA82854CCE83}" presName="text_2" presStyleLbl="node1" presStyleIdx="1" presStyleCnt="7">
        <dgm:presLayoutVars>
          <dgm:bulletEnabled val="1"/>
        </dgm:presLayoutVars>
      </dgm:prSet>
      <dgm:spPr/>
      <dgm:t>
        <a:bodyPr/>
        <a:lstStyle/>
        <a:p>
          <a:pPr rtl="1"/>
          <a:endParaRPr lang="ar-EG"/>
        </a:p>
      </dgm:t>
    </dgm:pt>
    <dgm:pt modelId="{5AA55073-F499-4E9F-97A9-1BA491D98D12}" type="pres">
      <dgm:prSet presAssocID="{DB6AF9D3-2EFC-4F5C-A533-CA82854CCE83}" presName="accent_2" presStyleCnt="0"/>
      <dgm:spPr/>
    </dgm:pt>
    <dgm:pt modelId="{E103760B-9CF3-41DE-BF70-1524E62746A2}" type="pres">
      <dgm:prSet presAssocID="{DB6AF9D3-2EFC-4F5C-A533-CA82854CCE83}" presName="accentRepeatNode" presStyleLbl="solidFgAcc1" presStyleIdx="1" presStyleCnt="7"/>
      <dgm:spPr/>
    </dgm:pt>
    <dgm:pt modelId="{C5023E4F-B980-44AB-A70C-3AA6DF70CA5F}" type="pres">
      <dgm:prSet presAssocID="{09FC7083-B2C9-4BA1-B9CA-73B93F596626}" presName="text_3" presStyleLbl="node1" presStyleIdx="2" presStyleCnt="7">
        <dgm:presLayoutVars>
          <dgm:bulletEnabled val="1"/>
        </dgm:presLayoutVars>
      </dgm:prSet>
      <dgm:spPr/>
      <dgm:t>
        <a:bodyPr/>
        <a:lstStyle/>
        <a:p>
          <a:pPr rtl="1"/>
          <a:endParaRPr lang="ar-EG"/>
        </a:p>
      </dgm:t>
    </dgm:pt>
    <dgm:pt modelId="{974CEBDE-25DA-4894-B5D8-A6A304338FC3}" type="pres">
      <dgm:prSet presAssocID="{09FC7083-B2C9-4BA1-B9CA-73B93F596626}" presName="accent_3" presStyleCnt="0"/>
      <dgm:spPr/>
    </dgm:pt>
    <dgm:pt modelId="{BFFA0448-AA92-484C-9CE3-C81129342964}" type="pres">
      <dgm:prSet presAssocID="{09FC7083-B2C9-4BA1-B9CA-73B93F596626}" presName="accentRepeatNode" presStyleLbl="solidFgAcc1" presStyleIdx="2" presStyleCnt="7"/>
      <dgm:spPr/>
    </dgm:pt>
    <dgm:pt modelId="{C90A4BE8-30B1-4232-97AA-E30A398310AE}" type="pres">
      <dgm:prSet presAssocID="{00B50101-2BF7-4096-9976-9CC3C98CD2D4}" presName="text_4" presStyleLbl="node1" presStyleIdx="3" presStyleCnt="7">
        <dgm:presLayoutVars>
          <dgm:bulletEnabled val="1"/>
        </dgm:presLayoutVars>
      </dgm:prSet>
      <dgm:spPr/>
      <dgm:t>
        <a:bodyPr/>
        <a:lstStyle/>
        <a:p>
          <a:pPr rtl="1"/>
          <a:endParaRPr lang="ar-EG"/>
        </a:p>
      </dgm:t>
    </dgm:pt>
    <dgm:pt modelId="{88836C70-1184-43B6-BA03-DCCF9741B20F}" type="pres">
      <dgm:prSet presAssocID="{00B50101-2BF7-4096-9976-9CC3C98CD2D4}" presName="accent_4" presStyleCnt="0"/>
      <dgm:spPr/>
    </dgm:pt>
    <dgm:pt modelId="{5CC1E9E3-552D-400F-B9E5-A748FB07C48C}" type="pres">
      <dgm:prSet presAssocID="{00B50101-2BF7-4096-9976-9CC3C98CD2D4}" presName="accentRepeatNode" presStyleLbl="solidFgAcc1" presStyleIdx="3" presStyleCnt="7"/>
      <dgm:spPr/>
    </dgm:pt>
    <dgm:pt modelId="{F5575094-ED0E-4F0A-89B3-C5F53DFDF2BF}" type="pres">
      <dgm:prSet presAssocID="{AA393757-4411-4B6F-B5F0-4E11A8581F36}" presName="text_5" presStyleLbl="node1" presStyleIdx="4" presStyleCnt="7">
        <dgm:presLayoutVars>
          <dgm:bulletEnabled val="1"/>
        </dgm:presLayoutVars>
      </dgm:prSet>
      <dgm:spPr/>
      <dgm:t>
        <a:bodyPr/>
        <a:lstStyle/>
        <a:p>
          <a:pPr rtl="1"/>
          <a:endParaRPr lang="ar-EG"/>
        </a:p>
      </dgm:t>
    </dgm:pt>
    <dgm:pt modelId="{EE59E162-B2A1-4046-8039-BB7866801120}" type="pres">
      <dgm:prSet presAssocID="{AA393757-4411-4B6F-B5F0-4E11A8581F36}" presName="accent_5" presStyleCnt="0"/>
      <dgm:spPr/>
    </dgm:pt>
    <dgm:pt modelId="{6D811CE7-98DF-49F8-A887-929B5F15B4C6}" type="pres">
      <dgm:prSet presAssocID="{AA393757-4411-4B6F-B5F0-4E11A8581F36}" presName="accentRepeatNode" presStyleLbl="solidFgAcc1" presStyleIdx="4" presStyleCnt="7"/>
      <dgm:spPr/>
    </dgm:pt>
    <dgm:pt modelId="{F36DC886-7471-431B-B041-CA433BCE4A8A}" type="pres">
      <dgm:prSet presAssocID="{6C6510E0-B215-4017-B426-583703EA30EC}" presName="text_6" presStyleLbl="node1" presStyleIdx="5" presStyleCnt="7">
        <dgm:presLayoutVars>
          <dgm:bulletEnabled val="1"/>
        </dgm:presLayoutVars>
      </dgm:prSet>
      <dgm:spPr/>
      <dgm:t>
        <a:bodyPr/>
        <a:lstStyle/>
        <a:p>
          <a:pPr rtl="1"/>
          <a:endParaRPr lang="ar-EG"/>
        </a:p>
      </dgm:t>
    </dgm:pt>
    <dgm:pt modelId="{05256F0A-5364-4504-BA17-143FD1F5F702}" type="pres">
      <dgm:prSet presAssocID="{6C6510E0-B215-4017-B426-583703EA30EC}" presName="accent_6" presStyleCnt="0"/>
      <dgm:spPr/>
    </dgm:pt>
    <dgm:pt modelId="{48AE6285-24DC-4752-AC1E-E26CCD62460A}" type="pres">
      <dgm:prSet presAssocID="{6C6510E0-B215-4017-B426-583703EA30EC}" presName="accentRepeatNode" presStyleLbl="solidFgAcc1" presStyleIdx="5" presStyleCnt="7"/>
      <dgm:spPr/>
    </dgm:pt>
    <dgm:pt modelId="{D0E7744E-D332-4136-AABF-AD742DD87D41}" type="pres">
      <dgm:prSet presAssocID="{906DA36F-B8CD-4885-A7A6-A10FC53D171C}" presName="text_7" presStyleLbl="node1" presStyleIdx="6" presStyleCnt="7">
        <dgm:presLayoutVars>
          <dgm:bulletEnabled val="1"/>
        </dgm:presLayoutVars>
      </dgm:prSet>
      <dgm:spPr/>
      <dgm:t>
        <a:bodyPr/>
        <a:lstStyle/>
        <a:p>
          <a:pPr rtl="1"/>
          <a:endParaRPr lang="ar-EG"/>
        </a:p>
      </dgm:t>
    </dgm:pt>
    <dgm:pt modelId="{B528EB1D-8976-4E9A-9BFF-53D1B8CA1DE7}" type="pres">
      <dgm:prSet presAssocID="{906DA36F-B8CD-4885-A7A6-A10FC53D171C}" presName="accent_7" presStyleCnt="0"/>
      <dgm:spPr/>
    </dgm:pt>
    <dgm:pt modelId="{7C11F81B-BEF3-4505-8D72-667147826EDD}" type="pres">
      <dgm:prSet presAssocID="{906DA36F-B8CD-4885-A7A6-A10FC53D171C}" presName="accentRepeatNode" presStyleLbl="solidFgAcc1" presStyleIdx="6" presStyleCnt="7"/>
      <dgm:spPr/>
    </dgm:pt>
  </dgm:ptLst>
  <dgm:cxnLst>
    <dgm:cxn modelId="{7AB4A5C8-6C65-471B-ABE6-6C79C82472E6}" srcId="{E73DF48B-AD9B-4355-829F-2E09E1850D24}" destId="{AA393757-4411-4B6F-B5F0-4E11A8581F36}" srcOrd="4" destOrd="0" parTransId="{12BAF36D-7E56-48B4-B58F-5A6B07C0087F}" sibTransId="{64C2CDE1-BC76-4007-8B59-CEFC35101F49}"/>
    <dgm:cxn modelId="{ABB4DA34-FF76-49A3-8D7C-26A678F1A55C}" type="presOf" srcId="{00B50101-2BF7-4096-9976-9CC3C98CD2D4}" destId="{C90A4BE8-30B1-4232-97AA-E30A398310AE}" srcOrd="0" destOrd="0" presId="urn:microsoft.com/office/officeart/2008/layout/VerticalCurvedList"/>
    <dgm:cxn modelId="{23DDA86A-20B1-4B4D-B950-0ABADA99849D}" srcId="{E73DF48B-AD9B-4355-829F-2E09E1850D24}" destId="{99255DF4-D77F-4873-8513-6100BD10A99C}" srcOrd="9" destOrd="0" parTransId="{D9A72749-279D-40EC-9974-E1E546B58504}" sibTransId="{503F2153-38F7-4EDF-ADF3-1790AA214F76}"/>
    <dgm:cxn modelId="{32756321-EAC2-4341-BCB8-C75C140C69CE}" srcId="{E73DF48B-AD9B-4355-829F-2E09E1850D24}" destId="{6C6510E0-B215-4017-B426-583703EA30EC}" srcOrd="5" destOrd="0" parTransId="{4C61CF50-E1B3-484B-8A07-60B568529925}" sibTransId="{7A440C95-84CF-48BD-9124-1AB7FED376C4}"/>
    <dgm:cxn modelId="{04B4600E-C281-482F-BF3D-F12FEC80DE74}" srcId="{E73DF48B-AD9B-4355-829F-2E09E1850D24}" destId="{04ACE1A6-FC0C-4155-8E13-8187561DBE64}" srcOrd="8" destOrd="0" parTransId="{F6EE694D-A7FB-4634-B9B6-03A57299D03E}" sibTransId="{DB190112-8C42-4544-98E8-241882A531BA}"/>
    <dgm:cxn modelId="{F43AF174-5268-4578-95F2-09DE4DF0652C}" srcId="{E73DF48B-AD9B-4355-829F-2E09E1850D24}" destId="{00B50101-2BF7-4096-9976-9CC3C98CD2D4}" srcOrd="3" destOrd="0" parTransId="{74D3DEFD-8C9A-42A1-AD89-DF802DA90786}" sibTransId="{9873905C-FA07-47B7-88DA-65F07F9B3704}"/>
    <dgm:cxn modelId="{C4FBAF38-BFB5-4A8D-BB7A-6BC7C88ED57C}" type="presOf" srcId="{906DA36F-B8CD-4885-A7A6-A10FC53D171C}" destId="{D0E7744E-D332-4136-AABF-AD742DD87D41}" srcOrd="0" destOrd="0" presId="urn:microsoft.com/office/officeart/2008/layout/VerticalCurvedList"/>
    <dgm:cxn modelId="{21034FBE-3B3F-4BAE-AB8B-6794D73F8237}" type="presOf" srcId="{BB9DD09E-D53B-4E3E-ADCF-828A7A84388D}" destId="{948538B5-9FD1-4BF5-971E-D30D5E1B7EF1}" srcOrd="0" destOrd="0" presId="urn:microsoft.com/office/officeart/2008/layout/VerticalCurvedList"/>
    <dgm:cxn modelId="{AF8077E2-4A7C-4EF3-882F-D63F073E419B}" type="presOf" srcId="{6D20E88B-176B-4040-AAFD-61DE4C298F8E}" destId="{68578A33-62F2-4043-A878-2833D4000232}" srcOrd="0" destOrd="0" presId="urn:microsoft.com/office/officeart/2008/layout/VerticalCurvedList"/>
    <dgm:cxn modelId="{C1C07593-6215-4CCA-A1B2-16450BBC3296}" type="presOf" srcId="{09FC7083-B2C9-4BA1-B9CA-73B93F596626}" destId="{C5023E4F-B980-44AB-A70C-3AA6DF70CA5F}" srcOrd="0" destOrd="0" presId="urn:microsoft.com/office/officeart/2008/layout/VerticalCurvedList"/>
    <dgm:cxn modelId="{229ACFDA-CDF9-4F6F-9E39-DA269C88C1A3}" type="presOf" srcId="{6C6510E0-B215-4017-B426-583703EA30EC}" destId="{F36DC886-7471-431B-B041-CA433BCE4A8A}" srcOrd="0" destOrd="0" presId="urn:microsoft.com/office/officeart/2008/layout/VerticalCurvedList"/>
    <dgm:cxn modelId="{52AA7341-4079-4381-BE4F-0979B3404652}" type="presOf" srcId="{DB6AF9D3-2EFC-4F5C-A533-CA82854CCE83}" destId="{258C85DD-EF39-4CD9-B892-E1250784BE86}" srcOrd="0" destOrd="0" presId="urn:microsoft.com/office/officeart/2008/layout/VerticalCurvedList"/>
    <dgm:cxn modelId="{C851E512-B831-4C63-9C76-4522D3A05CBF}" type="presOf" srcId="{AA393757-4411-4B6F-B5F0-4E11A8581F36}" destId="{F5575094-ED0E-4F0A-89B3-C5F53DFDF2BF}" srcOrd="0" destOrd="0" presId="urn:microsoft.com/office/officeart/2008/layout/VerticalCurvedList"/>
    <dgm:cxn modelId="{710149E2-2CE5-4F9E-92EF-5704B674EED5}" srcId="{E73DF48B-AD9B-4355-829F-2E09E1850D24}" destId="{BB9DD09E-D53B-4E3E-ADCF-828A7A84388D}" srcOrd="0" destOrd="0" parTransId="{3EC17241-A77F-4C14-8462-7856DC40472A}" sibTransId="{6D20E88B-176B-4040-AAFD-61DE4C298F8E}"/>
    <dgm:cxn modelId="{3D98CC8D-F1E6-4D6E-B577-DFBCC28E2A9B}" srcId="{E73DF48B-AD9B-4355-829F-2E09E1850D24}" destId="{906DA36F-B8CD-4885-A7A6-A10FC53D171C}" srcOrd="6" destOrd="0" parTransId="{7BC3222B-0044-47E1-A0A1-3EFD464BC152}" sibTransId="{2380618F-CAA1-434F-AE4E-361018855E6B}"/>
    <dgm:cxn modelId="{A651711B-DB15-4EF2-95ED-AFAEAC98F3FA}" type="presOf" srcId="{E73DF48B-AD9B-4355-829F-2E09E1850D24}" destId="{57D7FFEF-B184-4FCC-A6D5-A8D696646835}" srcOrd="0" destOrd="0" presId="urn:microsoft.com/office/officeart/2008/layout/VerticalCurvedList"/>
    <dgm:cxn modelId="{9790A992-8E72-479D-8436-16754BA8A715}" srcId="{E73DF48B-AD9B-4355-829F-2E09E1850D24}" destId="{FA30019B-596C-43CD-A02C-8E3D427D8DC7}" srcOrd="7" destOrd="0" parTransId="{5B10F8E1-D949-4E1B-A261-F7F2F66C87F3}" sibTransId="{4E01ADEE-8ADA-4E57-B258-FA7B12D48191}"/>
    <dgm:cxn modelId="{E62323A7-F298-4ED6-8BC7-278BC9CF3444}" srcId="{E73DF48B-AD9B-4355-829F-2E09E1850D24}" destId="{09FC7083-B2C9-4BA1-B9CA-73B93F596626}" srcOrd="2" destOrd="0" parTransId="{974913DC-EE84-48D1-B366-0F30036F6FEC}" sibTransId="{9B51D031-D111-4C7C-8B6A-399BD80456D5}"/>
    <dgm:cxn modelId="{D1D3456C-0154-4ABF-9B2A-49C18AD7FAE6}" srcId="{E73DF48B-AD9B-4355-829F-2E09E1850D24}" destId="{DB6AF9D3-2EFC-4F5C-A533-CA82854CCE83}" srcOrd="1" destOrd="0" parTransId="{8E6B4E48-DE6A-4B34-B29C-A2C715FA4838}" sibTransId="{CE9AC259-9280-4A62-A306-F02067BEB969}"/>
    <dgm:cxn modelId="{2DC7A9CC-D20B-43E3-8F5D-3F9E04CE51AC}" type="presParOf" srcId="{57D7FFEF-B184-4FCC-A6D5-A8D696646835}" destId="{AB496AF7-0E9B-4F13-BD56-4677CA19C3EB}" srcOrd="0" destOrd="0" presId="urn:microsoft.com/office/officeart/2008/layout/VerticalCurvedList"/>
    <dgm:cxn modelId="{4F0F6166-1D20-4ADF-A9B3-E7347DB8D8C5}" type="presParOf" srcId="{AB496AF7-0E9B-4F13-BD56-4677CA19C3EB}" destId="{DCE820DF-4D51-46F8-98BD-9E5C3889F033}" srcOrd="0" destOrd="0" presId="urn:microsoft.com/office/officeart/2008/layout/VerticalCurvedList"/>
    <dgm:cxn modelId="{B9333A02-8BFC-4EBF-AC37-0497AB9638BA}" type="presParOf" srcId="{DCE820DF-4D51-46F8-98BD-9E5C3889F033}" destId="{A21E7FA6-150C-49F2-B206-7CF5195144F8}" srcOrd="0" destOrd="0" presId="urn:microsoft.com/office/officeart/2008/layout/VerticalCurvedList"/>
    <dgm:cxn modelId="{1D2C9C05-32AC-48E0-AEB0-18337DEE1FDB}" type="presParOf" srcId="{DCE820DF-4D51-46F8-98BD-9E5C3889F033}" destId="{68578A33-62F2-4043-A878-2833D4000232}" srcOrd="1" destOrd="0" presId="urn:microsoft.com/office/officeart/2008/layout/VerticalCurvedList"/>
    <dgm:cxn modelId="{34C69992-05F9-4D94-928C-3917FB38CB4D}" type="presParOf" srcId="{DCE820DF-4D51-46F8-98BD-9E5C3889F033}" destId="{F9DFEFD5-8D5B-4CE9-B32E-705722E825D4}" srcOrd="2" destOrd="0" presId="urn:microsoft.com/office/officeart/2008/layout/VerticalCurvedList"/>
    <dgm:cxn modelId="{ABDF5B60-94F2-4CA0-B304-D35A72FFFF84}" type="presParOf" srcId="{DCE820DF-4D51-46F8-98BD-9E5C3889F033}" destId="{359859E5-7486-4A60-8F06-8098C81FC006}" srcOrd="3" destOrd="0" presId="urn:microsoft.com/office/officeart/2008/layout/VerticalCurvedList"/>
    <dgm:cxn modelId="{9DDE9C68-682B-4036-A49E-869EB386AA6A}" type="presParOf" srcId="{AB496AF7-0E9B-4F13-BD56-4677CA19C3EB}" destId="{948538B5-9FD1-4BF5-971E-D30D5E1B7EF1}" srcOrd="1" destOrd="0" presId="urn:microsoft.com/office/officeart/2008/layout/VerticalCurvedList"/>
    <dgm:cxn modelId="{0AAEDF61-12E3-4C7C-A644-27063D25396A}" type="presParOf" srcId="{AB496AF7-0E9B-4F13-BD56-4677CA19C3EB}" destId="{9A2A95EF-D1CE-484C-8B06-D16BC9AE7CC8}" srcOrd="2" destOrd="0" presId="urn:microsoft.com/office/officeart/2008/layout/VerticalCurvedList"/>
    <dgm:cxn modelId="{C26567D6-98C5-4AF0-AC0F-AF5DFCAD6669}" type="presParOf" srcId="{9A2A95EF-D1CE-484C-8B06-D16BC9AE7CC8}" destId="{EBF8A3CC-AD0F-4CC5-9E0B-5FC54AC92740}" srcOrd="0" destOrd="0" presId="urn:microsoft.com/office/officeart/2008/layout/VerticalCurvedList"/>
    <dgm:cxn modelId="{32ED1ADF-FFC3-4731-BEFE-FCBC0998372C}" type="presParOf" srcId="{AB496AF7-0E9B-4F13-BD56-4677CA19C3EB}" destId="{258C85DD-EF39-4CD9-B892-E1250784BE86}" srcOrd="3" destOrd="0" presId="urn:microsoft.com/office/officeart/2008/layout/VerticalCurvedList"/>
    <dgm:cxn modelId="{C650E6A0-DDB6-4BC2-A770-ACA5238D6AD3}" type="presParOf" srcId="{AB496AF7-0E9B-4F13-BD56-4677CA19C3EB}" destId="{5AA55073-F499-4E9F-97A9-1BA491D98D12}" srcOrd="4" destOrd="0" presId="urn:microsoft.com/office/officeart/2008/layout/VerticalCurvedList"/>
    <dgm:cxn modelId="{5127679B-3836-4717-8EB6-274667873661}" type="presParOf" srcId="{5AA55073-F499-4E9F-97A9-1BA491D98D12}" destId="{E103760B-9CF3-41DE-BF70-1524E62746A2}" srcOrd="0" destOrd="0" presId="urn:microsoft.com/office/officeart/2008/layout/VerticalCurvedList"/>
    <dgm:cxn modelId="{E5656171-8DC1-4348-AFB4-B24D4EEAD0FE}" type="presParOf" srcId="{AB496AF7-0E9B-4F13-BD56-4677CA19C3EB}" destId="{C5023E4F-B980-44AB-A70C-3AA6DF70CA5F}" srcOrd="5" destOrd="0" presId="urn:microsoft.com/office/officeart/2008/layout/VerticalCurvedList"/>
    <dgm:cxn modelId="{57457B91-9007-4695-BBD9-18AF1C75F7FC}" type="presParOf" srcId="{AB496AF7-0E9B-4F13-BD56-4677CA19C3EB}" destId="{974CEBDE-25DA-4894-B5D8-A6A304338FC3}" srcOrd="6" destOrd="0" presId="urn:microsoft.com/office/officeart/2008/layout/VerticalCurvedList"/>
    <dgm:cxn modelId="{96A9CC2A-BCC6-404A-A288-77E53F5C772A}" type="presParOf" srcId="{974CEBDE-25DA-4894-B5D8-A6A304338FC3}" destId="{BFFA0448-AA92-484C-9CE3-C81129342964}" srcOrd="0" destOrd="0" presId="urn:microsoft.com/office/officeart/2008/layout/VerticalCurvedList"/>
    <dgm:cxn modelId="{1C139F9F-CFF1-4120-BBF4-D70EC7AC97A9}" type="presParOf" srcId="{AB496AF7-0E9B-4F13-BD56-4677CA19C3EB}" destId="{C90A4BE8-30B1-4232-97AA-E30A398310AE}" srcOrd="7" destOrd="0" presId="urn:microsoft.com/office/officeart/2008/layout/VerticalCurvedList"/>
    <dgm:cxn modelId="{3CA07125-642E-4A5D-9274-9B2F1B570391}" type="presParOf" srcId="{AB496AF7-0E9B-4F13-BD56-4677CA19C3EB}" destId="{88836C70-1184-43B6-BA03-DCCF9741B20F}" srcOrd="8" destOrd="0" presId="urn:microsoft.com/office/officeart/2008/layout/VerticalCurvedList"/>
    <dgm:cxn modelId="{F6173A4C-88EC-4910-A6A0-4390C0C8C7A9}" type="presParOf" srcId="{88836C70-1184-43B6-BA03-DCCF9741B20F}" destId="{5CC1E9E3-552D-400F-B9E5-A748FB07C48C}" srcOrd="0" destOrd="0" presId="urn:microsoft.com/office/officeart/2008/layout/VerticalCurvedList"/>
    <dgm:cxn modelId="{BDBB035B-6A59-471E-AD7D-B3B324682F48}" type="presParOf" srcId="{AB496AF7-0E9B-4F13-BD56-4677CA19C3EB}" destId="{F5575094-ED0E-4F0A-89B3-C5F53DFDF2BF}" srcOrd="9" destOrd="0" presId="urn:microsoft.com/office/officeart/2008/layout/VerticalCurvedList"/>
    <dgm:cxn modelId="{8233AA78-D44F-4267-BB93-169C9723D6A1}" type="presParOf" srcId="{AB496AF7-0E9B-4F13-BD56-4677CA19C3EB}" destId="{EE59E162-B2A1-4046-8039-BB7866801120}" srcOrd="10" destOrd="0" presId="urn:microsoft.com/office/officeart/2008/layout/VerticalCurvedList"/>
    <dgm:cxn modelId="{B7B85440-306F-4FBB-8777-C77C9931C1D1}" type="presParOf" srcId="{EE59E162-B2A1-4046-8039-BB7866801120}" destId="{6D811CE7-98DF-49F8-A887-929B5F15B4C6}" srcOrd="0" destOrd="0" presId="urn:microsoft.com/office/officeart/2008/layout/VerticalCurvedList"/>
    <dgm:cxn modelId="{F1D1472D-E908-4695-A47F-593D2D185774}" type="presParOf" srcId="{AB496AF7-0E9B-4F13-BD56-4677CA19C3EB}" destId="{F36DC886-7471-431B-B041-CA433BCE4A8A}" srcOrd="11" destOrd="0" presId="urn:microsoft.com/office/officeart/2008/layout/VerticalCurvedList"/>
    <dgm:cxn modelId="{AEC625DA-5638-4946-B51D-619E7A2AEF51}" type="presParOf" srcId="{AB496AF7-0E9B-4F13-BD56-4677CA19C3EB}" destId="{05256F0A-5364-4504-BA17-143FD1F5F702}" srcOrd="12" destOrd="0" presId="urn:microsoft.com/office/officeart/2008/layout/VerticalCurvedList"/>
    <dgm:cxn modelId="{32685AA6-0395-4CE5-91FB-9BB48DB24693}" type="presParOf" srcId="{05256F0A-5364-4504-BA17-143FD1F5F702}" destId="{48AE6285-24DC-4752-AC1E-E26CCD62460A}" srcOrd="0" destOrd="0" presId="urn:microsoft.com/office/officeart/2008/layout/VerticalCurvedList"/>
    <dgm:cxn modelId="{2807A7CB-0BC1-4611-AD7A-D2FDCB532753}" type="presParOf" srcId="{AB496AF7-0E9B-4F13-BD56-4677CA19C3EB}" destId="{D0E7744E-D332-4136-AABF-AD742DD87D41}" srcOrd="13" destOrd="0" presId="urn:microsoft.com/office/officeart/2008/layout/VerticalCurvedList"/>
    <dgm:cxn modelId="{8F04617E-2DF1-40E9-A403-CE5B0DAF6B3F}" type="presParOf" srcId="{AB496AF7-0E9B-4F13-BD56-4677CA19C3EB}" destId="{B528EB1D-8976-4E9A-9BFF-53D1B8CA1DE7}" srcOrd="14" destOrd="0" presId="urn:microsoft.com/office/officeart/2008/layout/VerticalCurvedList"/>
    <dgm:cxn modelId="{A9E6EEE9-F9B9-4A25-A4D9-1276194278E9}" type="presParOf" srcId="{B528EB1D-8976-4E9A-9BFF-53D1B8CA1DE7}" destId="{7C11F81B-BEF3-4505-8D72-667147826ED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08E979-985C-4DDE-8AC0-C52472752CC5}" type="doc">
      <dgm:prSet loTypeId="urn:microsoft.com/office/officeart/2005/8/layout/list1" loCatId="list" qsTypeId="urn:microsoft.com/office/officeart/2005/8/quickstyle/simple1" qsCatId="simple" csTypeId="urn:microsoft.com/office/officeart/2005/8/colors/accent1_2" csCatId="accent1" phldr="1"/>
      <dgm:spPr/>
      <dgm:t>
        <a:bodyPr/>
        <a:lstStyle/>
        <a:p>
          <a:pPr rtl="1"/>
          <a:endParaRPr lang="ar-EG"/>
        </a:p>
      </dgm:t>
    </dgm:pt>
    <dgm:pt modelId="{91C037F1-15A3-431D-A89D-0535DE5E95C7}">
      <dgm:prSet phldrT="[Text]" custT="1"/>
      <dgm:spPr/>
      <dgm:t>
        <a:bodyPr/>
        <a:lstStyle/>
        <a:p>
          <a:pPr algn="justLow" rtl="1"/>
          <a:r>
            <a:rPr lang="ar-SA" sz="1500" b="0" kern="1200" dirty="0" smtClean="0">
              <a:solidFill>
                <a:schemeClr val="bg1"/>
              </a:solidFill>
              <a:latin typeface="+mn-lt"/>
              <a:ea typeface="+mn-ea"/>
              <a:cs typeface="Sultan bold" pitchFamily="2" charset="-78"/>
            </a:rPr>
            <a:t>ناقشت المحافظ آليات تنفيذ كافة محاور الإستراتيجية المتبعة لعزل المخالطين بمنازلهم وذلك بالتنسيق مع مديرية الأمن مع تقديم الرعاية الصحية وتوفير جميع الاحتياجات اللازمة لهم بمعرفة مديرية التضامن </a:t>
          </a:r>
          <a:endParaRPr lang="ar-EG" sz="1500" b="0" kern="1200" dirty="0">
            <a:solidFill>
              <a:schemeClr val="bg1"/>
            </a:solidFill>
            <a:latin typeface="+mn-lt"/>
            <a:ea typeface="+mn-ea"/>
            <a:cs typeface="Sultan bold" pitchFamily="2" charset="-78"/>
          </a:endParaRPr>
        </a:p>
      </dgm:t>
    </dgm:pt>
    <dgm:pt modelId="{9C94B920-9B63-490A-A6AC-2C1D97D52243}" type="parTrans" cxnId="{FD887FFD-5F34-42BB-8E39-001C56F198F5}">
      <dgm:prSet/>
      <dgm:spPr/>
      <dgm:t>
        <a:bodyPr/>
        <a:lstStyle/>
        <a:p>
          <a:pPr rtl="1"/>
          <a:endParaRPr lang="ar-EG"/>
        </a:p>
      </dgm:t>
    </dgm:pt>
    <dgm:pt modelId="{B98204AB-AE54-4D1B-A94A-16A700AABF8F}" type="sibTrans" cxnId="{FD887FFD-5F34-42BB-8E39-001C56F198F5}">
      <dgm:prSet/>
      <dgm:spPr/>
      <dgm:t>
        <a:bodyPr/>
        <a:lstStyle/>
        <a:p>
          <a:pPr rtl="1"/>
          <a:endParaRPr lang="ar-EG"/>
        </a:p>
      </dgm:t>
    </dgm:pt>
    <dgm:pt modelId="{6F88D585-AC43-4D28-BEB0-749E5BF835F6}">
      <dgm:prSet custT="1"/>
      <dgm:spPr/>
      <dgm:t>
        <a:bodyPr/>
        <a:lstStyle/>
        <a:p>
          <a:pPr algn="justLow" rtl="1"/>
          <a:r>
            <a:rPr lang="ar-SA" sz="1500" b="0" kern="1200" dirty="0" smtClean="0">
              <a:solidFill>
                <a:schemeClr val="bg1"/>
              </a:solidFill>
              <a:latin typeface="+mn-lt"/>
              <a:ea typeface="+mn-ea"/>
              <a:cs typeface="Sultan bold" pitchFamily="2" charset="-78"/>
            </a:rPr>
            <a:t>تم التوجيه بالبدء فوراً فى استقبال عدد من المخالطين للحالات الايجابية بالمدينة الشبابية برأس البر وفقاً للاتفاق المبرم مع وزارة الشباب والرياضة</a:t>
          </a:r>
          <a:endParaRPr lang="ar-EG" sz="1500" b="0" kern="1200" dirty="0">
            <a:solidFill>
              <a:schemeClr val="bg1"/>
            </a:solidFill>
            <a:latin typeface="+mn-lt"/>
            <a:ea typeface="+mn-ea"/>
            <a:cs typeface="Sultan bold" pitchFamily="2" charset="-78"/>
          </a:endParaRPr>
        </a:p>
      </dgm:t>
    </dgm:pt>
    <dgm:pt modelId="{CFB7D76A-759C-49E3-803B-E724F238A169}" type="parTrans" cxnId="{ED0E3710-848E-45C0-A48E-6CC372942745}">
      <dgm:prSet/>
      <dgm:spPr/>
      <dgm:t>
        <a:bodyPr/>
        <a:lstStyle/>
        <a:p>
          <a:pPr rtl="1"/>
          <a:endParaRPr lang="ar-EG"/>
        </a:p>
      </dgm:t>
    </dgm:pt>
    <dgm:pt modelId="{7EF99E55-73B7-44BD-92C4-22038C66295D}" type="sibTrans" cxnId="{ED0E3710-848E-45C0-A48E-6CC372942745}">
      <dgm:prSet/>
      <dgm:spPr/>
      <dgm:t>
        <a:bodyPr/>
        <a:lstStyle/>
        <a:p>
          <a:pPr rtl="1"/>
          <a:endParaRPr lang="ar-EG"/>
        </a:p>
      </dgm:t>
    </dgm:pt>
    <dgm:pt modelId="{43AC6521-327F-466F-B121-F3E49BE89CD6}">
      <dgm:prSet custT="1"/>
      <dgm:spPr/>
      <dgm:t>
        <a:bodyPr/>
        <a:lstStyle/>
        <a:p>
          <a:pPr algn="justLow" rtl="1"/>
          <a:r>
            <a:rPr lang="ar-SA" sz="1500" b="0" kern="1200" dirty="0" smtClean="0">
              <a:solidFill>
                <a:schemeClr val="bg1"/>
              </a:solidFill>
              <a:latin typeface="+mn-lt"/>
              <a:ea typeface="+mn-ea"/>
              <a:cs typeface="Sultan bold" pitchFamily="2" charset="-78"/>
            </a:rPr>
            <a:t>سيتم بحث إمكانية إدراج عدد من المنشآت الأخرى لاستضافة عدد أكبر من المخالطين وإحكام الرقابة على منظومة العزل الخاصة بهم و السيطرة على بؤر إنتشار الفيروس</a:t>
          </a:r>
          <a:r>
            <a:rPr lang="en-US" sz="1500" b="0" kern="1200" dirty="0" smtClean="0">
              <a:solidFill>
                <a:schemeClr val="bg1"/>
              </a:solidFill>
              <a:cs typeface="Sultan bold" pitchFamily="2" charset="-78"/>
            </a:rPr>
            <a:t>..</a:t>
          </a:r>
          <a:endParaRPr lang="en-US" sz="1500" b="0" kern="1200" dirty="0">
            <a:solidFill>
              <a:schemeClr val="bg1"/>
            </a:solidFill>
            <a:cs typeface="Sultan bold" pitchFamily="2" charset="-78"/>
          </a:endParaRPr>
        </a:p>
      </dgm:t>
    </dgm:pt>
    <dgm:pt modelId="{F5DA3C22-C77F-4068-A25B-27723B694FC9}" type="parTrans" cxnId="{DE35408F-A156-4CEC-A6F4-597B9B6006BA}">
      <dgm:prSet/>
      <dgm:spPr/>
      <dgm:t>
        <a:bodyPr/>
        <a:lstStyle/>
        <a:p>
          <a:pPr rtl="1"/>
          <a:endParaRPr lang="ar-EG"/>
        </a:p>
      </dgm:t>
    </dgm:pt>
    <dgm:pt modelId="{18E626C3-9619-4A27-92BE-E7FC7F8AFEEC}" type="sibTrans" cxnId="{DE35408F-A156-4CEC-A6F4-597B9B6006BA}">
      <dgm:prSet/>
      <dgm:spPr/>
      <dgm:t>
        <a:bodyPr/>
        <a:lstStyle/>
        <a:p>
          <a:pPr rtl="1"/>
          <a:endParaRPr lang="ar-EG"/>
        </a:p>
      </dgm:t>
    </dgm:pt>
    <dgm:pt modelId="{835BB7E1-B31D-4C4F-B502-6DCCFBAB938E}" type="pres">
      <dgm:prSet presAssocID="{FE08E979-985C-4DDE-8AC0-C52472752CC5}" presName="linear" presStyleCnt="0">
        <dgm:presLayoutVars>
          <dgm:dir/>
          <dgm:animLvl val="lvl"/>
          <dgm:resizeHandles val="exact"/>
        </dgm:presLayoutVars>
      </dgm:prSet>
      <dgm:spPr/>
      <dgm:t>
        <a:bodyPr/>
        <a:lstStyle/>
        <a:p>
          <a:pPr rtl="1"/>
          <a:endParaRPr lang="ar-EG"/>
        </a:p>
      </dgm:t>
    </dgm:pt>
    <dgm:pt modelId="{9DE2B1C7-B051-4729-B087-F55DABA0949C}" type="pres">
      <dgm:prSet presAssocID="{91C037F1-15A3-431D-A89D-0535DE5E95C7}" presName="parentLin" presStyleCnt="0"/>
      <dgm:spPr/>
    </dgm:pt>
    <dgm:pt modelId="{C010B583-254B-4745-A455-BB5D3443E45C}" type="pres">
      <dgm:prSet presAssocID="{91C037F1-15A3-431D-A89D-0535DE5E95C7}" presName="parentLeftMargin" presStyleLbl="node1" presStyleIdx="0" presStyleCnt="3"/>
      <dgm:spPr/>
      <dgm:t>
        <a:bodyPr/>
        <a:lstStyle/>
        <a:p>
          <a:pPr rtl="1"/>
          <a:endParaRPr lang="ar-EG"/>
        </a:p>
      </dgm:t>
    </dgm:pt>
    <dgm:pt modelId="{15E71EF9-12BA-4ED1-976B-BAA06704E294}" type="pres">
      <dgm:prSet presAssocID="{91C037F1-15A3-431D-A89D-0535DE5E95C7}" presName="parentText" presStyleLbl="node1" presStyleIdx="0" presStyleCnt="3" custScaleX="98141" custScaleY="78319" custLinFactNeighborX="-50000" custLinFactNeighborY="22541">
        <dgm:presLayoutVars>
          <dgm:chMax val="0"/>
          <dgm:bulletEnabled val="1"/>
        </dgm:presLayoutVars>
      </dgm:prSet>
      <dgm:spPr/>
      <dgm:t>
        <a:bodyPr/>
        <a:lstStyle/>
        <a:p>
          <a:pPr rtl="1"/>
          <a:endParaRPr lang="ar-EG"/>
        </a:p>
      </dgm:t>
    </dgm:pt>
    <dgm:pt modelId="{37F98E64-AE98-4481-8F41-140AC21FBCD7}" type="pres">
      <dgm:prSet presAssocID="{91C037F1-15A3-431D-A89D-0535DE5E95C7}" presName="negativeSpace" presStyleCnt="0"/>
      <dgm:spPr/>
    </dgm:pt>
    <dgm:pt modelId="{E8AE0E4C-620F-44C1-8179-911988EC0F11}" type="pres">
      <dgm:prSet presAssocID="{91C037F1-15A3-431D-A89D-0535DE5E95C7}" presName="childText" presStyleLbl="conFgAcc1" presStyleIdx="0" presStyleCnt="3">
        <dgm:presLayoutVars>
          <dgm:bulletEnabled val="1"/>
        </dgm:presLayoutVars>
      </dgm:prSet>
      <dgm:spPr/>
    </dgm:pt>
    <dgm:pt modelId="{2388D3DE-E354-4BCB-80EC-43B2EE70D6D4}" type="pres">
      <dgm:prSet presAssocID="{B98204AB-AE54-4D1B-A94A-16A700AABF8F}" presName="spaceBetweenRectangles" presStyleCnt="0"/>
      <dgm:spPr/>
    </dgm:pt>
    <dgm:pt modelId="{1909F631-7CA3-4349-9FC5-05A47BBD6801}" type="pres">
      <dgm:prSet presAssocID="{43AC6521-327F-466F-B121-F3E49BE89CD6}" presName="parentLin" presStyleCnt="0"/>
      <dgm:spPr/>
    </dgm:pt>
    <dgm:pt modelId="{0D43FE95-9FEB-425F-AA0A-0857AA8B42D9}" type="pres">
      <dgm:prSet presAssocID="{43AC6521-327F-466F-B121-F3E49BE89CD6}" presName="parentLeftMargin" presStyleLbl="node1" presStyleIdx="0" presStyleCnt="3"/>
      <dgm:spPr/>
      <dgm:t>
        <a:bodyPr/>
        <a:lstStyle/>
        <a:p>
          <a:pPr rtl="1"/>
          <a:endParaRPr lang="ar-EG"/>
        </a:p>
      </dgm:t>
    </dgm:pt>
    <dgm:pt modelId="{02B49739-0D26-4E7D-A312-26FA52C670B9}" type="pres">
      <dgm:prSet presAssocID="{43AC6521-327F-466F-B121-F3E49BE89CD6}" presName="parentText" presStyleLbl="node1" presStyleIdx="1" presStyleCnt="3" custScaleX="99550" custScaleY="95272" custLinFactNeighborX="-43960" custLinFactNeighborY="3839">
        <dgm:presLayoutVars>
          <dgm:chMax val="0"/>
          <dgm:bulletEnabled val="1"/>
        </dgm:presLayoutVars>
      </dgm:prSet>
      <dgm:spPr/>
      <dgm:t>
        <a:bodyPr/>
        <a:lstStyle/>
        <a:p>
          <a:pPr rtl="1"/>
          <a:endParaRPr lang="ar-EG"/>
        </a:p>
      </dgm:t>
    </dgm:pt>
    <dgm:pt modelId="{2B94A06A-89E2-4EE3-BD89-B1F85AA77760}" type="pres">
      <dgm:prSet presAssocID="{43AC6521-327F-466F-B121-F3E49BE89CD6}" presName="negativeSpace" presStyleCnt="0"/>
      <dgm:spPr/>
    </dgm:pt>
    <dgm:pt modelId="{6CB09A8E-6FD2-4F4C-835A-4C36556F288D}" type="pres">
      <dgm:prSet presAssocID="{43AC6521-327F-466F-B121-F3E49BE89CD6}" presName="childText" presStyleLbl="conFgAcc1" presStyleIdx="1" presStyleCnt="3">
        <dgm:presLayoutVars>
          <dgm:bulletEnabled val="1"/>
        </dgm:presLayoutVars>
      </dgm:prSet>
      <dgm:spPr/>
    </dgm:pt>
    <dgm:pt modelId="{23212C2C-9C99-4F87-BF49-69454D1BC16F}" type="pres">
      <dgm:prSet presAssocID="{18E626C3-9619-4A27-92BE-E7FC7F8AFEEC}" presName="spaceBetweenRectangles" presStyleCnt="0"/>
      <dgm:spPr/>
    </dgm:pt>
    <dgm:pt modelId="{BF80B78A-0E59-4BA3-AD2A-8F648B5E5FBB}" type="pres">
      <dgm:prSet presAssocID="{6F88D585-AC43-4D28-BEB0-749E5BF835F6}" presName="parentLin" presStyleCnt="0"/>
      <dgm:spPr/>
    </dgm:pt>
    <dgm:pt modelId="{655ADDFA-A7EF-46B7-9E83-FCBDEBDDC76E}" type="pres">
      <dgm:prSet presAssocID="{6F88D585-AC43-4D28-BEB0-749E5BF835F6}" presName="parentLeftMargin" presStyleLbl="node1" presStyleIdx="1" presStyleCnt="3"/>
      <dgm:spPr/>
      <dgm:t>
        <a:bodyPr/>
        <a:lstStyle/>
        <a:p>
          <a:pPr rtl="1"/>
          <a:endParaRPr lang="ar-EG"/>
        </a:p>
      </dgm:t>
    </dgm:pt>
    <dgm:pt modelId="{C4CB0886-A12B-4A71-B69D-134C2F01D6FE}" type="pres">
      <dgm:prSet presAssocID="{6F88D585-AC43-4D28-BEB0-749E5BF835F6}" presName="parentText" presStyleLbl="node1" presStyleIdx="2" presStyleCnt="3" custScaleX="98375" custScaleY="78209" custLinFactNeighborX="-25712" custLinFactNeighborY="2745">
        <dgm:presLayoutVars>
          <dgm:chMax val="0"/>
          <dgm:bulletEnabled val="1"/>
        </dgm:presLayoutVars>
      </dgm:prSet>
      <dgm:spPr/>
      <dgm:t>
        <a:bodyPr/>
        <a:lstStyle/>
        <a:p>
          <a:pPr rtl="1"/>
          <a:endParaRPr lang="ar-EG"/>
        </a:p>
      </dgm:t>
    </dgm:pt>
    <dgm:pt modelId="{AB7D34C1-EE6F-40FC-9331-8749B0428A4D}" type="pres">
      <dgm:prSet presAssocID="{6F88D585-AC43-4D28-BEB0-749E5BF835F6}" presName="negativeSpace" presStyleCnt="0"/>
      <dgm:spPr/>
    </dgm:pt>
    <dgm:pt modelId="{D60D6C24-7B71-47D7-AE5B-EBFD5A6A504E}" type="pres">
      <dgm:prSet presAssocID="{6F88D585-AC43-4D28-BEB0-749E5BF835F6}" presName="childText" presStyleLbl="conFgAcc1" presStyleIdx="2" presStyleCnt="3">
        <dgm:presLayoutVars>
          <dgm:bulletEnabled val="1"/>
        </dgm:presLayoutVars>
      </dgm:prSet>
      <dgm:spPr/>
    </dgm:pt>
  </dgm:ptLst>
  <dgm:cxnLst>
    <dgm:cxn modelId="{88C33AFC-A711-4D8D-80BC-7A5F436BECBC}" type="presOf" srcId="{43AC6521-327F-466F-B121-F3E49BE89CD6}" destId="{02B49739-0D26-4E7D-A312-26FA52C670B9}" srcOrd="1" destOrd="0" presId="urn:microsoft.com/office/officeart/2005/8/layout/list1"/>
    <dgm:cxn modelId="{ED0E3710-848E-45C0-A48E-6CC372942745}" srcId="{FE08E979-985C-4DDE-8AC0-C52472752CC5}" destId="{6F88D585-AC43-4D28-BEB0-749E5BF835F6}" srcOrd="2" destOrd="0" parTransId="{CFB7D76A-759C-49E3-803B-E724F238A169}" sibTransId="{7EF99E55-73B7-44BD-92C4-22038C66295D}"/>
    <dgm:cxn modelId="{0217D435-8648-42DE-B8B2-9F5930C80131}" type="presOf" srcId="{91C037F1-15A3-431D-A89D-0535DE5E95C7}" destId="{C010B583-254B-4745-A455-BB5D3443E45C}" srcOrd="0" destOrd="0" presId="urn:microsoft.com/office/officeart/2005/8/layout/list1"/>
    <dgm:cxn modelId="{36C676E6-2494-44DD-9FB2-CCC65D845BBA}" type="presOf" srcId="{43AC6521-327F-466F-B121-F3E49BE89CD6}" destId="{0D43FE95-9FEB-425F-AA0A-0857AA8B42D9}" srcOrd="0" destOrd="0" presId="urn:microsoft.com/office/officeart/2005/8/layout/list1"/>
    <dgm:cxn modelId="{FD887FFD-5F34-42BB-8E39-001C56F198F5}" srcId="{FE08E979-985C-4DDE-8AC0-C52472752CC5}" destId="{91C037F1-15A3-431D-A89D-0535DE5E95C7}" srcOrd="0" destOrd="0" parTransId="{9C94B920-9B63-490A-A6AC-2C1D97D52243}" sibTransId="{B98204AB-AE54-4D1B-A94A-16A700AABF8F}"/>
    <dgm:cxn modelId="{CD4FB454-CA26-4D06-A37B-040B7C3A686F}" type="presOf" srcId="{6F88D585-AC43-4D28-BEB0-749E5BF835F6}" destId="{C4CB0886-A12B-4A71-B69D-134C2F01D6FE}" srcOrd="1" destOrd="0" presId="urn:microsoft.com/office/officeart/2005/8/layout/list1"/>
    <dgm:cxn modelId="{E5385D19-ADA9-4175-AEB6-C02CF368242C}" type="presOf" srcId="{6F88D585-AC43-4D28-BEB0-749E5BF835F6}" destId="{655ADDFA-A7EF-46B7-9E83-FCBDEBDDC76E}" srcOrd="0" destOrd="0" presId="urn:microsoft.com/office/officeart/2005/8/layout/list1"/>
    <dgm:cxn modelId="{973CC6C8-4B83-48DF-AFDC-A5304F732105}" type="presOf" srcId="{91C037F1-15A3-431D-A89D-0535DE5E95C7}" destId="{15E71EF9-12BA-4ED1-976B-BAA06704E294}" srcOrd="1" destOrd="0" presId="urn:microsoft.com/office/officeart/2005/8/layout/list1"/>
    <dgm:cxn modelId="{2BBF5F45-6714-4A47-9B11-C172AE5C1C89}" type="presOf" srcId="{FE08E979-985C-4DDE-8AC0-C52472752CC5}" destId="{835BB7E1-B31D-4C4F-B502-6DCCFBAB938E}" srcOrd="0" destOrd="0" presId="urn:microsoft.com/office/officeart/2005/8/layout/list1"/>
    <dgm:cxn modelId="{DE35408F-A156-4CEC-A6F4-597B9B6006BA}" srcId="{FE08E979-985C-4DDE-8AC0-C52472752CC5}" destId="{43AC6521-327F-466F-B121-F3E49BE89CD6}" srcOrd="1" destOrd="0" parTransId="{F5DA3C22-C77F-4068-A25B-27723B694FC9}" sibTransId="{18E626C3-9619-4A27-92BE-E7FC7F8AFEEC}"/>
    <dgm:cxn modelId="{9D64CF28-5272-4BA4-BEE7-67FF67D94AB6}" type="presParOf" srcId="{835BB7E1-B31D-4C4F-B502-6DCCFBAB938E}" destId="{9DE2B1C7-B051-4729-B087-F55DABA0949C}" srcOrd="0" destOrd="0" presId="urn:microsoft.com/office/officeart/2005/8/layout/list1"/>
    <dgm:cxn modelId="{66C9D1A6-9E69-4EA2-AF4F-9B7D4AE85AA5}" type="presParOf" srcId="{9DE2B1C7-B051-4729-B087-F55DABA0949C}" destId="{C010B583-254B-4745-A455-BB5D3443E45C}" srcOrd="0" destOrd="0" presId="urn:microsoft.com/office/officeart/2005/8/layout/list1"/>
    <dgm:cxn modelId="{7E7D2878-BBBB-4F42-8F1F-6099A8464248}" type="presParOf" srcId="{9DE2B1C7-B051-4729-B087-F55DABA0949C}" destId="{15E71EF9-12BA-4ED1-976B-BAA06704E294}" srcOrd="1" destOrd="0" presId="urn:microsoft.com/office/officeart/2005/8/layout/list1"/>
    <dgm:cxn modelId="{D2AC7650-4F78-4E76-BED9-96D646B07C90}" type="presParOf" srcId="{835BB7E1-B31D-4C4F-B502-6DCCFBAB938E}" destId="{37F98E64-AE98-4481-8F41-140AC21FBCD7}" srcOrd="1" destOrd="0" presId="urn:microsoft.com/office/officeart/2005/8/layout/list1"/>
    <dgm:cxn modelId="{C40FC55A-C88A-488C-9625-46E0BB3A4CC3}" type="presParOf" srcId="{835BB7E1-B31D-4C4F-B502-6DCCFBAB938E}" destId="{E8AE0E4C-620F-44C1-8179-911988EC0F11}" srcOrd="2" destOrd="0" presId="urn:microsoft.com/office/officeart/2005/8/layout/list1"/>
    <dgm:cxn modelId="{55632BC3-1481-4297-B9C8-AEB724D80C40}" type="presParOf" srcId="{835BB7E1-B31D-4C4F-B502-6DCCFBAB938E}" destId="{2388D3DE-E354-4BCB-80EC-43B2EE70D6D4}" srcOrd="3" destOrd="0" presId="urn:microsoft.com/office/officeart/2005/8/layout/list1"/>
    <dgm:cxn modelId="{DBB97C49-ACC0-4428-A9EE-E65E016CEEB6}" type="presParOf" srcId="{835BB7E1-B31D-4C4F-B502-6DCCFBAB938E}" destId="{1909F631-7CA3-4349-9FC5-05A47BBD6801}" srcOrd="4" destOrd="0" presId="urn:microsoft.com/office/officeart/2005/8/layout/list1"/>
    <dgm:cxn modelId="{0050C633-FF8C-4344-B71A-A6D4C88876A3}" type="presParOf" srcId="{1909F631-7CA3-4349-9FC5-05A47BBD6801}" destId="{0D43FE95-9FEB-425F-AA0A-0857AA8B42D9}" srcOrd="0" destOrd="0" presId="urn:microsoft.com/office/officeart/2005/8/layout/list1"/>
    <dgm:cxn modelId="{209DFAE3-C9E3-4376-AFB7-704B922594FC}" type="presParOf" srcId="{1909F631-7CA3-4349-9FC5-05A47BBD6801}" destId="{02B49739-0D26-4E7D-A312-26FA52C670B9}" srcOrd="1" destOrd="0" presId="urn:microsoft.com/office/officeart/2005/8/layout/list1"/>
    <dgm:cxn modelId="{F063A7E2-0F1F-473F-9D8D-2660ADC6AED4}" type="presParOf" srcId="{835BB7E1-B31D-4C4F-B502-6DCCFBAB938E}" destId="{2B94A06A-89E2-4EE3-BD89-B1F85AA77760}" srcOrd="5" destOrd="0" presId="urn:microsoft.com/office/officeart/2005/8/layout/list1"/>
    <dgm:cxn modelId="{D5520189-1200-4A9D-8D45-AF9DCD5E9896}" type="presParOf" srcId="{835BB7E1-B31D-4C4F-B502-6DCCFBAB938E}" destId="{6CB09A8E-6FD2-4F4C-835A-4C36556F288D}" srcOrd="6" destOrd="0" presId="urn:microsoft.com/office/officeart/2005/8/layout/list1"/>
    <dgm:cxn modelId="{5DDACBE5-E5DF-4E51-BCF5-A6A03C7EC21B}" type="presParOf" srcId="{835BB7E1-B31D-4C4F-B502-6DCCFBAB938E}" destId="{23212C2C-9C99-4F87-BF49-69454D1BC16F}" srcOrd="7" destOrd="0" presId="urn:microsoft.com/office/officeart/2005/8/layout/list1"/>
    <dgm:cxn modelId="{63DD5064-1D55-4F60-BC69-A81129555685}" type="presParOf" srcId="{835BB7E1-B31D-4C4F-B502-6DCCFBAB938E}" destId="{BF80B78A-0E59-4BA3-AD2A-8F648B5E5FBB}" srcOrd="8" destOrd="0" presId="urn:microsoft.com/office/officeart/2005/8/layout/list1"/>
    <dgm:cxn modelId="{0D3C97F5-9B80-46F6-A9F2-3D3ED36F0C2C}" type="presParOf" srcId="{BF80B78A-0E59-4BA3-AD2A-8F648B5E5FBB}" destId="{655ADDFA-A7EF-46B7-9E83-FCBDEBDDC76E}" srcOrd="0" destOrd="0" presId="urn:microsoft.com/office/officeart/2005/8/layout/list1"/>
    <dgm:cxn modelId="{E81BEA49-221C-4F34-9C68-F5D9487C40D7}" type="presParOf" srcId="{BF80B78A-0E59-4BA3-AD2A-8F648B5E5FBB}" destId="{C4CB0886-A12B-4A71-B69D-134C2F01D6FE}" srcOrd="1" destOrd="0" presId="urn:microsoft.com/office/officeart/2005/8/layout/list1"/>
    <dgm:cxn modelId="{A4BF1BAB-D735-4934-B556-95292C57C199}" type="presParOf" srcId="{835BB7E1-B31D-4C4F-B502-6DCCFBAB938E}" destId="{AB7D34C1-EE6F-40FC-9331-8749B0428A4D}" srcOrd="9" destOrd="0" presId="urn:microsoft.com/office/officeart/2005/8/layout/list1"/>
    <dgm:cxn modelId="{DFAAF8C2-8353-4D17-BBF9-13B4CD36CE6C}" type="presParOf" srcId="{835BB7E1-B31D-4C4F-B502-6DCCFBAB938E}" destId="{D60D6C24-7B71-47D7-AE5B-EBFD5A6A504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08E979-985C-4DDE-8AC0-C52472752CC5}" type="doc">
      <dgm:prSet loTypeId="urn:microsoft.com/office/officeart/2005/8/layout/list1" loCatId="list" qsTypeId="urn:microsoft.com/office/officeart/2005/8/quickstyle/simple1" qsCatId="simple" csTypeId="urn:microsoft.com/office/officeart/2005/8/colors/accent1_2" csCatId="accent1" phldr="1"/>
      <dgm:spPr/>
      <dgm:t>
        <a:bodyPr/>
        <a:lstStyle/>
        <a:p>
          <a:pPr rtl="1"/>
          <a:endParaRPr lang="ar-EG"/>
        </a:p>
      </dgm:t>
    </dgm:pt>
    <dgm:pt modelId="{91C037F1-15A3-431D-A89D-0535DE5E95C7}">
      <dgm:prSet phldrT="[Text]" custT="1"/>
      <dgm:spPr/>
      <dgm:t>
        <a:bodyPr/>
        <a:lstStyle/>
        <a:p>
          <a:pPr algn="justLow" rtl="1"/>
          <a:r>
            <a:rPr lang="ar-EG" sz="1500" dirty="0" smtClean="0">
              <a:cs typeface="Sultan bold" pitchFamily="2" charset="-78"/>
            </a:rPr>
            <a:t>أكدت المحافظ فى مستهل الاجتماع على تنفيذ حملات نظافة بنطاق المدينة و جميع القرى التابعة لها خلال أوقات حظر التجوال اليوم وغداً ، والتى ستكون تحت إشرافها المباشر، لافتة إلى أنه سيتم تدعيم تلك الحملات بمزيد من المعدات والعمال وذلك لرفع أية تجمعات للقمامة، على أن يتم متابعة تنفيذ هذه الأعمال بشكل دورى و حاسم خلال الفترة القادمة ، موجهة بإلزام مالكى الأراضى الفضاء بإحاطتها بسور من الطوب او الجمالون، وتحرير محاضر للمخالفين...</a:t>
          </a:r>
          <a:endParaRPr lang="ar-EG" sz="1500" b="1" kern="1200" dirty="0">
            <a:solidFill>
              <a:schemeClr val="tx1"/>
            </a:solidFill>
            <a:latin typeface="+mn-lt"/>
            <a:ea typeface="+mn-ea"/>
            <a:cs typeface="Sultan bold" pitchFamily="2" charset="-78"/>
          </a:endParaRPr>
        </a:p>
      </dgm:t>
    </dgm:pt>
    <dgm:pt modelId="{9C94B920-9B63-490A-A6AC-2C1D97D52243}" type="parTrans" cxnId="{FD887FFD-5F34-42BB-8E39-001C56F198F5}">
      <dgm:prSet/>
      <dgm:spPr/>
      <dgm:t>
        <a:bodyPr/>
        <a:lstStyle/>
        <a:p>
          <a:pPr rtl="1"/>
          <a:endParaRPr lang="ar-EG"/>
        </a:p>
      </dgm:t>
    </dgm:pt>
    <dgm:pt modelId="{B98204AB-AE54-4D1B-A94A-16A700AABF8F}" type="sibTrans" cxnId="{FD887FFD-5F34-42BB-8E39-001C56F198F5}">
      <dgm:prSet/>
      <dgm:spPr/>
      <dgm:t>
        <a:bodyPr/>
        <a:lstStyle/>
        <a:p>
          <a:pPr rtl="1"/>
          <a:endParaRPr lang="ar-EG"/>
        </a:p>
      </dgm:t>
    </dgm:pt>
    <dgm:pt modelId="{43AC6521-327F-466F-B121-F3E49BE89CD6}">
      <dgm:prSet custT="1"/>
      <dgm:spPr/>
      <dgm:t>
        <a:bodyPr/>
        <a:lstStyle/>
        <a:p>
          <a:pPr algn="justLow" rtl="1"/>
          <a:r>
            <a:rPr lang="ar-EG" sz="1500" dirty="0" smtClean="0">
              <a:cs typeface="Sultan bold" pitchFamily="2" charset="-78"/>
            </a:rPr>
            <a:t>شددت الدكتورة منال عوض على تكثيف الجهود و استئناف جميع المهام المكلفين بها، وذلك برفع جميع الإشغالات و طلاء واجهات المبانى وفقاً للتوجيه الرئاسى فى هذا الشأن، و ترخيص مركبات التوكتوك وخلافه من أعمال يستلزم تنفيذها على الوجه المطلوب، مؤكدة على أنه سيتم اتخاذ إجراءات فورية حيال من يثبت تقصيره...</a:t>
          </a:r>
          <a:endParaRPr lang="en-US" sz="1500" dirty="0">
            <a:cs typeface="Sultan bold" pitchFamily="2" charset="-78"/>
          </a:endParaRPr>
        </a:p>
      </dgm:t>
    </dgm:pt>
    <dgm:pt modelId="{F5DA3C22-C77F-4068-A25B-27723B694FC9}" type="parTrans" cxnId="{DE35408F-A156-4CEC-A6F4-597B9B6006BA}">
      <dgm:prSet/>
      <dgm:spPr/>
      <dgm:t>
        <a:bodyPr/>
        <a:lstStyle/>
        <a:p>
          <a:pPr rtl="1"/>
          <a:endParaRPr lang="ar-EG"/>
        </a:p>
      </dgm:t>
    </dgm:pt>
    <dgm:pt modelId="{18E626C3-9619-4A27-92BE-E7FC7F8AFEEC}" type="sibTrans" cxnId="{DE35408F-A156-4CEC-A6F4-597B9B6006BA}">
      <dgm:prSet/>
      <dgm:spPr/>
      <dgm:t>
        <a:bodyPr/>
        <a:lstStyle/>
        <a:p>
          <a:pPr rtl="1"/>
          <a:endParaRPr lang="ar-EG"/>
        </a:p>
      </dgm:t>
    </dgm:pt>
    <dgm:pt modelId="{835BB7E1-B31D-4C4F-B502-6DCCFBAB938E}" type="pres">
      <dgm:prSet presAssocID="{FE08E979-985C-4DDE-8AC0-C52472752CC5}" presName="linear" presStyleCnt="0">
        <dgm:presLayoutVars>
          <dgm:dir/>
          <dgm:animLvl val="lvl"/>
          <dgm:resizeHandles val="exact"/>
        </dgm:presLayoutVars>
      </dgm:prSet>
      <dgm:spPr/>
      <dgm:t>
        <a:bodyPr/>
        <a:lstStyle/>
        <a:p>
          <a:pPr rtl="1"/>
          <a:endParaRPr lang="ar-EG"/>
        </a:p>
      </dgm:t>
    </dgm:pt>
    <dgm:pt modelId="{9DE2B1C7-B051-4729-B087-F55DABA0949C}" type="pres">
      <dgm:prSet presAssocID="{91C037F1-15A3-431D-A89D-0535DE5E95C7}" presName="parentLin" presStyleCnt="0"/>
      <dgm:spPr/>
    </dgm:pt>
    <dgm:pt modelId="{C010B583-254B-4745-A455-BB5D3443E45C}" type="pres">
      <dgm:prSet presAssocID="{91C037F1-15A3-431D-A89D-0535DE5E95C7}" presName="parentLeftMargin" presStyleLbl="node1" presStyleIdx="0" presStyleCnt="2"/>
      <dgm:spPr/>
      <dgm:t>
        <a:bodyPr/>
        <a:lstStyle/>
        <a:p>
          <a:pPr rtl="1"/>
          <a:endParaRPr lang="ar-EG"/>
        </a:p>
      </dgm:t>
    </dgm:pt>
    <dgm:pt modelId="{15E71EF9-12BA-4ED1-976B-BAA06704E294}" type="pres">
      <dgm:prSet presAssocID="{91C037F1-15A3-431D-A89D-0535DE5E95C7}" presName="parentText" presStyleLbl="node1" presStyleIdx="0" presStyleCnt="2" custScaleX="98141" custScaleY="102763" custLinFactNeighborX="-44121" custLinFactNeighborY="12552">
        <dgm:presLayoutVars>
          <dgm:chMax val="0"/>
          <dgm:bulletEnabled val="1"/>
        </dgm:presLayoutVars>
      </dgm:prSet>
      <dgm:spPr/>
      <dgm:t>
        <a:bodyPr/>
        <a:lstStyle/>
        <a:p>
          <a:pPr rtl="1"/>
          <a:endParaRPr lang="ar-EG"/>
        </a:p>
      </dgm:t>
    </dgm:pt>
    <dgm:pt modelId="{37F98E64-AE98-4481-8F41-140AC21FBCD7}" type="pres">
      <dgm:prSet presAssocID="{91C037F1-15A3-431D-A89D-0535DE5E95C7}" presName="negativeSpace" presStyleCnt="0"/>
      <dgm:spPr/>
    </dgm:pt>
    <dgm:pt modelId="{E8AE0E4C-620F-44C1-8179-911988EC0F11}" type="pres">
      <dgm:prSet presAssocID="{91C037F1-15A3-431D-A89D-0535DE5E95C7}" presName="childText" presStyleLbl="conFgAcc1" presStyleIdx="0" presStyleCnt="2" custLinFactNeighborX="-833" custLinFactNeighborY="-60025">
        <dgm:presLayoutVars>
          <dgm:bulletEnabled val="1"/>
        </dgm:presLayoutVars>
      </dgm:prSet>
      <dgm:spPr/>
    </dgm:pt>
    <dgm:pt modelId="{2388D3DE-E354-4BCB-80EC-43B2EE70D6D4}" type="pres">
      <dgm:prSet presAssocID="{B98204AB-AE54-4D1B-A94A-16A700AABF8F}" presName="spaceBetweenRectangles" presStyleCnt="0"/>
      <dgm:spPr/>
    </dgm:pt>
    <dgm:pt modelId="{1909F631-7CA3-4349-9FC5-05A47BBD6801}" type="pres">
      <dgm:prSet presAssocID="{43AC6521-327F-466F-B121-F3E49BE89CD6}" presName="parentLin" presStyleCnt="0"/>
      <dgm:spPr/>
    </dgm:pt>
    <dgm:pt modelId="{0D43FE95-9FEB-425F-AA0A-0857AA8B42D9}" type="pres">
      <dgm:prSet presAssocID="{43AC6521-327F-466F-B121-F3E49BE89CD6}" presName="parentLeftMargin" presStyleLbl="node1" presStyleIdx="0" presStyleCnt="2"/>
      <dgm:spPr/>
      <dgm:t>
        <a:bodyPr/>
        <a:lstStyle/>
        <a:p>
          <a:pPr rtl="1"/>
          <a:endParaRPr lang="ar-EG"/>
        </a:p>
      </dgm:t>
    </dgm:pt>
    <dgm:pt modelId="{02B49739-0D26-4E7D-A312-26FA52C670B9}" type="pres">
      <dgm:prSet presAssocID="{43AC6521-327F-466F-B121-F3E49BE89CD6}" presName="parentText" presStyleLbl="node1" presStyleIdx="1" presStyleCnt="2" custScaleX="99468" custScaleY="85980" custLinFactNeighborX="-58269" custLinFactNeighborY="14057">
        <dgm:presLayoutVars>
          <dgm:chMax val="0"/>
          <dgm:bulletEnabled val="1"/>
        </dgm:presLayoutVars>
      </dgm:prSet>
      <dgm:spPr/>
      <dgm:t>
        <a:bodyPr/>
        <a:lstStyle/>
        <a:p>
          <a:pPr rtl="1"/>
          <a:endParaRPr lang="ar-EG"/>
        </a:p>
      </dgm:t>
    </dgm:pt>
    <dgm:pt modelId="{2B94A06A-89E2-4EE3-BD89-B1F85AA77760}" type="pres">
      <dgm:prSet presAssocID="{43AC6521-327F-466F-B121-F3E49BE89CD6}" presName="negativeSpace" presStyleCnt="0"/>
      <dgm:spPr/>
    </dgm:pt>
    <dgm:pt modelId="{6CB09A8E-6FD2-4F4C-835A-4C36556F288D}" type="pres">
      <dgm:prSet presAssocID="{43AC6521-327F-466F-B121-F3E49BE89CD6}" presName="childText" presStyleLbl="conFgAcc1" presStyleIdx="1" presStyleCnt="2">
        <dgm:presLayoutVars>
          <dgm:bulletEnabled val="1"/>
        </dgm:presLayoutVars>
      </dgm:prSet>
      <dgm:spPr/>
    </dgm:pt>
  </dgm:ptLst>
  <dgm:cxnLst>
    <dgm:cxn modelId="{DF5647F9-2B96-463E-90BB-468D3D0B53FC}" type="presOf" srcId="{43AC6521-327F-466F-B121-F3E49BE89CD6}" destId="{02B49739-0D26-4E7D-A312-26FA52C670B9}" srcOrd="1" destOrd="0" presId="urn:microsoft.com/office/officeart/2005/8/layout/list1"/>
    <dgm:cxn modelId="{BBFE67B4-12A2-4AEC-B623-2A79A70DDC51}" type="presOf" srcId="{FE08E979-985C-4DDE-8AC0-C52472752CC5}" destId="{835BB7E1-B31D-4C4F-B502-6DCCFBAB938E}" srcOrd="0" destOrd="0" presId="urn:microsoft.com/office/officeart/2005/8/layout/list1"/>
    <dgm:cxn modelId="{77B5CB2F-D0AF-49FE-8059-33C98F35F25D}" type="presOf" srcId="{91C037F1-15A3-431D-A89D-0535DE5E95C7}" destId="{C010B583-254B-4745-A455-BB5D3443E45C}" srcOrd="0" destOrd="0" presId="urn:microsoft.com/office/officeart/2005/8/layout/list1"/>
    <dgm:cxn modelId="{FD887FFD-5F34-42BB-8E39-001C56F198F5}" srcId="{FE08E979-985C-4DDE-8AC0-C52472752CC5}" destId="{91C037F1-15A3-431D-A89D-0535DE5E95C7}" srcOrd="0" destOrd="0" parTransId="{9C94B920-9B63-490A-A6AC-2C1D97D52243}" sibTransId="{B98204AB-AE54-4D1B-A94A-16A700AABF8F}"/>
    <dgm:cxn modelId="{FFD90C12-5C22-480B-A759-440FBC3F4E4F}" type="presOf" srcId="{91C037F1-15A3-431D-A89D-0535DE5E95C7}" destId="{15E71EF9-12BA-4ED1-976B-BAA06704E294}" srcOrd="1" destOrd="0" presId="urn:microsoft.com/office/officeart/2005/8/layout/list1"/>
    <dgm:cxn modelId="{BF28FE0B-9840-444F-868C-B2042F322430}" type="presOf" srcId="{43AC6521-327F-466F-B121-F3E49BE89CD6}" destId="{0D43FE95-9FEB-425F-AA0A-0857AA8B42D9}" srcOrd="0" destOrd="0" presId="urn:microsoft.com/office/officeart/2005/8/layout/list1"/>
    <dgm:cxn modelId="{DE35408F-A156-4CEC-A6F4-597B9B6006BA}" srcId="{FE08E979-985C-4DDE-8AC0-C52472752CC5}" destId="{43AC6521-327F-466F-B121-F3E49BE89CD6}" srcOrd="1" destOrd="0" parTransId="{F5DA3C22-C77F-4068-A25B-27723B694FC9}" sibTransId="{18E626C3-9619-4A27-92BE-E7FC7F8AFEEC}"/>
    <dgm:cxn modelId="{B26E1531-CB1A-44A3-9BB9-049C1C2072F3}" type="presParOf" srcId="{835BB7E1-B31D-4C4F-B502-6DCCFBAB938E}" destId="{9DE2B1C7-B051-4729-B087-F55DABA0949C}" srcOrd="0" destOrd="0" presId="urn:microsoft.com/office/officeart/2005/8/layout/list1"/>
    <dgm:cxn modelId="{0459814E-38DF-403E-8266-2EC44A77339E}" type="presParOf" srcId="{9DE2B1C7-B051-4729-B087-F55DABA0949C}" destId="{C010B583-254B-4745-A455-BB5D3443E45C}" srcOrd="0" destOrd="0" presId="urn:microsoft.com/office/officeart/2005/8/layout/list1"/>
    <dgm:cxn modelId="{CB63B674-ED76-431E-9B99-509D594A278D}" type="presParOf" srcId="{9DE2B1C7-B051-4729-B087-F55DABA0949C}" destId="{15E71EF9-12BA-4ED1-976B-BAA06704E294}" srcOrd="1" destOrd="0" presId="urn:microsoft.com/office/officeart/2005/8/layout/list1"/>
    <dgm:cxn modelId="{FA3F740F-54F5-4C46-AD9B-2C7110A83F88}" type="presParOf" srcId="{835BB7E1-B31D-4C4F-B502-6DCCFBAB938E}" destId="{37F98E64-AE98-4481-8F41-140AC21FBCD7}" srcOrd="1" destOrd="0" presId="urn:microsoft.com/office/officeart/2005/8/layout/list1"/>
    <dgm:cxn modelId="{66C108DC-B868-4A4B-9C98-5B8D5D177EF5}" type="presParOf" srcId="{835BB7E1-B31D-4C4F-B502-6DCCFBAB938E}" destId="{E8AE0E4C-620F-44C1-8179-911988EC0F11}" srcOrd="2" destOrd="0" presId="urn:microsoft.com/office/officeart/2005/8/layout/list1"/>
    <dgm:cxn modelId="{5208E1D8-B644-4F98-A96B-4E618FB9CD05}" type="presParOf" srcId="{835BB7E1-B31D-4C4F-B502-6DCCFBAB938E}" destId="{2388D3DE-E354-4BCB-80EC-43B2EE70D6D4}" srcOrd="3" destOrd="0" presId="urn:microsoft.com/office/officeart/2005/8/layout/list1"/>
    <dgm:cxn modelId="{A3CCEA05-9BEC-496A-BA5C-A375D4C99CF5}" type="presParOf" srcId="{835BB7E1-B31D-4C4F-B502-6DCCFBAB938E}" destId="{1909F631-7CA3-4349-9FC5-05A47BBD6801}" srcOrd="4" destOrd="0" presId="urn:microsoft.com/office/officeart/2005/8/layout/list1"/>
    <dgm:cxn modelId="{69666BC6-B655-47E1-8BFC-9ACED6FF2D28}" type="presParOf" srcId="{1909F631-7CA3-4349-9FC5-05A47BBD6801}" destId="{0D43FE95-9FEB-425F-AA0A-0857AA8B42D9}" srcOrd="0" destOrd="0" presId="urn:microsoft.com/office/officeart/2005/8/layout/list1"/>
    <dgm:cxn modelId="{2A13D66D-4263-425B-823F-301898442FBF}" type="presParOf" srcId="{1909F631-7CA3-4349-9FC5-05A47BBD6801}" destId="{02B49739-0D26-4E7D-A312-26FA52C670B9}" srcOrd="1" destOrd="0" presId="urn:microsoft.com/office/officeart/2005/8/layout/list1"/>
    <dgm:cxn modelId="{F5449E86-4DB2-49A5-8EEF-476971C20EE0}" type="presParOf" srcId="{835BB7E1-B31D-4C4F-B502-6DCCFBAB938E}" destId="{2B94A06A-89E2-4EE3-BD89-B1F85AA77760}" srcOrd="5" destOrd="0" presId="urn:microsoft.com/office/officeart/2005/8/layout/list1"/>
    <dgm:cxn modelId="{AE006577-C873-4C8D-8F9A-AD9BF501BACA}" type="presParOf" srcId="{835BB7E1-B31D-4C4F-B502-6DCCFBAB938E}" destId="{6CB09A8E-6FD2-4F4C-835A-4C36556F288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E08E979-985C-4DDE-8AC0-C52472752CC5}" type="doc">
      <dgm:prSet loTypeId="urn:microsoft.com/office/officeart/2005/8/layout/list1" loCatId="list" qsTypeId="urn:microsoft.com/office/officeart/2005/8/quickstyle/simple1" qsCatId="simple" csTypeId="urn:microsoft.com/office/officeart/2005/8/colors/accent1_2" csCatId="accent1" phldr="1"/>
      <dgm:spPr/>
      <dgm:t>
        <a:bodyPr/>
        <a:lstStyle/>
        <a:p>
          <a:pPr rtl="1"/>
          <a:endParaRPr lang="ar-EG"/>
        </a:p>
      </dgm:t>
    </dgm:pt>
    <dgm:pt modelId="{4F6AEFF6-7D83-406C-9460-DBDB639D9EDF}">
      <dgm:prSet/>
      <dgm:spPr/>
      <dgm:t>
        <a:bodyPr/>
        <a:lstStyle/>
        <a:p>
          <a:pPr algn="ctr" rtl="1"/>
          <a:r>
            <a:rPr lang="ar-EG" dirty="0" smtClean="0">
              <a:cs typeface="Sultan bold" pitchFamily="2" charset="-78"/>
            </a:rPr>
            <a:t>محافظ دمياط تبحث آليات تطبيق الإجراءات الإحترازية والاستباقية لمنع حدوث تجمعات</a:t>
          </a:r>
          <a:endParaRPr lang="ar-EG" dirty="0">
            <a:cs typeface="Sultan bold" pitchFamily="2" charset="-78"/>
          </a:endParaRPr>
        </a:p>
      </dgm:t>
    </dgm:pt>
    <dgm:pt modelId="{AEB1F0F2-C1B4-4F18-842C-1849FC4C8522}" type="parTrans" cxnId="{78F1E0C8-EF9A-4F15-A6F5-959D1267B037}">
      <dgm:prSet/>
      <dgm:spPr/>
      <dgm:t>
        <a:bodyPr/>
        <a:lstStyle/>
        <a:p>
          <a:pPr rtl="1"/>
          <a:endParaRPr lang="ar-EG"/>
        </a:p>
      </dgm:t>
    </dgm:pt>
    <dgm:pt modelId="{83829586-D62F-4549-8FA0-F230A1279CCE}" type="sibTrans" cxnId="{78F1E0C8-EF9A-4F15-A6F5-959D1267B037}">
      <dgm:prSet/>
      <dgm:spPr/>
      <dgm:t>
        <a:bodyPr/>
        <a:lstStyle/>
        <a:p>
          <a:pPr rtl="1"/>
          <a:endParaRPr lang="ar-EG"/>
        </a:p>
      </dgm:t>
    </dgm:pt>
    <dgm:pt modelId="{0D18A97A-DEC8-416F-AE07-B603256E57B1}">
      <dgm:prSet/>
      <dgm:spPr/>
      <dgm:t>
        <a:bodyPr/>
        <a:lstStyle/>
        <a:p>
          <a:pPr algn="ctr" rtl="1"/>
          <a:r>
            <a:rPr lang="ar-EG" dirty="0" smtClean="0">
              <a:cs typeface="Sultan bold" pitchFamily="2" charset="-78"/>
            </a:rPr>
            <a:t>وتصدر قراراً بإقتصار دخول مدينة رأس البر على قاطنيها استعدادا ليعد الفطر </a:t>
          </a:r>
          <a:endParaRPr lang="ar-EG" dirty="0">
            <a:cs typeface="Sultan bold" pitchFamily="2" charset="-78"/>
          </a:endParaRPr>
        </a:p>
      </dgm:t>
    </dgm:pt>
    <dgm:pt modelId="{3122E56C-1EBD-42FA-8A1C-980201CEC69D}" type="parTrans" cxnId="{257EE435-2E2C-4AF5-92A7-F3D5F0F61246}">
      <dgm:prSet/>
      <dgm:spPr/>
      <dgm:t>
        <a:bodyPr/>
        <a:lstStyle/>
        <a:p>
          <a:pPr rtl="1"/>
          <a:endParaRPr lang="ar-EG"/>
        </a:p>
      </dgm:t>
    </dgm:pt>
    <dgm:pt modelId="{8E346247-BF9F-4194-9E6F-057D0B4E00D1}" type="sibTrans" cxnId="{257EE435-2E2C-4AF5-92A7-F3D5F0F61246}">
      <dgm:prSet/>
      <dgm:spPr/>
      <dgm:t>
        <a:bodyPr/>
        <a:lstStyle/>
        <a:p>
          <a:pPr rtl="1"/>
          <a:endParaRPr lang="ar-EG"/>
        </a:p>
      </dgm:t>
    </dgm:pt>
    <dgm:pt modelId="{3F907479-A21F-45A2-8C2A-4F45A058DA57}">
      <dgm:prSet/>
      <dgm:spPr/>
      <dgm:t>
        <a:bodyPr/>
        <a:lstStyle/>
        <a:p>
          <a:pPr algn="ctr" rtl="1"/>
          <a:r>
            <a:rPr lang="ar-EG" dirty="0" smtClean="0">
              <a:cs typeface="Sultan bold" pitchFamily="2" charset="-78"/>
            </a:rPr>
            <a:t>المحافظ تقرر أيضاً غلق شارع النيل بالمدينة اعتبارًا من وقفة العيد</a:t>
          </a:r>
          <a:endParaRPr lang="ar-EG" dirty="0"/>
        </a:p>
      </dgm:t>
    </dgm:pt>
    <dgm:pt modelId="{B649DAB0-0A08-4979-99E3-F66F657A4B8D}" type="parTrans" cxnId="{E103640A-99D9-450E-BD4C-3CCD333E755A}">
      <dgm:prSet/>
      <dgm:spPr/>
      <dgm:t>
        <a:bodyPr/>
        <a:lstStyle/>
        <a:p>
          <a:pPr rtl="1"/>
          <a:endParaRPr lang="ar-EG"/>
        </a:p>
      </dgm:t>
    </dgm:pt>
    <dgm:pt modelId="{0DF0A351-B5BF-41DB-A319-3C50C2B87453}" type="sibTrans" cxnId="{E103640A-99D9-450E-BD4C-3CCD333E755A}">
      <dgm:prSet/>
      <dgm:spPr/>
      <dgm:t>
        <a:bodyPr/>
        <a:lstStyle/>
        <a:p>
          <a:pPr rtl="1"/>
          <a:endParaRPr lang="ar-EG"/>
        </a:p>
      </dgm:t>
    </dgm:pt>
    <dgm:pt modelId="{835BB7E1-B31D-4C4F-B502-6DCCFBAB938E}" type="pres">
      <dgm:prSet presAssocID="{FE08E979-985C-4DDE-8AC0-C52472752CC5}" presName="linear" presStyleCnt="0">
        <dgm:presLayoutVars>
          <dgm:dir/>
          <dgm:animLvl val="lvl"/>
          <dgm:resizeHandles val="exact"/>
        </dgm:presLayoutVars>
      </dgm:prSet>
      <dgm:spPr/>
      <dgm:t>
        <a:bodyPr/>
        <a:lstStyle/>
        <a:p>
          <a:pPr rtl="1"/>
          <a:endParaRPr lang="ar-EG"/>
        </a:p>
      </dgm:t>
    </dgm:pt>
    <dgm:pt modelId="{805BA300-BA1B-4B80-AA23-CF2AF2562581}" type="pres">
      <dgm:prSet presAssocID="{4F6AEFF6-7D83-406C-9460-DBDB639D9EDF}" presName="parentLin" presStyleCnt="0"/>
      <dgm:spPr/>
    </dgm:pt>
    <dgm:pt modelId="{F68B7D57-D175-45BE-883D-E7A64A718D36}" type="pres">
      <dgm:prSet presAssocID="{4F6AEFF6-7D83-406C-9460-DBDB639D9EDF}" presName="parentLeftMargin" presStyleLbl="node1" presStyleIdx="0" presStyleCnt="3"/>
      <dgm:spPr/>
      <dgm:t>
        <a:bodyPr/>
        <a:lstStyle/>
        <a:p>
          <a:pPr rtl="1"/>
          <a:endParaRPr lang="ar-EG"/>
        </a:p>
      </dgm:t>
    </dgm:pt>
    <dgm:pt modelId="{C5DBA562-C8DF-439A-A6AF-182AF7F2A11E}" type="pres">
      <dgm:prSet presAssocID="{4F6AEFF6-7D83-406C-9460-DBDB639D9EDF}" presName="parentText" presStyleLbl="node1" presStyleIdx="0" presStyleCnt="3">
        <dgm:presLayoutVars>
          <dgm:chMax val="0"/>
          <dgm:bulletEnabled val="1"/>
        </dgm:presLayoutVars>
      </dgm:prSet>
      <dgm:spPr/>
      <dgm:t>
        <a:bodyPr/>
        <a:lstStyle/>
        <a:p>
          <a:pPr rtl="1"/>
          <a:endParaRPr lang="ar-EG"/>
        </a:p>
      </dgm:t>
    </dgm:pt>
    <dgm:pt modelId="{3056AD48-5D8B-46E5-8EB8-EC12E58AD7CE}" type="pres">
      <dgm:prSet presAssocID="{4F6AEFF6-7D83-406C-9460-DBDB639D9EDF}" presName="negativeSpace" presStyleCnt="0"/>
      <dgm:spPr/>
    </dgm:pt>
    <dgm:pt modelId="{533A181D-1DEB-45F4-AB2A-598F7D7AC4B4}" type="pres">
      <dgm:prSet presAssocID="{4F6AEFF6-7D83-406C-9460-DBDB639D9EDF}" presName="childText" presStyleLbl="conFgAcc1" presStyleIdx="0" presStyleCnt="3">
        <dgm:presLayoutVars>
          <dgm:bulletEnabled val="1"/>
        </dgm:presLayoutVars>
      </dgm:prSet>
      <dgm:spPr/>
    </dgm:pt>
    <dgm:pt modelId="{2F643F02-8DC9-4120-A089-91A56D6F0548}" type="pres">
      <dgm:prSet presAssocID="{83829586-D62F-4549-8FA0-F230A1279CCE}" presName="spaceBetweenRectangles" presStyleCnt="0"/>
      <dgm:spPr/>
    </dgm:pt>
    <dgm:pt modelId="{C047D391-94A2-46B5-BA60-BFCFE8151DD3}" type="pres">
      <dgm:prSet presAssocID="{0D18A97A-DEC8-416F-AE07-B603256E57B1}" presName="parentLin" presStyleCnt="0"/>
      <dgm:spPr/>
    </dgm:pt>
    <dgm:pt modelId="{7A4B6DF1-28DD-48F7-9F6D-533E6A08A89E}" type="pres">
      <dgm:prSet presAssocID="{0D18A97A-DEC8-416F-AE07-B603256E57B1}" presName="parentLeftMargin" presStyleLbl="node1" presStyleIdx="0" presStyleCnt="3"/>
      <dgm:spPr/>
      <dgm:t>
        <a:bodyPr/>
        <a:lstStyle/>
        <a:p>
          <a:pPr rtl="1"/>
          <a:endParaRPr lang="ar-EG"/>
        </a:p>
      </dgm:t>
    </dgm:pt>
    <dgm:pt modelId="{23C27DE3-176D-42E5-840A-3A73B658337D}" type="pres">
      <dgm:prSet presAssocID="{0D18A97A-DEC8-416F-AE07-B603256E57B1}" presName="parentText" presStyleLbl="node1" presStyleIdx="1" presStyleCnt="3">
        <dgm:presLayoutVars>
          <dgm:chMax val="0"/>
          <dgm:bulletEnabled val="1"/>
        </dgm:presLayoutVars>
      </dgm:prSet>
      <dgm:spPr/>
      <dgm:t>
        <a:bodyPr/>
        <a:lstStyle/>
        <a:p>
          <a:pPr rtl="1"/>
          <a:endParaRPr lang="ar-EG"/>
        </a:p>
      </dgm:t>
    </dgm:pt>
    <dgm:pt modelId="{0F327712-4A86-42E6-9234-FD75D8B39F80}" type="pres">
      <dgm:prSet presAssocID="{0D18A97A-DEC8-416F-AE07-B603256E57B1}" presName="negativeSpace" presStyleCnt="0"/>
      <dgm:spPr/>
    </dgm:pt>
    <dgm:pt modelId="{3788FFF7-0025-4505-96E5-D16B17540671}" type="pres">
      <dgm:prSet presAssocID="{0D18A97A-DEC8-416F-AE07-B603256E57B1}" presName="childText" presStyleLbl="conFgAcc1" presStyleIdx="1" presStyleCnt="3">
        <dgm:presLayoutVars>
          <dgm:bulletEnabled val="1"/>
        </dgm:presLayoutVars>
      </dgm:prSet>
      <dgm:spPr/>
    </dgm:pt>
    <dgm:pt modelId="{60616D31-7739-484B-B8F9-5DA09BA9B2A3}" type="pres">
      <dgm:prSet presAssocID="{8E346247-BF9F-4194-9E6F-057D0B4E00D1}" presName="spaceBetweenRectangles" presStyleCnt="0"/>
      <dgm:spPr/>
    </dgm:pt>
    <dgm:pt modelId="{1AB158D5-13AD-4A75-9245-2257F914F7AE}" type="pres">
      <dgm:prSet presAssocID="{3F907479-A21F-45A2-8C2A-4F45A058DA57}" presName="parentLin" presStyleCnt="0"/>
      <dgm:spPr/>
    </dgm:pt>
    <dgm:pt modelId="{CE5E3F95-BD4B-42EF-A159-A5A91993005D}" type="pres">
      <dgm:prSet presAssocID="{3F907479-A21F-45A2-8C2A-4F45A058DA57}" presName="parentLeftMargin" presStyleLbl="node1" presStyleIdx="1" presStyleCnt="3"/>
      <dgm:spPr/>
      <dgm:t>
        <a:bodyPr/>
        <a:lstStyle/>
        <a:p>
          <a:pPr rtl="1"/>
          <a:endParaRPr lang="ar-EG"/>
        </a:p>
      </dgm:t>
    </dgm:pt>
    <dgm:pt modelId="{2485EF70-B53E-4E24-8AE2-123613526C5C}" type="pres">
      <dgm:prSet presAssocID="{3F907479-A21F-45A2-8C2A-4F45A058DA57}" presName="parentText" presStyleLbl="node1" presStyleIdx="2" presStyleCnt="3">
        <dgm:presLayoutVars>
          <dgm:chMax val="0"/>
          <dgm:bulletEnabled val="1"/>
        </dgm:presLayoutVars>
      </dgm:prSet>
      <dgm:spPr/>
      <dgm:t>
        <a:bodyPr/>
        <a:lstStyle/>
        <a:p>
          <a:pPr rtl="1"/>
          <a:endParaRPr lang="ar-EG"/>
        </a:p>
      </dgm:t>
    </dgm:pt>
    <dgm:pt modelId="{5BD28C60-E327-4A76-B63C-1A3F79AE0841}" type="pres">
      <dgm:prSet presAssocID="{3F907479-A21F-45A2-8C2A-4F45A058DA57}" presName="negativeSpace" presStyleCnt="0"/>
      <dgm:spPr/>
    </dgm:pt>
    <dgm:pt modelId="{D1CD4DE1-D70F-49C2-B7D2-DDF5BD38FF00}" type="pres">
      <dgm:prSet presAssocID="{3F907479-A21F-45A2-8C2A-4F45A058DA57}" presName="childText" presStyleLbl="conFgAcc1" presStyleIdx="2" presStyleCnt="3">
        <dgm:presLayoutVars>
          <dgm:bulletEnabled val="1"/>
        </dgm:presLayoutVars>
      </dgm:prSet>
      <dgm:spPr/>
    </dgm:pt>
  </dgm:ptLst>
  <dgm:cxnLst>
    <dgm:cxn modelId="{E103640A-99D9-450E-BD4C-3CCD333E755A}" srcId="{FE08E979-985C-4DDE-8AC0-C52472752CC5}" destId="{3F907479-A21F-45A2-8C2A-4F45A058DA57}" srcOrd="2" destOrd="0" parTransId="{B649DAB0-0A08-4979-99E3-F66F657A4B8D}" sibTransId="{0DF0A351-B5BF-41DB-A319-3C50C2B87453}"/>
    <dgm:cxn modelId="{F75C938C-AF67-4D90-AFEF-9762F91F4F7C}" type="presOf" srcId="{FE08E979-985C-4DDE-8AC0-C52472752CC5}" destId="{835BB7E1-B31D-4C4F-B502-6DCCFBAB938E}" srcOrd="0" destOrd="0" presId="urn:microsoft.com/office/officeart/2005/8/layout/list1"/>
    <dgm:cxn modelId="{5B778630-EAD7-4BFA-8286-2CA2E31F118A}" type="presOf" srcId="{0D18A97A-DEC8-416F-AE07-B603256E57B1}" destId="{23C27DE3-176D-42E5-840A-3A73B658337D}" srcOrd="1" destOrd="0" presId="urn:microsoft.com/office/officeart/2005/8/layout/list1"/>
    <dgm:cxn modelId="{0C86ED57-6B8A-4EB2-AC83-5AE23D621F53}" type="presOf" srcId="{3F907479-A21F-45A2-8C2A-4F45A058DA57}" destId="{CE5E3F95-BD4B-42EF-A159-A5A91993005D}" srcOrd="0" destOrd="0" presId="urn:microsoft.com/office/officeart/2005/8/layout/list1"/>
    <dgm:cxn modelId="{E75778CD-70B6-45C3-8A2B-E15924F4430F}" type="presOf" srcId="{4F6AEFF6-7D83-406C-9460-DBDB639D9EDF}" destId="{F68B7D57-D175-45BE-883D-E7A64A718D36}" srcOrd="0" destOrd="0" presId="urn:microsoft.com/office/officeart/2005/8/layout/list1"/>
    <dgm:cxn modelId="{6E9BA04E-0DE8-40CA-BF0D-A65952B049FB}" type="presOf" srcId="{3F907479-A21F-45A2-8C2A-4F45A058DA57}" destId="{2485EF70-B53E-4E24-8AE2-123613526C5C}" srcOrd="1" destOrd="0" presId="urn:microsoft.com/office/officeart/2005/8/layout/list1"/>
    <dgm:cxn modelId="{78F1E0C8-EF9A-4F15-A6F5-959D1267B037}" srcId="{FE08E979-985C-4DDE-8AC0-C52472752CC5}" destId="{4F6AEFF6-7D83-406C-9460-DBDB639D9EDF}" srcOrd="0" destOrd="0" parTransId="{AEB1F0F2-C1B4-4F18-842C-1849FC4C8522}" sibTransId="{83829586-D62F-4549-8FA0-F230A1279CCE}"/>
    <dgm:cxn modelId="{FC3862C5-824C-4AB2-9837-9C3D24E86AF0}" type="presOf" srcId="{0D18A97A-DEC8-416F-AE07-B603256E57B1}" destId="{7A4B6DF1-28DD-48F7-9F6D-533E6A08A89E}" srcOrd="0" destOrd="0" presId="urn:microsoft.com/office/officeart/2005/8/layout/list1"/>
    <dgm:cxn modelId="{257EE435-2E2C-4AF5-92A7-F3D5F0F61246}" srcId="{FE08E979-985C-4DDE-8AC0-C52472752CC5}" destId="{0D18A97A-DEC8-416F-AE07-B603256E57B1}" srcOrd="1" destOrd="0" parTransId="{3122E56C-1EBD-42FA-8A1C-980201CEC69D}" sibTransId="{8E346247-BF9F-4194-9E6F-057D0B4E00D1}"/>
    <dgm:cxn modelId="{CD5A959A-3967-4D97-B65F-34D19F7A91BE}" type="presOf" srcId="{4F6AEFF6-7D83-406C-9460-DBDB639D9EDF}" destId="{C5DBA562-C8DF-439A-A6AF-182AF7F2A11E}" srcOrd="1" destOrd="0" presId="urn:microsoft.com/office/officeart/2005/8/layout/list1"/>
    <dgm:cxn modelId="{DE58BAFF-1DBA-420A-9729-C76FFC20A609}" type="presParOf" srcId="{835BB7E1-B31D-4C4F-B502-6DCCFBAB938E}" destId="{805BA300-BA1B-4B80-AA23-CF2AF2562581}" srcOrd="0" destOrd="0" presId="urn:microsoft.com/office/officeart/2005/8/layout/list1"/>
    <dgm:cxn modelId="{3FF8039D-6222-454D-963D-BC619033A134}" type="presParOf" srcId="{805BA300-BA1B-4B80-AA23-CF2AF2562581}" destId="{F68B7D57-D175-45BE-883D-E7A64A718D36}" srcOrd="0" destOrd="0" presId="urn:microsoft.com/office/officeart/2005/8/layout/list1"/>
    <dgm:cxn modelId="{11688B96-E2FA-4530-9338-0BE2F38F68FA}" type="presParOf" srcId="{805BA300-BA1B-4B80-AA23-CF2AF2562581}" destId="{C5DBA562-C8DF-439A-A6AF-182AF7F2A11E}" srcOrd="1" destOrd="0" presId="urn:microsoft.com/office/officeart/2005/8/layout/list1"/>
    <dgm:cxn modelId="{CE712718-E913-44CF-BB8C-751AD373E2B1}" type="presParOf" srcId="{835BB7E1-B31D-4C4F-B502-6DCCFBAB938E}" destId="{3056AD48-5D8B-46E5-8EB8-EC12E58AD7CE}" srcOrd="1" destOrd="0" presId="urn:microsoft.com/office/officeart/2005/8/layout/list1"/>
    <dgm:cxn modelId="{589170FD-06B2-471F-B1ED-86557A1849B4}" type="presParOf" srcId="{835BB7E1-B31D-4C4F-B502-6DCCFBAB938E}" destId="{533A181D-1DEB-45F4-AB2A-598F7D7AC4B4}" srcOrd="2" destOrd="0" presId="urn:microsoft.com/office/officeart/2005/8/layout/list1"/>
    <dgm:cxn modelId="{A6D8F342-9EB9-4CE9-B7F2-5DB39B1D9935}" type="presParOf" srcId="{835BB7E1-B31D-4C4F-B502-6DCCFBAB938E}" destId="{2F643F02-8DC9-4120-A089-91A56D6F0548}" srcOrd="3" destOrd="0" presId="urn:microsoft.com/office/officeart/2005/8/layout/list1"/>
    <dgm:cxn modelId="{144A66E0-46DB-41CC-9C08-6EBE0CFBFA9A}" type="presParOf" srcId="{835BB7E1-B31D-4C4F-B502-6DCCFBAB938E}" destId="{C047D391-94A2-46B5-BA60-BFCFE8151DD3}" srcOrd="4" destOrd="0" presId="urn:microsoft.com/office/officeart/2005/8/layout/list1"/>
    <dgm:cxn modelId="{1C0B093F-4CDE-4603-A52E-4832DA4681E4}" type="presParOf" srcId="{C047D391-94A2-46B5-BA60-BFCFE8151DD3}" destId="{7A4B6DF1-28DD-48F7-9F6D-533E6A08A89E}" srcOrd="0" destOrd="0" presId="urn:microsoft.com/office/officeart/2005/8/layout/list1"/>
    <dgm:cxn modelId="{E3996831-FE83-41A7-AF2D-1AEB5A989F1D}" type="presParOf" srcId="{C047D391-94A2-46B5-BA60-BFCFE8151DD3}" destId="{23C27DE3-176D-42E5-840A-3A73B658337D}" srcOrd="1" destOrd="0" presId="urn:microsoft.com/office/officeart/2005/8/layout/list1"/>
    <dgm:cxn modelId="{3C581E43-4FAA-482D-8D2B-28AE1B244EA2}" type="presParOf" srcId="{835BB7E1-B31D-4C4F-B502-6DCCFBAB938E}" destId="{0F327712-4A86-42E6-9234-FD75D8B39F80}" srcOrd="5" destOrd="0" presId="urn:microsoft.com/office/officeart/2005/8/layout/list1"/>
    <dgm:cxn modelId="{E08D1CD3-44A6-4745-8273-19550168425C}" type="presParOf" srcId="{835BB7E1-B31D-4C4F-B502-6DCCFBAB938E}" destId="{3788FFF7-0025-4505-96E5-D16B17540671}" srcOrd="6" destOrd="0" presId="urn:microsoft.com/office/officeart/2005/8/layout/list1"/>
    <dgm:cxn modelId="{B53C520D-6026-4993-B979-90B2EF86CC1C}" type="presParOf" srcId="{835BB7E1-B31D-4C4F-B502-6DCCFBAB938E}" destId="{60616D31-7739-484B-B8F9-5DA09BA9B2A3}" srcOrd="7" destOrd="0" presId="urn:microsoft.com/office/officeart/2005/8/layout/list1"/>
    <dgm:cxn modelId="{AA3F657B-E9D8-4985-9E05-625297A478B8}" type="presParOf" srcId="{835BB7E1-B31D-4C4F-B502-6DCCFBAB938E}" destId="{1AB158D5-13AD-4A75-9245-2257F914F7AE}" srcOrd="8" destOrd="0" presId="urn:microsoft.com/office/officeart/2005/8/layout/list1"/>
    <dgm:cxn modelId="{551A8567-4432-4107-A2DC-3DE188469467}" type="presParOf" srcId="{1AB158D5-13AD-4A75-9245-2257F914F7AE}" destId="{CE5E3F95-BD4B-42EF-A159-A5A91993005D}" srcOrd="0" destOrd="0" presId="urn:microsoft.com/office/officeart/2005/8/layout/list1"/>
    <dgm:cxn modelId="{10465EB0-4793-4524-8A0E-0622749BC785}" type="presParOf" srcId="{1AB158D5-13AD-4A75-9245-2257F914F7AE}" destId="{2485EF70-B53E-4E24-8AE2-123613526C5C}" srcOrd="1" destOrd="0" presId="urn:microsoft.com/office/officeart/2005/8/layout/list1"/>
    <dgm:cxn modelId="{63E78014-840F-4ED1-96F1-837395A4DE20}" type="presParOf" srcId="{835BB7E1-B31D-4C4F-B502-6DCCFBAB938E}" destId="{5BD28C60-E327-4A76-B63C-1A3F79AE0841}" srcOrd="9" destOrd="0" presId="urn:microsoft.com/office/officeart/2005/8/layout/list1"/>
    <dgm:cxn modelId="{A95AACCA-0FD9-426C-8AA6-A0A5FE82ACD2}" type="presParOf" srcId="{835BB7E1-B31D-4C4F-B502-6DCCFBAB938E}" destId="{D1CD4DE1-D70F-49C2-B7D2-DDF5BD38FF0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B619F-F770-449D-B62B-D6EF6DD96D61}">
      <dsp:nvSpPr>
        <dsp:cNvPr id="0" name=""/>
        <dsp:cNvSpPr/>
      </dsp:nvSpPr>
      <dsp:spPr>
        <a:xfrm rot="5400000">
          <a:off x="-118273" y="158000"/>
          <a:ext cx="788486" cy="551940"/>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ar-EG" sz="1000" kern="1200" dirty="0" smtClean="0">
              <a:cs typeface="Sultan Medium" pitchFamily="2" charset="-78"/>
            </a:rPr>
            <a:t>قرار 157 لسنة 2020</a:t>
          </a:r>
          <a:endParaRPr lang="ar-EG" sz="1000" kern="1200" dirty="0">
            <a:cs typeface="Sultan Medium" pitchFamily="2" charset="-78"/>
          </a:endParaRPr>
        </a:p>
      </dsp:txBody>
      <dsp:txXfrm rot="-5400000">
        <a:off x="0" y="315697"/>
        <a:ext cx="551940" cy="236546"/>
      </dsp:txXfrm>
    </dsp:sp>
    <dsp:sp modelId="{3C597BA0-FC7A-41EC-A8D9-E41A581DC0C1}">
      <dsp:nvSpPr>
        <dsp:cNvPr id="0" name=""/>
        <dsp:cNvSpPr/>
      </dsp:nvSpPr>
      <dsp:spPr>
        <a:xfrm rot="5400000">
          <a:off x="4700906" y="-4079514"/>
          <a:ext cx="583176" cy="8881107"/>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justLow" defTabSz="533400" rtl="1">
            <a:lnSpc>
              <a:spcPct val="90000"/>
            </a:lnSpc>
            <a:spcBef>
              <a:spcPct val="0"/>
            </a:spcBef>
            <a:spcAft>
              <a:spcPct val="15000"/>
            </a:spcAft>
            <a:buChar char="••"/>
          </a:pPr>
          <a:r>
            <a:rPr lang="ar-SA" sz="1200" b="0" kern="1200" dirty="0" smtClean="0">
              <a:solidFill>
                <a:schemeClr val="tx1"/>
              </a:solidFill>
              <a:latin typeface="+mn-lt"/>
              <a:ea typeface="+mn-ea"/>
              <a:cs typeface="Sultan Medium" pitchFamily="2" charset="-78"/>
            </a:rPr>
            <a:t>أصدرت الأستاذة الدكتورة منال عوض محافظ دمياط، القرار رقم ١٥٧ لسنة ٢٠٢٠ بشأن حظر استعمال الشيشة فى المقاهى والكافيتريات بنطاق المحافظة وذلك بعد صدور بيان وزارة الصحة المصرية ومنظمة الصحة العالمية بشأن مخاطر الشيشة فى نقل فيروس كورونا المستجد " كوفيد ١٩" و كذلك تأثيرها على مناعة الجسم بشكل عام مما يجعله أكثر ضعفاً فى مواجهة الفيروس</a:t>
          </a:r>
          <a:r>
            <a:rPr lang="ar-EG" sz="1200" b="0" kern="1200" dirty="0" smtClean="0">
              <a:solidFill>
                <a:schemeClr val="tx1"/>
              </a:solidFill>
              <a:latin typeface="+mn-lt"/>
              <a:ea typeface="+mn-ea"/>
              <a:cs typeface="Sultan Medium" pitchFamily="2" charset="-78"/>
            </a:rPr>
            <a:t>  .</a:t>
          </a:r>
          <a:endParaRPr lang="ar-EG" sz="1200" b="0" kern="1200" dirty="0">
            <a:solidFill>
              <a:schemeClr val="tx1"/>
            </a:solidFill>
            <a:latin typeface="+mn-lt"/>
            <a:ea typeface="+mn-ea"/>
            <a:cs typeface="Sultan Medium" pitchFamily="2" charset="-78"/>
          </a:endParaRPr>
        </a:p>
      </dsp:txBody>
      <dsp:txXfrm rot="-5400000">
        <a:off x="551941" y="97919"/>
        <a:ext cx="8852639" cy="526240"/>
      </dsp:txXfrm>
    </dsp:sp>
    <dsp:sp modelId="{717A1018-551B-4E9B-8152-09C569BB38F8}">
      <dsp:nvSpPr>
        <dsp:cNvPr id="0" name=""/>
        <dsp:cNvSpPr/>
      </dsp:nvSpPr>
      <dsp:spPr>
        <a:xfrm rot="5400000">
          <a:off x="-118273" y="866135"/>
          <a:ext cx="788486" cy="551940"/>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endParaRPr lang="ar-EG" sz="1000" kern="1200" dirty="0" smtClean="0">
            <a:cs typeface="Sultan Medium" pitchFamily="2" charset="-78"/>
          </a:endParaRPr>
        </a:p>
        <a:p>
          <a:pPr lvl="0" algn="ctr" defTabSz="444500" rtl="1">
            <a:lnSpc>
              <a:spcPct val="90000"/>
            </a:lnSpc>
            <a:spcBef>
              <a:spcPct val="0"/>
            </a:spcBef>
            <a:spcAft>
              <a:spcPct val="35000"/>
            </a:spcAft>
          </a:pPr>
          <a:r>
            <a:rPr lang="ar-EG" sz="1000" kern="1200" dirty="0" smtClean="0">
              <a:cs typeface="Sultan Medium" pitchFamily="2" charset="-78"/>
            </a:rPr>
            <a:t>قرار   193لسنة 2020</a:t>
          </a:r>
          <a:endParaRPr lang="ar-EG" sz="1000" kern="1200" dirty="0">
            <a:cs typeface="Sultan Medium" pitchFamily="2" charset="-78"/>
          </a:endParaRPr>
        </a:p>
      </dsp:txBody>
      <dsp:txXfrm rot="-5400000">
        <a:off x="0" y="1023832"/>
        <a:ext cx="551940" cy="236546"/>
      </dsp:txXfrm>
    </dsp:sp>
    <dsp:sp modelId="{2152AFF9-542B-4B36-B126-2C50418C640A}">
      <dsp:nvSpPr>
        <dsp:cNvPr id="0" name=""/>
        <dsp:cNvSpPr/>
      </dsp:nvSpPr>
      <dsp:spPr>
        <a:xfrm rot="5400000">
          <a:off x="4736236" y="-3428708"/>
          <a:ext cx="512516" cy="8881107"/>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r>
            <a:rPr lang="ar-SA" sz="1300" b="0" kern="1200" dirty="0" smtClean="0">
              <a:solidFill>
                <a:schemeClr val="tx1"/>
              </a:solidFill>
              <a:latin typeface="+mn-lt"/>
              <a:ea typeface="+mn-ea"/>
              <a:cs typeface="Sultan Medium" pitchFamily="2" charset="-78"/>
            </a:rPr>
            <a:t>أصدرت الأستاذة الدكتورة منال عوض محافظ دمياط، قرارا، بغلق منطقة اللسان وشواطئ مدينة رأس البر وذلك ضمن حزمة الإجراءات و التدابير الوقائية و الإحترازية لمواجهة فيروس كورونا</a:t>
          </a:r>
          <a:r>
            <a:rPr lang="ar-EG" sz="1300" b="0" kern="1200" dirty="0" smtClean="0">
              <a:solidFill>
                <a:schemeClr val="tx1"/>
              </a:solidFill>
              <a:latin typeface="+mn-lt"/>
              <a:ea typeface="+mn-ea"/>
              <a:cs typeface="Sultan Medium" pitchFamily="2" charset="-78"/>
            </a:rPr>
            <a:t> .</a:t>
          </a:r>
          <a:endParaRPr lang="ar-EG" sz="1300" b="0" kern="1200" dirty="0">
            <a:solidFill>
              <a:schemeClr val="tx1"/>
            </a:solidFill>
            <a:latin typeface="+mn-lt"/>
            <a:ea typeface="+mn-ea"/>
            <a:cs typeface="Sultan Medium" pitchFamily="2" charset="-78"/>
          </a:endParaRPr>
        </a:p>
      </dsp:txBody>
      <dsp:txXfrm rot="-5400000">
        <a:off x="551941" y="780606"/>
        <a:ext cx="8856088" cy="462478"/>
      </dsp:txXfrm>
    </dsp:sp>
    <dsp:sp modelId="{654954F3-5C6F-464F-82CD-9A4141FEC825}">
      <dsp:nvSpPr>
        <dsp:cNvPr id="0" name=""/>
        <dsp:cNvSpPr/>
      </dsp:nvSpPr>
      <dsp:spPr>
        <a:xfrm rot="5400000">
          <a:off x="-118273" y="1684851"/>
          <a:ext cx="788486" cy="551940"/>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ar-EG" sz="1000" kern="1200" dirty="0" smtClean="0">
              <a:cs typeface="Sultan Medium" pitchFamily="2" charset="-78"/>
            </a:rPr>
            <a:t>قرار 159 لسنة 2020</a:t>
          </a:r>
          <a:endParaRPr lang="ar-EG" sz="1000" kern="1200" dirty="0">
            <a:cs typeface="Sultan Medium" pitchFamily="2" charset="-78"/>
          </a:endParaRPr>
        </a:p>
      </dsp:txBody>
      <dsp:txXfrm rot="-5400000">
        <a:off x="0" y="1842548"/>
        <a:ext cx="551940" cy="236546"/>
      </dsp:txXfrm>
    </dsp:sp>
    <dsp:sp modelId="{02235C9C-2B5D-45E6-8AB4-47BA34AC1C8B}">
      <dsp:nvSpPr>
        <dsp:cNvPr id="0" name=""/>
        <dsp:cNvSpPr/>
      </dsp:nvSpPr>
      <dsp:spPr>
        <a:xfrm rot="5400000">
          <a:off x="4625655" y="-2617717"/>
          <a:ext cx="733677" cy="8881107"/>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r>
            <a:rPr lang="ar-SA" sz="1300" b="0" kern="1200" dirty="0" smtClean="0">
              <a:solidFill>
                <a:schemeClr val="tx1"/>
              </a:solidFill>
              <a:latin typeface="+mn-lt"/>
              <a:ea typeface="+mn-ea"/>
              <a:cs typeface="Sultan Medium" pitchFamily="2" charset="-78"/>
            </a:rPr>
            <a:t>إتخذت محافظة دمياط عددا من الخطوات الوقائية و الإحترازية لمواجهة فيروس كورونا المستجد "كوفيد ١٩"، حيث أصدرت الأستاذة الدكتورة منال عوض محافظ دمياط القرار رقم ١٥٩ لسنة ٢٠٢٠ بشأن منع إقامة وتجمع الأسواق الشعبية التى تقام أسبوعياً بنطاق المحافظة مثل " سوق الجمعة بمدينة دمياط</a:t>
          </a:r>
          <a:r>
            <a:rPr lang="ar-EG" sz="1300" b="0" kern="1200" dirty="0" smtClean="0">
              <a:solidFill>
                <a:schemeClr val="tx1"/>
              </a:solidFill>
              <a:latin typeface="+mn-lt"/>
              <a:ea typeface="+mn-ea"/>
              <a:cs typeface="Sultan Medium" pitchFamily="2" charset="-78"/>
            </a:rPr>
            <a:t> </a:t>
          </a:r>
          <a:r>
            <a:rPr lang="ar-SA" sz="1300" b="0" kern="1200" dirty="0" smtClean="0">
              <a:solidFill>
                <a:schemeClr val="tx1"/>
              </a:solidFill>
              <a:latin typeface="+mn-lt"/>
              <a:ea typeface="+mn-ea"/>
              <a:cs typeface="Sultan Medium" pitchFamily="2" charset="-78"/>
            </a:rPr>
            <a:t>، سوق السبت بمدينة فارسكور، سوق الخميس بمدينة الروضة</a:t>
          </a:r>
          <a:r>
            <a:rPr lang="ar-EG" sz="1300" b="0" kern="1200" dirty="0" smtClean="0">
              <a:solidFill>
                <a:schemeClr val="tx1"/>
              </a:solidFill>
              <a:latin typeface="+mn-lt"/>
              <a:ea typeface="+mn-ea"/>
              <a:cs typeface="Sultan Medium" pitchFamily="2" charset="-78"/>
            </a:rPr>
            <a:t> </a:t>
          </a:r>
          <a:r>
            <a:rPr lang="ar-SA" sz="1300" b="0" kern="1200" dirty="0" smtClean="0">
              <a:solidFill>
                <a:schemeClr val="tx1"/>
              </a:solidFill>
              <a:latin typeface="+mn-lt"/>
              <a:ea typeface="+mn-ea"/>
              <a:cs typeface="Sultan Medium" pitchFamily="2" charset="-78"/>
            </a:rPr>
            <a:t>" وذلك حفاظا على صحة وسلامة المواطنين والباعة الجائلين ومنعاً </a:t>
          </a:r>
          <a:r>
            <a:rPr lang="ar-EG" sz="1300" b="0" kern="1200" dirty="0" smtClean="0">
              <a:solidFill>
                <a:schemeClr val="tx1"/>
              </a:solidFill>
              <a:latin typeface="+mn-lt"/>
              <a:ea typeface="+mn-ea"/>
              <a:cs typeface="Sultan Medium" pitchFamily="2" charset="-78"/>
            </a:rPr>
            <a:t> </a:t>
          </a:r>
          <a:r>
            <a:rPr lang="ar-SA" sz="1300" b="0" kern="1200" dirty="0" smtClean="0">
              <a:solidFill>
                <a:schemeClr val="tx1"/>
              </a:solidFill>
              <a:latin typeface="+mn-lt"/>
              <a:ea typeface="+mn-ea"/>
              <a:cs typeface="Sultan Medium" pitchFamily="2" charset="-78"/>
            </a:rPr>
            <a:t>لانتشار الأوبئة</a:t>
          </a:r>
          <a:r>
            <a:rPr lang="ar-EG" sz="1300" b="0" kern="1200" dirty="0" smtClean="0">
              <a:solidFill>
                <a:schemeClr val="tx1"/>
              </a:solidFill>
              <a:latin typeface="+mn-lt"/>
              <a:ea typeface="+mn-ea"/>
              <a:cs typeface="Sultan Medium" pitchFamily="2" charset="-78"/>
            </a:rPr>
            <a:t> </a:t>
          </a:r>
          <a:endParaRPr lang="ar-EG" sz="1300" b="0" kern="1200" dirty="0">
            <a:solidFill>
              <a:schemeClr val="tx1"/>
            </a:solidFill>
            <a:latin typeface="+mn-lt"/>
            <a:ea typeface="+mn-ea"/>
            <a:cs typeface="Sultan Medium" pitchFamily="2" charset="-78"/>
          </a:endParaRPr>
        </a:p>
      </dsp:txBody>
      <dsp:txXfrm rot="-5400000">
        <a:off x="551941" y="1491812"/>
        <a:ext cx="8845292" cy="662047"/>
      </dsp:txXfrm>
    </dsp:sp>
    <dsp:sp modelId="{D6812E19-2BF3-45C7-8197-95CA47D54F13}">
      <dsp:nvSpPr>
        <dsp:cNvPr id="0" name=""/>
        <dsp:cNvSpPr/>
      </dsp:nvSpPr>
      <dsp:spPr>
        <a:xfrm rot="5400000">
          <a:off x="-118273" y="2392986"/>
          <a:ext cx="788486" cy="551940"/>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ar-EG" sz="1000" kern="1200" dirty="0" smtClean="0">
              <a:cs typeface="Sultan Medium" pitchFamily="2" charset="-78"/>
            </a:rPr>
            <a:t>خدمات الكترونية</a:t>
          </a:r>
          <a:endParaRPr lang="ar-EG" sz="1000" kern="1200" dirty="0">
            <a:cs typeface="Sultan Medium" pitchFamily="2" charset="-78"/>
          </a:endParaRPr>
        </a:p>
      </dsp:txBody>
      <dsp:txXfrm rot="-5400000">
        <a:off x="0" y="2550683"/>
        <a:ext cx="551940" cy="236546"/>
      </dsp:txXfrm>
    </dsp:sp>
    <dsp:sp modelId="{0913A57C-1CFF-4EA4-8D38-B1F89A386674}">
      <dsp:nvSpPr>
        <dsp:cNvPr id="0" name=""/>
        <dsp:cNvSpPr/>
      </dsp:nvSpPr>
      <dsp:spPr>
        <a:xfrm rot="5400000">
          <a:off x="4736236" y="-1909582"/>
          <a:ext cx="512516" cy="8881107"/>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r>
            <a:rPr lang="ar-SA" sz="1300" b="0" kern="1200" dirty="0" smtClean="0">
              <a:solidFill>
                <a:schemeClr val="tx1"/>
              </a:solidFill>
              <a:latin typeface="+mn-lt"/>
              <a:ea typeface="+mn-ea"/>
              <a:cs typeface="Sultan Medium" pitchFamily="2" charset="-78"/>
            </a:rPr>
            <a:t>أكدت الأستاذة الدكتورة منال عوض محافظ دمياط، أنه تم توجيه إدارة خدمة المواطنين بالديوان العام، بإستقبال شكاوى المواطنين إلكترونياً عبر منظومة الشكاوى الحكومية الموحدة لمجلس الوزراء</a:t>
          </a:r>
          <a:r>
            <a:rPr lang="en-US" sz="1300" b="0" kern="1200" dirty="0" smtClean="0">
              <a:solidFill>
                <a:schemeClr val="tx1"/>
              </a:solidFill>
              <a:latin typeface="+mn-lt"/>
              <a:ea typeface="+mn-ea"/>
              <a:cs typeface="Sultan Medium" pitchFamily="2" charset="-78"/>
            </a:rPr>
            <a:t> </a:t>
          </a:r>
          <a:r>
            <a:rPr lang="en-US" sz="1300" b="0" kern="1200" dirty="0" smtClean="0">
              <a:solidFill>
                <a:schemeClr val="tx1"/>
              </a:solidFill>
              <a:latin typeface="+mn-lt"/>
              <a:ea typeface="+mn-ea"/>
              <a:cs typeface="Sultan Medium" pitchFamily="2" charset="-78"/>
              <a:hlinkClick xmlns:r="http://schemas.openxmlformats.org/officeDocument/2006/relationships" r:id="rId1"/>
            </a:rPr>
            <a:t>www.shakwa.eg</a:t>
          </a:r>
          <a:r>
            <a:rPr lang="en-US" sz="1300" b="0" kern="1200" dirty="0" smtClean="0">
              <a:solidFill>
                <a:schemeClr val="tx1"/>
              </a:solidFill>
              <a:latin typeface="+mn-lt"/>
              <a:ea typeface="+mn-ea"/>
              <a:cs typeface="Sultan Medium" pitchFamily="2" charset="-78"/>
            </a:rPr>
            <a:t> </a:t>
          </a:r>
          <a:r>
            <a:rPr lang="ar-SA" sz="1300" b="0" kern="1200" dirty="0" smtClean="0">
              <a:solidFill>
                <a:schemeClr val="tx1"/>
              </a:solidFill>
              <a:latin typeface="+mn-lt"/>
              <a:ea typeface="+mn-ea"/>
              <a:cs typeface="Sultan Medium" pitchFamily="2" charset="-78"/>
            </a:rPr>
            <a:t>أو من خلال الاتصال بالخط الساخن ١٦٥٢٨ والرد عليها إلكترونياً</a:t>
          </a:r>
          <a:endParaRPr lang="ar-EG" sz="1300" b="0" kern="1200" dirty="0">
            <a:solidFill>
              <a:schemeClr val="tx1"/>
            </a:solidFill>
            <a:latin typeface="+mn-lt"/>
            <a:ea typeface="+mn-ea"/>
            <a:cs typeface="Sultan Medium" pitchFamily="2" charset="-78"/>
          </a:endParaRPr>
        </a:p>
      </dsp:txBody>
      <dsp:txXfrm rot="-5400000">
        <a:off x="551941" y="2299732"/>
        <a:ext cx="8856088" cy="462478"/>
      </dsp:txXfrm>
    </dsp:sp>
    <dsp:sp modelId="{8C26CFD6-5BDF-4ED1-AC3D-31DA6EBC9328}">
      <dsp:nvSpPr>
        <dsp:cNvPr id="0" name=""/>
        <dsp:cNvSpPr/>
      </dsp:nvSpPr>
      <dsp:spPr>
        <a:xfrm rot="5400000">
          <a:off x="-118273" y="3165567"/>
          <a:ext cx="788486" cy="551940"/>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1">
            <a:lnSpc>
              <a:spcPct val="90000"/>
            </a:lnSpc>
            <a:spcBef>
              <a:spcPct val="0"/>
            </a:spcBef>
            <a:spcAft>
              <a:spcPct val="35000"/>
            </a:spcAft>
          </a:pPr>
          <a:r>
            <a:rPr lang="ar-EG" sz="1000" kern="1200" dirty="0" smtClean="0">
              <a:cs typeface="Sultan Medium" pitchFamily="2" charset="-78"/>
            </a:rPr>
            <a:t>قرار 208 لسنة 2020</a:t>
          </a:r>
          <a:endParaRPr lang="ar-EG" sz="1000" kern="1200" dirty="0">
            <a:cs typeface="Sultan Medium" pitchFamily="2" charset="-78"/>
          </a:endParaRPr>
        </a:p>
      </dsp:txBody>
      <dsp:txXfrm rot="-5400000">
        <a:off x="0" y="3323264"/>
        <a:ext cx="551940" cy="236546"/>
      </dsp:txXfrm>
    </dsp:sp>
    <dsp:sp modelId="{0C483E3B-52D7-431B-840E-66D01E12FD46}">
      <dsp:nvSpPr>
        <dsp:cNvPr id="0" name=""/>
        <dsp:cNvSpPr/>
      </dsp:nvSpPr>
      <dsp:spPr>
        <a:xfrm rot="5400000">
          <a:off x="4671789" y="-1137000"/>
          <a:ext cx="641409" cy="8881107"/>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r>
            <a:rPr lang="ar-EG" sz="1300" b="0" kern="1200" dirty="0" smtClean="0">
              <a:solidFill>
                <a:schemeClr val="tx1"/>
              </a:solidFill>
              <a:latin typeface="+mn-lt"/>
              <a:ea typeface="+mn-ea"/>
              <a:cs typeface="Sultan Medium" pitchFamily="2" charset="-78"/>
            </a:rPr>
            <a:t>أصدرت الأستاذة الدكتورة منال عوض محافظ دمياط القرار رقم ٢٠٨ لسنة ٢٠٢٠ بشأن اقتصار دخول مدينة رأس البر على قاطنيها من البوابتين الغربية والشرقية مع غلق كافة المراسى وإيقاف حركة المعديات التى تربط بين مدينتى رأس البر وعزبة البرج وكذا غلق كافة الحدائق العامة والمتنزهات بنطاق المدينة بمناسبة اعياد الربيع للحد من التجمعات</a:t>
          </a:r>
          <a:endParaRPr lang="ar-EG" sz="1300" b="0" kern="1200" dirty="0">
            <a:solidFill>
              <a:schemeClr val="tx1"/>
            </a:solidFill>
            <a:latin typeface="+mn-lt"/>
            <a:ea typeface="+mn-ea"/>
            <a:cs typeface="Sultan Medium" pitchFamily="2" charset="-78"/>
          </a:endParaRPr>
        </a:p>
      </dsp:txBody>
      <dsp:txXfrm rot="-5400000">
        <a:off x="551941" y="3014159"/>
        <a:ext cx="8849796" cy="578787"/>
      </dsp:txXfrm>
    </dsp:sp>
    <dsp:sp modelId="{AADEAA56-AAAF-469B-97B6-87837E539FD7}">
      <dsp:nvSpPr>
        <dsp:cNvPr id="0" name=""/>
        <dsp:cNvSpPr/>
      </dsp:nvSpPr>
      <dsp:spPr>
        <a:xfrm rot="5400000">
          <a:off x="-118273" y="3873702"/>
          <a:ext cx="788486" cy="551940"/>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endParaRPr lang="ar-EG" sz="1600" kern="1200" dirty="0"/>
        </a:p>
      </dsp:txBody>
      <dsp:txXfrm rot="-5400000">
        <a:off x="0" y="4031399"/>
        <a:ext cx="551940" cy="236546"/>
      </dsp:txXfrm>
    </dsp:sp>
    <dsp:sp modelId="{E0C3CB73-5803-4B8A-A535-FFF9AC7ABD34}">
      <dsp:nvSpPr>
        <dsp:cNvPr id="0" name=""/>
        <dsp:cNvSpPr/>
      </dsp:nvSpPr>
      <dsp:spPr>
        <a:xfrm rot="5400000">
          <a:off x="4736236" y="-428865"/>
          <a:ext cx="512516" cy="8881107"/>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r" defTabSz="577850" rtl="1">
            <a:lnSpc>
              <a:spcPct val="90000"/>
            </a:lnSpc>
            <a:spcBef>
              <a:spcPct val="0"/>
            </a:spcBef>
            <a:spcAft>
              <a:spcPct val="15000"/>
            </a:spcAft>
            <a:buChar char="••"/>
          </a:pPr>
          <a:r>
            <a:rPr lang="ar-SA" sz="1300" b="0" kern="1200" dirty="0" smtClean="0">
              <a:solidFill>
                <a:schemeClr val="tx1"/>
              </a:solidFill>
              <a:latin typeface="+mn-lt"/>
              <a:ea typeface="+mn-ea"/>
              <a:cs typeface="Sultan Medium" pitchFamily="2" charset="-78"/>
            </a:rPr>
            <a:t>محافظ دمياط تقرر إقالة مدير مستشفى الصدر و فريق الإدارة بها نظراً للإهمال المتكرروتصدر قراراً إدارياً بأن الاخلال فى تطبيق الإجراءات الإحترازية خلال التعامل مع الحالات المصابة بفيروس كورونا تعد مسئولية مديرى المستشفيات وسيتم إتخاذ الإجراءات القانونية حيالها</a:t>
          </a:r>
          <a:endParaRPr lang="ar-EG" sz="1100" b="0" kern="1200" dirty="0">
            <a:cs typeface="Sultan Medium" pitchFamily="2" charset="-78"/>
          </a:endParaRPr>
        </a:p>
      </dsp:txBody>
      <dsp:txXfrm rot="-5400000">
        <a:off x="551941" y="3780449"/>
        <a:ext cx="8856088" cy="462478"/>
      </dsp:txXfrm>
    </dsp:sp>
    <dsp:sp modelId="{A9CE1826-33F1-407D-AEDC-62A25B3C4EDA}">
      <dsp:nvSpPr>
        <dsp:cNvPr id="0" name=""/>
        <dsp:cNvSpPr/>
      </dsp:nvSpPr>
      <dsp:spPr>
        <a:xfrm rot="5400000">
          <a:off x="-118273" y="4581837"/>
          <a:ext cx="788486" cy="551940"/>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endParaRPr lang="ar-EG" sz="1600" kern="1200" dirty="0"/>
        </a:p>
      </dsp:txBody>
      <dsp:txXfrm rot="-5400000">
        <a:off x="0" y="4739534"/>
        <a:ext cx="551940" cy="236546"/>
      </dsp:txXfrm>
    </dsp:sp>
    <dsp:sp modelId="{CA2B0712-9FE3-44DF-A263-9758F2E78076}">
      <dsp:nvSpPr>
        <dsp:cNvPr id="0" name=""/>
        <dsp:cNvSpPr/>
      </dsp:nvSpPr>
      <dsp:spPr>
        <a:xfrm rot="5400000">
          <a:off x="4736236" y="279268"/>
          <a:ext cx="512516" cy="8881107"/>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r" defTabSz="577850" rtl="1">
            <a:lnSpc>
              <a:spcPct val="90000"/>
            </a:lnSpc>
            <a:spcBef>
              <a:spcPct val="0"/>
            </a:spcBef>
            <a:spcAft>
              <a:spcPct val="15000"/>
            </a:spcAft>
            <a:buChar char="••"/>
          </a:pPr>
          <a:r>
            <a:rPr lang="ar-EG" sz="1300" b="0" kern="1200" dirty="0" smtClean="0">
              <a:solidFill>
                <a:schemeClr val="tx1"/>
              </a:solidFill>
              <a:latin typeface="+mn-lt"/>
              <a:ea typeface="+mn-ea"/>
              <a:cs typeface="Sultan Medium" pitchFamily="2" charset="-78"/>
            </a:rPr>
            <a:t>محافظ دمياط تصدر القرار رقم ٢٠٩ لسنة ٢٠٢٠ بشأن غلق كافة الحدائق العامة والمتنزهات بجميع مراكز ومدن المحافظة ومدينة دمياط الجديدةبمناسبة اعياد الربيع </a:t>
          </a:r>
          <a:endParaRPr lang="ar-EG" sz="1300" b="0" kern="1200" dirty="0">
            <a:solidFill>
              <a:schemeClr val="tx1"/>
            </a:solidFill>
            <a:latin typeface="+mn-lt"/>
            <a:ea typeface="+mn-ea"/>
            <a:cs typeface="Sultan Medium" pitchFamily="2" charset="-78"/>
          </a:endParaRPr>
        </a:p>
      </dsp:txBody>
      <dsp:txXfrm rot="-5400000">
        <a:off x="551941" y="4488583"/>
        <a:ext cx="8856088" cy="462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B619F-F770-449D-B62B-D6EF6DD96D61}">
      <dsp:nvSpPr>
        <dsp:cNvPr id="0" name=""/>
        <dsp:cNvSpPr/>
      </dsp:nvSpPr>
      <dsp:spPr>
        <a:xfrm rot="5400000">
          <a:off x="-165744" y="215942"/>
          <a:ext cx="1104960" cy="773472"/>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1">
            <a:lnSpc>
              <a:spcPct val="90000"/>
            </a:lnSpc>
            <a:spcBef>
              <a:spcPct val="0"/>
            </a:spcBef>
            <a:spcAft>
              <a:spcPct val="35000"/>
            </a:spcAft>
          </a:pPr>
          <a:endParaRPr lang="ar-EG" sz="2300" kern="1200" dirty="0"/>
        </a:p>
      </dsp:txBody>
      <dsp:txXfrm rot="-5400000">
        <a:off x="0" y="436934"/>
        <a:ext cx="773472" cy="331488"/>
      </dsp:txXfrm>
    </dsp:sp>
    <dsp:sp modelId="{3C597BA0-FC7A-41EC-A8D9-E41A581DC0C1}">
      <dsp:nvSpPr>
        <dsp:cNvPr id="0" name=""/>
        <dsp:cNvSpPr/>
      </dsp:nvSpPr>
      <dsp:spPr>
        <a:xfrm rot="5400000">
          <a:off x="4694852" y="-3829550"/>
          <a:ext cx="816815" cy="8659575"/>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endParaRPr lang="ar-EG" sz="1300" b="0" kern="1200" dirty="0">
            <a:solidFill>
              <a:schemeClr val="tx1"/>
            </a:solidFill>
            <a:latin typeface="+mn-lt"/>
            <a:ea typeface="+mn-ea"/>
            <a:cs typeface="Sultan Medium" pitchFamily="2" charset="-78"/>
          </a:endParaRPr>
        </a:p>
        <a:p>
          <a:pPr marL="114300" lvl="1" indent="-114300" algn="justLow" defTabSz="577850" rtl="1">
            <a:lnSpc>
              <a:spcPct val="90000"/>
            </a:lnSpc>
            <a:spcBef>
              <a:spcPct val="0"/>
            </a:spcBef>
            <a:spcAft>
              <a:spcPct val="15000"/>
            </a:spcAft>
            <a:buChar char="••"/>
          </a:pPr>
          <a:r>
            <a:rPr lang="ar-SA" sz="1300" b="0" kern="1200" dirty="0" smtClean="0">
              <a:cs typeface="Sultan Medium" pitchFamily="2" charset="-78"/>
            </a:rPr>
            <a:t>صدر القرار الاداري رقم 213 لسنه 2020 بشان تشكيل لجنة للمرور على كافة المستشفيات للتأكد من اتخاذ كافة الاجراءات الوقائية و الاحترازية من فيروس كورونا .</a:t>
          </a:r>
          <a:endParaRPr lang="en-US" sz="1300" b="0" kern="1200" dirty="0">
            <a:cs typeface="Sultan Medium" pitchFamily="2" charset="-78"/>
          </a:endParaRPr>
        </a:p>
      </dsp:txBody>
      <dsp:txXfrm rot="-5400000">
        <a:off x="773472" y="131704"/>
        <a:ext cx="8619701" cy="737067"/>
      </dsp:txXfrm>
    </dsp:sp>
    <dsp:sp modelId="{717A1018-551B-4E9B-8152-09C569BB38F8}">
      <dsp:nvSpPr>
        <dsp:cNvPr id="0" name=""/>
        <dsp:cNvSpPr/>
      </dsp:nvSpPr>
      <dsp:spPr>
        <a:xfrm rot="5400000">
          <a:off x="-165744" y="1208300"/>
          <a:ext cx="1104960" cy="773472"/>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1">
            <a:lnSpc>
              <a:spcPct val="90000"/>
            </a:lnSpc>
            <a:spcBef>
              <a:spcPct val="0"/>
            </a:spcBef>
            <a:spcAft>
              <a:spcPct val="35000"/>
            </a:spcAft>
          </a:pPr>
          <a:endParaRPr lang="ar-EG" sz="2300" kern="1200" dirty="0"/>
        </a:p>
      </dsp:txBody>
      <dsp:txXfrm rot="-5400000">
        <a:off x="0" y="1429292"/>
        <a:ext cx="773472" cy="331488"/>
      </dsp:txXfrm>
    </dsp:sp>
    <dsp:sp modelId="{2152AFF9-542B-4B36-B126-2C50418C640A}">
      <dsp:nvSpPr>
        <dsp:cNvPr id="0" name=""/>
        <dsp:cNvSpPr/>
      </dsp:nvSpPr>
      <dsp:spPr>
        <a:xfrm rot="5400000">
          <a:off x="4744148" y="-2917295"/>
          <a:ext cx="718224" cy="8659575"/>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r>
            <a:rPr lang="ar-EG" sz="1300" b="0" dirty="0" smtClean="0">
              <a:cs typeface="Sultan Medium" pitchFamily="2" charset="-78"/>
            </a:rPr>
            <a:t>صدر القرار الاداري رقم (   217    )  لسنه 2020 بشأن تشكيل لجنة للمرور بصفة دورية على كافة المشروعات التابعة للمحافظة للتأكد من قيام الشركات العاملة بتلك المشروعات بتنفيذ الاجراءات الاحترازية اللازمة للوقاية من فيروس كورونا المستجد</a:t>
          </a:r>
          <a:endParaRPr lang="ar-EG" sz="1300" b="0" kern="1200" dirty="0">
            <a:solidFill>
              <a:schemeClr val="tx1"/>
            </a:solidFill>
            <a:latin typeface="+mn-lt"/>
            <a:ea typeface="+mn-ea"/>
            <a:cs typeface="Sultan Medium" pitchFamily="2" charset="-78"/>
          </a:endParaRPr>
        </a:p>
      </dsp:txBody>
      <dsp:txXfrm rot="-5400000">
        <a:off x="773473" y="1088441"/>
        <a:ext cx="8624514" cy="648102"/>
      </dsp:txXfrm>
    </dsp:sp>
    <dsp:sp modelId="{654954F3-5C6F-464F-82CD-9A4141FEC825}">
      <dsp:nvSpPr>
        <dsp:cNvPr id="0" name=""/>
        <dsp:cNvSpPr/>
      </dsp:nvSpPr>
      <dsp:spPr>
        <a:xfrm rot="5400000">
          <a:off x="-165744" y="2331748"/>
          <a:ext cx="1104960" cy="773472"/>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1">
            <a:lnSpc>
              <a:spcPct val="90000"/>
            </a:lnSpc>
            <a:spcBef>
              <a:spcPct val="0"/>
            </a:spcBef>
            <a:spcAft>
              <a:spcPct val="35000"/>
            </a:spcAft>
          </a:pPr>
          <a:endParaRPr lang="ar-EG" sz="2300" kern="1200" dirty="0"/>
        </a:p>
      </dsp:txBody>
      <dsp:txXfrm rot="-5400000">
        <a:off x="0" y="2552740"/>
        <a:ext cx="773472" cy="331488"/>
      </dsp:txXfrm>
    </dsp:sp>
    <dsp:sp modelId="{02235C9C-2B5D-45E6-8AB4-47BA34AC1C8B}">
      <dsp:nvSpPr>
        <dsp:cNvPr id="0" name=""/>
        <dsp:cNvSpPr/>
      </dsp:nvSpPr>
      <dsp:spPr>
        <a:xfrm rot="5400000">
          <a:off x="4557030" y="-1756506"/>
          <a:ext cx="980405" cy="8659575"/>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r>
            <a:rPr lang="ar-SA" sz="1300" b="0" dirty="0" smtClean="0">
              <a:cs typeface="Sultan Medium" pitchFamily="2" charset="-78"/>
            </a:rPr>
            <a:t>صدر القرار الاداري رقم (    218   )  لسنه 2020 بشأن حظر اقامة الشوادر والاشغالات  امام المحلات والمنشآت في نطاق مراكز ومدن محافظة دمياط .</a:t>
          </a:r>
          <a:endParaRPr lang="ar-EG" sz="1300" b="0" kern="1200" dirty="0">
            <a:solidFill>
              <a:schemeClr val="tx1"/>
            </a:solidFill>
            <a:latin typeface="+mn-lt"/>
            <a:ea typeface="+mn-ea"/>
            <a:cs typeface="Sultan Medium" pitchFamily="2" charset="-78"/>
          </a:endParaRPr>
        </a:p>
      </dsp:txBody>
      <dsp:txXfrm rot="-5400000">
        <a:off x="717446" y="2130937"/>
        <a:ext cx="8611716" cy="884687"/>
      </dsp:txXfrm>
    </dsp:sp>
    <dsp:sp modelId="{D6812E19-2BF3-45C7-8197-95CA47D54F13}">
      <dsp:nvSpPr>
        <dsp:cNvPr id="0" name=""/>
        <dsp:cNvSpPr/>
      </dsp:nvSpPr>
      <dsp:spPr>
        <a:xfrm rot="5400000">
          <a:off x="-165744" y="3324106"/>
          <a:ext cx="1104960" cy="773472"/>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1">
            <a:lnSpc>
              <a:spcPct val="90000"/>
            </a:lnSpc>
            <a:spcBef>
              <a:spcPct val="0"/>
            </a:spcBef>
            <a:spcAft>
              <a:spcPct val="35000"/>
            </a:spcAft>
          </a:pPr>
          <a:endParaRPr lang="ar-EG" sz="2300" kern="1200" dirty="0"/>
        </a:p>
      </dsp:txBody>
      <dsp:txXfrm rot="-5400000">
        <a:off x="0" y="3545098"/>
        <a:ext cx="773472" cy="331488"/>
      </dsp:txXfrm>
    </dsp:sp>
    <dsp:sp modelId="{0913A57C-1CFF-4EA4-8D38-B1F89A386674}">
      <dsp:nvSpPr>
        <dsp:cNvPr id="0" name=""/>
        <dsp:cNvSpPr/>
      </dsp:nvSpPr>
      <dsp:spPr>
        <a:xfrm rot="5400000">
          <a:off x="4744148" y="-812313"/>
          <a:ext cx="718224" cy="865957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r>
            <a:rPr lang="ar-SA" sz="1300" b="0" dirty="0" smtClean="0">
              <a:cs typeface="Sultan Medium" pitchFamily="2" charset="-78"/>
            </a:rPr>
            <a:t>صدر القرار الاداري رقم 161 لسنه 2020بشان غلق الصالات الرياضية لحين اشعار اخر </a:t>
          </a:r>
          <a:endParaRPr lang="ar-EG" sz="1300" b="0" kern="1200" dirty="0">
            <a:solidFill>
              <a:schemeClr val="tx1"/>
            </a:solidFill>
            <a:latin typeface="+mn-lt"/>
            <a:ea typeface="+mn-ea"/>
            <a:cs typeface="Sultan Medium" pitchFamily="2" charset="-78"/>
          </a:endParaRPr>
        </a:p>
      </dsp:txBody>
      <dsp:txXfrm rot="-5400000">
        <a:off x="773473" y="3193423"/>
        <a:ext cx="8624514" cy="648102"/>
      </dsp:txXfrm>
    </dsp:sp>
    <dsp:sp modelId="{389E0457-7D8C-4663-A094-5B0FA16D8F70}">
      <dsp:nvSpPr>
        <dsp:cNvPr id="0" name=""/>
        <dsp:cNvSpPr/>
      </dsp:nvSpPr>
      <dsp:spPr>
        <a:xfrm rot="5400000">
          <a:off x="-165744" y="4316464"/>
          <a:ext cx="1104960" cy="773472"/>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1">
            <a:lnSpc>
              <a:spcPct val="90000"/>
            </a:lnSpc>
            <a:spcBef>
              <a:spcPct val="0"/>
            </a:spcBef>
            <a:spcAft>
              <a:spcPct val="35000"/>
            </a:spcAft>
          </a:pPr>
          <a:endParaRPr lang="ar-EG" sz="2300" kern="1200" dirty="0"/>
        </a:p>
      </dsp:txBody>
      <dsp:txXfrm rot="-5400000">
        <a:off x="0" y="4537456"/>
        <a:ext cx="773472" cy="331488"/>
      </dsp:txXfrm>
    </dsp:sp>
    <dsp:sp modelId="{55E395D2-291D-4290-96E6-4998335ACA96}">
      <dsp:nvSpPr>
        <dsp:cNvPr id="0" name=""/>
        <dsp:cNvSpPr/>
      </dsp:nvSpPr>
      <dsp:spPr>
        <a:xfrm rot="5400000">
          <a:off x="4744148" y="180044"/>
          <a:ext cx="718224" cy="8659575"/>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r>
            <a:rPr lang="ar-EG" sz="1300" b="0" kern="1200" dirty="0" smtClean="0">
              <a:cs typeface="Sultan Medium" pitchFamily="2" charset="-78"/>
            </a:rPr>
            <a:t>قرار رقم 244 لسنة 2020 بشأن تجهيز بعض الاماكن التابعة لوزارة الشباب والرياضة بالمحافظة وتأهيلها كحجر صحي حال الاحتياج لها </a:t>
          </a:r>
          <a:endParaRPr lang="ar-EG" sz="1300" b="0" kern="1200" dirty="0">
            <a:cs typeface="Sultan Medium" pitchFamily="2" charset="-78"/>
          </a:endParaRPr>
        </a:p>
      </dsp:txBody>
      <dsp:txXfrm rot="-5400000">
        <a:off x="773473" y="4185781"/>
        <a:ext cx="8624514" cy="648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B619F-F770-449D-B62B-D6EF6DD96D61}">
      <dsp:nvSpPr>
        <dsp:cNvPr id="0" name=""/>
        <dsp:cNvSpPr/>
      </dsp:nvSpPr>
      <dsp:spPr>
        <a:xfrm rot="5400000">
          <a:off x="-208513" y="272812"/>
          <a:ext cx="1390091" cy="973064"/>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endParaRPr lang="ar-EG" sz="2800" kern="1200" dirty="0"/>
        </a:p>
      </dsp:txBody>
      <dsp:txXfrm rot="-5400000">
        <a:off x="1" y="550830"/>
        <a:ext cx="973064" cy="417027"/>
      </dsp:txXfrm>
    </dsp:sp>
    <dsp:sp modelId="{3C597BA0-FC7A-41EC-A8D9-E41A581DC0C1}">
      <dsp:nvSpPr>
        <dsp:cNvPr id="0" name=""/>
        <dsp:cNvSpPr/>
      </dsp:nvSpPr>
      <dsp:spPr>
        <a:xfrm rot="5400000">
          <a:off x="4689260" y="-3599523"/>
          <a:ext cx="1027591" cy="8459983"/>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endParaRPr lang="ar-EG" sz="1300" b="0" kern="1200" dirty="0">
            <a:solidFill>
              <a:schemeClr val="tx1"/>
            </a:solidFill>
            <a:latin typeface="+mn-lt"/>
            <a:ea typeface="+mn-ea"/>
            <a:cs typeface="Sultan Medium" pitchFamily="2" charset="-78"/>
          </a:endParaRPr>
        </a:p>
        <a:p>
          <a:pPr marL="114300" lvl="1" indent="-114300" algn="justLow" defTabSz="577850" rtl="1">
            <a:lnSpc>
              <a:spcPct val="90000"/>
            </a:lnSpc>
            <a:spcBef>
              <a:spcPct val="0"/>
            </a:spcBef>
            <a:spcAft>
              <a:spcPct val="15000"/>
            </a:spcAft>
            <a:buChar char="••"/>
          </a:pPr>
          <a:r>
            <a:rPr lang="ar-EG" sz="1300" b="0" kern="1200" dirty="0" smtClean="0">
              <a:cs typeface="Sultan Medium" pitchFamily="2" charset="-78"/>
            </a:rPr>
            <a:t>قرار رقم ٢٦٧ لسنة ٢٠٢٠ ينص على ضرورة التزام كافة المواطنين و المترددين بمحافظة دمياط على جميع الأسواق أو المحلات أو المنشآت الحكومية والخاصة أو البنوك أو أثناء التواجد بجميع وسائل النقل الجماعية أو الخاصة بارتداء الكمامات الواقية</a:t>
          </a:r>
          <a:endParaRPr lang="ar-EG" sz="1300" b="0" kern="1200" dirty="0">
            <a:cs typeface="Sultan Medium" pitchFamily="2" charset="-78"/>
          </a:endParaRPr>
        </a:p>
      </dsp:txBody>
      <dsp:txXfrm rot="-5400000">
        <a:off x="973065" y="166835"/>
        <a:ext cx="8409820" cy="927265"/>
      </dsp:txXfrm>
    </dsp:sp>
    <dsp:sp modelId="{F594DE46-0145-49A3-9CD2-AC7CA2E8427F}">
      <dsp:nvSpPr>
        <dsp:cNvPr id="0" name=""/>
        <dsp:cNvSpPr/>
      </dsp:nvSpPr>
      <dsp:spPr>
        <a:xfrm rot="5400000">
          <a:off x="-208513" y="1478240"/>
          <a:ext cx="1390091" cy="973064"/>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endParaRPr lang="ar-EG" sz="1300" b="1" kern="1200" dirty="0">
            <a:solidFill>
              <a:schemeClr val="tx1"/>
            </a:solidFill>
            <a:latin typeface="+mn-lt"/>
            <a:ea typeface="+mn-ea"/>
            <a:cs typeface="Sultan bold" pitchFamily="2" charset="-78"/>
          </a:endParaRPr>
        </a:p>
      </dsp:txBody>
      <dsp:txXfrm rot="-5400000">
        <a:off x="1" y="1756258"/>
        <a:ext cx="973064" cy="417027"/>
      </dsp:txXfrm>
    </dsp:sp>
    <dsp:sp modelId="{A43819BE-0AAE-4B17-9CB3-113E743D62C4}">
      <dsp:nvSpPr>
        <dsp:cNvPr id="0" name=""/>
        <dsp:cNvSpPr/>
      </dsp:nvSpPr>
      <dsp:spPr>
        <a:xfrm rot="5400000">
          <a:off x="4751276" y="-2508485"/>
          <a:ext cx="903559" cy="8459983"/>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r>
            <a:rPr lang="ar-EG" sz="1300" b="0" kern="1200" dirty="0" smtClean="0">
              <a:cs typeface="Sultan Medium" pitchFamily="2" charset="-78"/>
            </a:rPr>
            <a:t>قرار رقم ٢٦٩ لسنة ٢٠٢٠ والذى يتضمن إلزام جميع السادة مالكى وسائقى سيارات الأجرة ومركبات النقل العام وكافة المركبات الحكومية بإرتداء الكمامات</a:t>
          </a:r>
          <a:endParaRPr lang="ar-EG" sz="1300" b="0" kern="1200" dirty="0">
            <a:cs typeface="Sultan Medium" pitchFamily="2" charset="-78"/>
          </a:endParaRPr>
        </a:p>
      </dsp:txBody>
      <dsp:txXfrm rot="-5400000">
        <a:off x="973064" y="1313835"/>
        <a:ext cx="8415875" cy="815343"/>
      </dsp:txXfrm>
    </dsp:sp>
    <dsp:sp modelId="{654954F3-5C6F-464F-82CD-9A4141FEC825}">
      <dsp:nvSpPr>
        <dsp:cNvPr id="0" name=""/>
        <dsp:cNvSpPr/>
      </dsp:nvSpPr>
      <dsp:spPr>
        <a:xfrm rot="5400000">
          <a:off x="-208513" y="2848586"/>
          <a:ext cx="1390091" cy="973064"/>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endParaRPr lang="ar-EG" sz="2800" kern="1200" dirty="0"/>
        </a:p>
      </dsp:txBody>
      <dsp:txXfrm rot="-5400000">
        <a:off x="1" y="3126604"/>
        <a:ext cx="973064" cy="417027"/>
      </dsp:txXfrm>
    </dsp:sp>
    <dsp:sp modelId="{02235C9C-2B5D-45E6-8AB4-47BA34AC1C8B}">
      <dsp:nvSpPr>
        <dsp:cNvPr id="0" name=""/>
        <dsp:cNvSpPr/>
      </dsp:nvSpPr>
      <dsp:spPr>
        <a:xfrm rot="5400000">
          <a:off x="4531622" y="-1077546"/>
          <a:ext cx="1233394" cy="8459983"/>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justLow" defTabSz="577850" rtl="1">
            <a:lnSpc>
              <a:spcPct val="90000"/>
            </a:lnSpc>
            <a:spcBef>
              <a:spcPct val="0"/>
            </a:spcBef>
            <a:spcAft>
              <a:spcPct val="15000"/>
            </a:spcAft>
            <a:buChar char="••"/>
          </a:pPr>
          <a:endParaRPr lang="ar-EG" sz="1300" b="0" kern="1200" dirty="0">
            <a:solidFill>
              <a:schemeClr val="tx1"/>
            </a:solidFill>
            <a:latin typeface="+mn-lt"/>
            <a:ea typeface="+mn-ea"/>
            <a:cs typeface="Sultan Medium" pitchFamily="2" charset="-78"/>
          </a:endParaRPr>
        </a:p>
        <a:p>
          <a:pPr marL="114300" lvl="1" indent="-114300" algn="justLow" defTabSz="577850" rtl="1">
            <a:lnSpc>
              <a:spcPct val="90000"/>
            </a:lnSpc>
            <a:spcBef>
              <a:spcPct val="0"/>
            </a:spcBef>
            <a:spcAft>
              <a:spcPct val="15000"/>
            </a:spcAft>
            <a:buChar char="••"/>
          </a:pPr>
          <a:r>
            <a:rPr lang="ar-EG" sz="1300" b="0" kern="1200" dirty="0" smtClean="0">
              <a:cs typeface="Sultan Medium" pitchFamily="2" charset="-78"/>
            </a:rPr>
            <a:t>قرار رقم ٢٧٠ لسنة ٢٠٢٠ بشأن حظر دخول أى من العاملين أو المترددين على ديوان عام المحافظة والوحدات المحلية وجميع المصالح الحكومية دون ارتداء الكمامة الوقائية</a:t>
          </a:r>
          <a:endParaRPr lang="ar-EG" sz="1300" b="0" kern="1200" dirty="0">
            <a:cs typeface="Sultan Medium" pitchFamily="2" charset="-78"/>
          </a:endParaRPr>
        </a:p>
      </dsp:txBody>
      <dsp:txXfrm rot="-5400000">
        <a:off x="918328" y="2595957"/>
        <a:ext cx="8399774" cy="11129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78A33-62F2-4043-A878-2833D4000232}">
      <dsp:nvSpPr>
        <dsp:cNvPr id="0" name=""/>
        <dsp:cNvSpPr/>
      </dsp:nvSpPr>
      <dsp:spPr>
        <a:xfrm>
          <a:off x="-4721575" y="-723751"/>
          <a:ext cx="5623967" cy="5623967"/>
        </a:xfrm>
        <a:prstGeom prst="blockArc">
          <a:avLst>
            <a:gd name="adj1" fmla="val 18900000"/>
            <a:gd name="adj2" fmla="val 2700000"/>
            <a:gd name="adj3" fmla="val 38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02236-727F-41F0-9AFF-5DE29731D5CB}">
      <dsp:nvSpPr>
        <dsp:cNvPr id="0" name=""/>
        <dsp:cNvSpPr/>
      </dsp:nvSpPr>
      <dsp:spPr>
        <a:xfrm>
          <a:off x="394930" y="260945"/>
          <a:ext cx="8549105" cy="5222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16" tIns="35560" rIns="35560" bIns="35560" numCol="1" spcCol="1270" anchor="ctr" anchorCtr="0">
          <a:noAutofit/>
        </a:bodyPr>
        <a:lstStyle/>
        <a:p>
          <a:pPr lvl="0" algn="justLow" defTabSz="622300" rtl="1">
            <a:lnSpc>
              <a:spcPct val="90000"/>
            </a:lnSpc>
            <a:spcBef>
              <a:spcPct val="0"/>
            </a:spcBef>
            <a:spcAft>
              <a:spcPct val="35000"/>
            </a:spcAft>
          </a:pPr>
          <a:r>
            <a:rPr lang="ar-SA" sz="1400" b="0" kern="1200" dirty="0" smtClean="0">
              <a:cs typeface="Sultan bold" pitchFamily="2" charset="-78"/>
            </a:rPr>
            <a:t>تكثيف حملات التوعية الخاصة بفيروس كورونا المستجد في جميع المدارس والمؤسسات و أماكن التجمعات والمساجد والكنائس، وذلك لنشر الوعى بين المواطنين </a:t>
          </a:r>
          <a:endParaRPr lang="ar-EG" sz="1400" b="0" kern="1200" dirty="0">
            <a:cs typeface="Sultan bold" pitchFamily="2" charset="-78"/>
          </a:endParaRPr>
        </a:p>
      </dsp:txBody>
      <dsp:txXfrm>
        <a:off x="394930" y="260945"/>
        <a:ext cx="8549105" cy="522225"/>
      </dsp:txXfrm>
    </dsp:sp>
    <dsp:sp modelId="{78FAF2EF-0DA9-476A-8468-A5C5F76B1FE1}">
      <dsp:nvSpPr>
        <dsp:cNvPr id="0" name=""/>
        <dsp:cNvSpPr/>
      </dsp:nvSpPr>
      <dsp:spPr>
        <a:xfrm>
          <a:off x="68539" y="195667"/>
          <a:ext cx="652781" cy="65278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FC834C-AA38-46CE-9046-D2844A25E855}">
      <dsp:nvSpPr>
        <dsp:cNvPr id="0" name=""/>
        <dsp:cNvSpPr/>
      </dsp:nvSpPr>
      <dsp:spPr>
        <a:xfrm>
          <a:off x="769141" y="1044032"/>
          <a:ext cx="8174894" cy="52222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16" tIns="35560" rIns="35560" bIns="35560" numCol="1" spcCol="1270" anchor="ctr" anchorCtr="0">
          <a:noAutofit/>
        </a:bodyPr>
        <a:lstStyle/>
        <a:p>
          <a:pPr lvl="0" algn="justLow" defTabSz="622300" rtl="1">
            <a:lnSpc>
              <a:spcPct val="90000"/>
            </a:lnSpc>
            <a:spcBef>
              <a:spcPct val="0"/>
            </a:spcBef>
            <a:spcAft>
              <a:spcPct val="35000"/>
            </a:spcAft>
          </a:pPr>
          <a:r>
            <a:rPr lang="ar-SA" sz="1400" b="0" kern="1200" dirty="0" smtClean="0">
              <a:cs typeface="Sultan bold" pitchFamily="2" charset="-78"/>
            </a:rPr>
            <a:t>الاهتمام بأعمال النظافة و تعقيم جميع المدارس بمختلف المناطق بصفة دورية وتوفير مطهرات و التأكد من وجود الزائرات الصحيات بكل مدرسة</a:t>
          </a:r>
          <a:r>
            <a:rPr lang="en-US" sz="1400" b="0" kern="1200" dirty="0" smtClean="0">
              <a:cs typeface="Sultan bold" pitchFamily="2" charset="-78"/>
            </a:rPr>
            <a:t> ...</a:t>
          </a:r>
        </a:p>
      </dsp:txBody>
      <dsp:txXfrm>
        <a:off x="769141" y="1044032"/>
        <a:ext cx="8174894" cy="522225"/>
      </dsp:txXfrm>
    </dsp:sp>
    <dsp:sp modelId="{16841C36-10FA-49B1-9497-923A98C0DBE9}">
      <dsp:nvSpPr>
        <dsp:cNvPr id="0" name=""/>
        <dsp:cNvSpPr/>
      </dsp:nvSpPr>
      <dsp:spPr>
        <a:xfrm>
          <a:off x="442751" y="978754"/>
          <a:ext cx="652781" cy="652781"/>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A4C3E8-189E-494C-B30C-1A415DF583DD}">
      <dsp:nvSpPr>
        <dsp:cNvPr id="0" name=""/>
        <dsp:cNvSpPr/>
      </dsp:nvSpPr>
      <dsp:spPr>
        <a:xfrm>
          <a:off x="883994" y="1827119"/>
          <a:ext cx="8060041" cy="52222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16" tIns="35560" rIns="35560" bIns="35560" numCol="1" spcCol="1270" anchor="ctr" anchorCtr="0">
          <a:noAutofit/>
        </a:bodyPr>
        <a:lstStyle/>
        <a:p>
          <a:pPr lvl="0" algn="justLow" defTabSz="622300" rtl="1">
            <a:lnSpc>
              <a:spcPct val="90000"/>
            </a:lnSpc>
            <a:spcBef>
              <a:spcPct val="0"/>
            </a:spcBef>
            <a:spcAft>
              <a:spcPct val="35000"/>
            </a:spcAft>
          </a:pPr>
          <a:r>
            <a:rPr lang="ar-SA" sz="1400" b="0" kern="1200" dirty="0" smtClean="0">
              <a:cs typeface="Sultan bold" pitchFamily="2" charset="-78"/>
            </a:rPr>
            <a:t>تهيب محافظ دمياط السادة المواطنين بعدم الانسياق وراء الشائعات حول ظهور حالات مصابة بفيروس كورونا بعدد من المدارس لافتة إلى أنه سيتم الاعلان بمنتهى الشفافية فى حال وقوع إصابات </a:t>
          </a:r>
          <a:endParaRPr lang="ar-EG" sz="1400" b="0" kern="1200" dirty="0">
            <a:cs typeface="Sultan bold" pitchFamily="2" charset="-78"/>
          </a:endParaRPr>
        </a:p>
      </dsp:txBody>
      <dsp:txXfrm>
        <a:off x="883994" y="1827119"/>
        <a:ext cx="8060041" cy="522225"/>
      </dsp:txXfrm>
    </dsp:sp>
    <dsp:sp modelId="{86264C75-6ECE-40B4-8390-E284B73D6668}">
      <dsp:nvSpPr>
        <dsp:cNvPr id="0" name=""/>
        <dsp:cNvSpPr/>
      </dsp:nvSpPr>
      <dsp:spPr>
        <a:xfrm>
          <a:off x="557603" y="1761841"/>
          <a:ext cx="652781" cy="652781"/>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0A4BE8-30B1-4232-97AA-E30A398310AE}">
      <dsp:nvSpPr>
        <dsp:cNvPr id="0" name=""/>
        <dsp:cNvSpPr/>
      </dsp:nvSpPr>
      <dsp:spPr>
        <a:xfrm>
          <a:off x="769141" y="2610206"/>
          <a:ext cx="8174894" cy="52222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16" tIns="35560" rIns="35560" bIns="35560" numCol="1" spcCol="1270" anchor="ctr" anchorCtr="0">
          <a:noAutofit/>
        </a:bodyPr>
        <a:lstStyle/>
        <a:p>
          <a:pPr lvl="0" algn="justLow" defTabSz="622300" rtl="1">
            <a:lnSpc>
              <a:spcPct val="90000"/>
            </a:lnSpc>
            <a:spcBef>
              <a:spcPct val="0"/>
            </a:spcBef>
            <a:spcAft>
              <a:spcPct val="35000"/>
            </a:spcAft>
          </a:pPr>
          <a:r>
            <a:rPr lang="ar-SA" sz="1400" b="0" kern="1200" smtClean="0">
              <a:cs typeface="Sultan bold" pitchFamily="2" charset="-78"/>
            </a:rPr>
            <a:t>تم رفع درجة الاستعداد بالقطاع الصحى لمواجهة أى مستجدات وفقاً للخطة الموضوعة فى هذا الشأن</a:t>
          </a:r>
          <a:endParaRPr lang="ar-EG" sz="1400" b="0" kern="1200">
            <a:cs typeface="Sultan bold" pitchFamily="2" charset="-78"/>
          </a:endParaRPr>
        </a:p>
      </dsp:txBody>
      <dsp:txXfrm>
        <a:off x="769141" y="2610206"/>
        <a:ext cx="8174894" cy="522225"/>
      </dsp:txXfrm>
    </dsp:sp>
    <dsp:sp modelId="{5CC1E9E3-552D-400F-B9E5-A748FB07C48C}">
      <dsp:nvSpPr>
        <dsp:cNvPr id="0" name=""/>
        <dsp:cNvSpPr/>
      </dsp:nvSpPr>
      <dsp:spPr>
        <a:xfrm>
          <a:off x="442751" y="2544928"/>
          <a:ext cx="652781" cy="652781"/>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648EBB-1505-48EE-A94D-EC49F1FF4E3E}">
      <dsp:nvSpPr>
        <dsp:cNvPr id="0" name=""/>
        <dsp:cNvSpPr/>
      </dsp:nvSpPr>
      <dsp:spPr>
        <a:xfrm>
          <a:off x="394930" y="3393293"/>
          <a:ext cx="8549105" cy="52222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16" tIns="35560" rIns="35560" bIns="35560" numCol="1" spcCol="1270" anchor="ctr" anchorCtr="0">
          <a:noAutofit/>
        </a:bodyPr>
        <a:lstStyle/>
        <a:p>
          <a:pPr lvl="0" algn="justLow" defTabSz="622300" rtl="1">
            <a:lnSpc>
              <a:spcPct val="90000"/>
            </a:lnSpc>
            <a:spcBef>
              <a:spcPct val="0"/>
            </a:spcBef>
            <a:spcAft>
              <a:spcPct val="35000"/>
            </a:spcAft>
          </a:pPr>
          <a:r>
            <a:rPr lang="ar-SA" sz="1400" b="0" kern="1200" smtClean="0">
              <a:cs typeface="Sultan bold" pitchFamily="2" charset="-78"/>
            </a:rPr>
            <a:t>يتم متابعة الموقف الخاص بتلك الإجراءات على مدار اليوم فضلا عن فرق المتابعة التى تجوب كافة المدارس للتأكد من تنفيذ تلك التعليمات</a:t>
          </a:r>
          <a:endParaRPr lang="ar-EG" sz="1400" b="0" kern="1200" dirty="0">
            <a:cs typeface="Sultan bold" pitchFamily="2" charset="-78"/>
          </a:endParaRPr>
        </a:p>
      </dsp:txBody>
      <dsp:txXfrm>
        <a:off x="394930" y="3393293"/>
        <a:ext cx="8549105" cy="522225"/>
      </dsp:txXfrm>
    </dsp:sp>
    <dsp:sp modelId="{55B1D3AE-C4E2-4DF2-BBE0-B42DD8DC6132}">
      <dsp:nvSpPr>
        <dsp:cNvPr id="0" name=""/>
        <dsp:cNvSpPr/>
      </dsp:nvSpPr>
      <dsp:spPr>
        <a:xfrm>
          <a:off x="68539" y="3328015"/>
          <a:ext cx="652781" cy="652781"/>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78A33-62F2-4043-A878-2833D4000232}">
      <dsp:nvSpPr>
        <dsp:cNvPr id="0" name=""/>
        <dsp:cNvSpPr/>
      </dsp:nvSpPr>
      <dsp:spPr>
        <a:xfrm>
          <a:off x="-4720368" y="-723751"/>
          <a:ext cx="5623967" cy="5623967"/>
        </a:xfrm>
        <a:prstGeom prst="blockArc">
          <a:avLst>
            <a:gd name="adj1" fmla="val 18900000"/>
            <a:gd name="adj2" fmla="val 2700000"/>
            <a:gd name="adj3" fmla="val 384"/>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8538B5-9FD1-4BF5-971E-D30D5E1B7EF1}">
      <dsp:nvSpPr>
        <dsp:cNvPr id="0" name=""/>
        <dsp:cNvSpPr/>
      </dsp:nvSpPr>
      <dsp:spPr>
        <a:xfrm>
          <a:off x="292978" y="189862"/>
          <a:ext cx="8796281" cy="37955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273" tIns="30480" rIns="30480" bIns="30480" numCol="1" spcCol="1270" anchor="ctr" anchorCtr="0">
          <a:noAutofit/>
        </a:bodyPr>
        <a:lstStyle/>
        <a:p>
          <a:pPr lvl="0" algn="justLow" defTabSz="533400" rtl="1">
            <a:lnSpc>
              <a:spcPct val="90000"/>
            </a:lnSpc>
            <a:spcBef>
              <a:spcPct val="0"/>
            </a:spcBef>
            <a:spcAft>
              <a:spcPct val="35000"/>
            </a:spcAft>
          </a:pPr>
          <a:r>
            <a:rPr lang="ar-SA" sz="1200" b="0" kern="1200" dirty="0" smtClean="0">
              <a:cs typeface="Sultan bold" pitchFamily="2" charset="-78"/>
            </a:rPr>
            <a:t>تم عقد غرفة عمليات لمتابعة الموقف أولا بأول وتخصيص خط ساخن للتواصل مع المواطنين على رقم "٠٥٧٢٢٦٤١٢١"</a:t>
          </a:r>
          <a:endParaRPr lang="ar-EG" sz="1200" b="0" kern="1200" dirty="0">
            <a:cs typeface="Sultan bold" pitchFamily="2" charset="-78"/>
          </a:endParaRPr>
        </a:p>
      </dsp:txBody>
      <dsp:txXfrm>
        <a:off x="292978" y="189862"/>
        <a:ext cx="8796281" cy="379557"/>
      </dsp:txXfrm>
    </dsp:sp>
    <dsp:sp modelId="{EBF8A3CC-AD0F-4CC5-9E0B-5FC54AC92740}">
      <dsp:nvSpPr>
        <dsp:cNvPr id="0" name=""/>
        <dsp:cNvSpPr/>
      </dsp:nvSpPr>
      <dsp:spPr>
        <a:xfrm>
          <a:off x="55755" y="142417"/>
          <a:ext cx="474446" cy="47444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C85DD-EF39-4CD9-B892-E1250784BE86}">
      <dsp:nvSpPr>
        <dsp:cNvPr id="0" name=""/>
        <dsp:cNvSpPr/>
      </dsp:nvSpPr>
      <dsp:spPr>
        <a:xfrm>
          <a:off x="636701" y="759531"/>
          <a:ext cx="8452558" cy="37955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273" tIns="30480" rIns="30480" bIns="30480" numCol="1" spcCol="1270" anchor="ctr" anchorCtr="0">
          <a:noAutofit/>
        </a:bodyPr>
        <a:lstStyle/>
        <a:p>
          <a:pPr lvl="0" algn="justLow" defTabSz="533400" rtl="1">
            <a:lnSpc>
              <a:spcPct val="90000"/>
            </a:lnSpc>
            <a:spcBef>
              <a:spcPct val="0"/>
            </a:spcBef>
            <a:spcAft>
              <a:spcPct val="35000"/>
            </a:spcAft>
          </a:pPr>
          <a:r>
            <a:rPr lang="ar-SA" sz="1200" b="0" kern="1200" dirty="0" smtClean="0">
              <a:cs typeface="Sultan bold" pitchFamily="2" charset="-78"/>
            </a:rPr>
            <a:t>تشكيل لجنة لادارة الأزمة تضم ممثلين من كافة الجهات ذات الصلة</a:t>
          </a:r>
          <a:endParaRPr lang="ar-EG" sz="1200" b="0" kern="1200" dirty="0">
            <a:cs typeface="Sultan bold" pitchFamily="2" charset="-78"/>
          </a:endParaRPr>
        </a:p>
      </dsp:txBody>
      <dsp:txXfrm>
        <a:off x="636701" y="759531"/>
        <a:ext cx="8452558" cy="379557"/>
      </dsp:txXfrm>
    </dsp:sp>
    <dsp:sp modelId="{E103760B-9CF3-41DE-BF70-1524E62746A2}">
      <dsp:nvSpPr>
        <dsp:cNvPr id="0" name=""/>
        <dsp:cNvSpPr/>
      </dsp:nvSpPr>
      <dsp:spPr>
        <a:xfrm>
          <a:off x="399478" y="712087"/>
          <a:ext cx="474446" cy="474446"/>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023E4F-B980-44AB-A70C-3AA6DF70CA5F}">
      <dsp:nvSpPr>
        <dsp:cNvPr id="0" name=""/>
        <dsp:cNvSpPr/>
      </dsp:nvSpPr>
      <dsp:spPr>
        <a:xfrm>
          <a:off x="825060" y="1328783"/>
          <a:ext cx="8264199" cy="37955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273" tIns="30480" rIns="30480" bIns="30480" numCol="1" spcCol="1270" anchor="ctr" anchorCtr="0">
          <a:noAutofit/>
        </a:bodyPr>
        <a:lstStyle/>
        <a:p>
          <a:pPr lvl="0" algn="justLow" defTabSz="533400" rtl="1">
            <a:lnSpc>
              <a:spcPct val="90000"/>
            </a:lnSpc>
            <a:spcBef>
              <a:spcPct val="0"/>
            </a:spcBef>
            <a:spcAft>
              <a:spcPct val="35000"/>
            </a:spcAft>
          </a:pPr>
          <a:r>
            <a:rPr lang="ar-SA" sz="1200" b="0" kern="1200" dirty="0" smtClean="0">
              <a:cs typeface="Sultan bold" pitchFamily="2" charset="-78"/>
            </a:rPr>
            <a:t>لجان يومية وتكثيف الجهود التموينية والرقابية للتصدى لمحاولات التلاعب فى أسعار السلع الأساسية والتى من شأنها استغلال المواطنين </a:t>
          </a:r>
          <a:endParaRPr lang="ar-EG" sz="1200" b="0" kern="1200" dirty="0">
            <a:cs typeface="Sultan bold" pitchFamily="2" charset="-78"/>
          </a:endParaRPr>
        </a:p>
      </dsp:txBody>
      <dsp:txXfrm>
        <a:off x="825060" y="1328783"/>
        <a:ext cx="8264199" cy="379557"/>
      </dsp:txXfrm>
    </dsp:sp>
    <dsp:sp modelId="{BFFA0448-AA92-484C-9CE3-C81129342964}">
      <dsp:nvSpPr>
        <dsp:cNvPr id="0" name=""/>
        <dsp:cNvSpPr/>
      </dsp:nvSpPr>
      <dsp:spPr>
        <a:xfrm>
          <a:off x="587837" y="1281339"/>
          <a:ext cx="474446" cy="47444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0A4BE8-30B1-4232-97AA-E30A398310AE}">
      <dsp:nvSpPr>
        <dsp:cNvPr id="0" name=""/>
        <dsp:cNvSpPr/>
      </dsp:nvSpPr>
      <dsp:spPr>
        <a:xfrm>
          <a:off x="885201" y="1898453"/>
          <a:ext cx="8204058" cy="37955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273" tIns="30480" rIns="30480" bIns="30480" numCol="1" spcCol="1270" anchor="ctr" anchorCtr="0">
          <a:noAutofit/>
        </a:bodyPr>
        <a:lstStyle/>
        <a:p>
          <a:pPr lvl="0" algn="justLow" defTabSz="533400" rtl="1">
            <a:lnSpc>
              <a:spcPct val="90000"/>
            </a:lnSpc>
            <a:spcBef>
              <a:spcPct val="0"/>
            </a:spcBef>
            <a:spcAft>
              <a:spcPct val="35000"/>
            </a:spcAft>
          </a:pPr>
          <a:r>
            <a:rPr lang="ar-EG" sz="1200" b="0" kern="1200" dirty="0" smtClean="0">
              <a:cs typeface="Sultan bold" pitchFamily="2" charset="-78"/>
            </a:rPr>
            <a:t>غلق مراكز الدروس الخصوصية </a:t>
          </a:r>
          <a:endParaRPr lang="ar-EG" sz="1200" b="0" kern="1200" dirty="0">
            <a:cs typeface="Sultan bold" pitchFamily="2" charset="-78"/>
          </a:endParaRPr>
        </a:p>
      </dsp:txBody>
      <dsp:txXfrm>
        <a:off x="885201" y="1898453"/>
        <a:ext cx="8204058" cy="379557"/>
      </dsp:txXfrm>
    </dsp:sp>
    <dsp:sp modelId="{5CC1E9E3-552D-400F-B9E5-A748FB07C48C}">
      <dsp:nvSpPr>
        <dsp:cNvPr id="0" name=""/>
        <dsp:cNvSpPr/>
      </dsp:nvSpPr>
      <dsp:spPr>
        <a:xfrm>
          <a:off x="647978" y="1851008"/>
          <a:ext cx="474446" cy="47444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575094-ED0E-4F0A-89B3-C5F53DFDF2BF}">
      <dsp:nvSpPr>
        <dsp:cNvPr id="0" name=""/>
        <dsp:cNvSpPr/>
      </dsp:nvSpPr>
      <dsp:spPr>
        <a:xfrm>
          <a:off x="825060" y="2468123"/>
          <a:ext cx="8264199" cy="37955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273" tIns="30480" rIns="30480" bIns="30480" numCol="1" spcCol="1270" anchor="ctr" anchorCtr="0">
          <a:noAutofit/>
        </a:bodyPr>
        <a:lstStyle/>
        <a:p>
          <a:pPr lvl="0" algn="justLow" defTabSz="533400" rtl="1">
            <a:lnSpc>
              <a:spcPct val="90000"/>
            </a:lnSpc>
            <a:spcBef>
              <a:spcPct val="0"/>
            </a:spcBef>
            <a:spcAft>
              <a:spcPct val="35000"/>
            </a:spcAft>
          </a:pPr>
          <a:r>
            <a:rPr lang="ar-SA" sz="1200" b="0" kern="1200" dirty="0" smtClean="0">
              <a:cs typeface="Sultan bold" pitchFamily="2" charset="-78"/>
            </a:rPr>
            <a:t>أهمية نشر التوعية للوقاية من الفيروس وذلك بالتعاون مع الجهات المختلفة وخاصة بالمساجد والكنائس وتفعيل دور الواعظين</a:t>
          </a:r>
          <a:r>
            <a:rPr lang="en-US" sz="1200" b="0" kern="1200" dirty="0" smtClean="0">
              <a:cs typeface="Sultan bold" pitchFamily="2" charset="-78"/>
            </a:rPr>
            <a:t>....</a:t>
          </a:r>
          <a:endParaRPr lang="ar-EG" sz="1200" b="0" kern="1200" dirty="0">
            <a:cs typeface="Sultan bold" pitchFamily="2" charset="-78"/>
          </a:endParaRPr>
        </a:p>
      </dsp:txBody>
      <dsp:txXfrm>
        <a:off x="825060" y="2468123"/>
        <a:ext cx="8264199" cy="379557"/>
      </dsp:txXfrm>
    </dsp:sp>
    <dsp:sp modelId="{6D811CE7-98DF-49F8-A887-929B5F15B4C6}">
      <dsp:nvSpPr>
        <dsp:cNvPr id="0" name=""/>
        <dsp:cNvSpPr/>
      </dsp:nvSpPr>
      <dsp:spPr>
        <a:xfrm>
          <a:off x="587837" y="2420678"/>
          <a:ext cx="474446" cy="474446"/>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DC886-7471-431B-B041-CA433BCE4A8A}">
      <dsp:nvSpPr>
        <dsp:cNvPr id="0" name=""/>
        <dsp:cNvSpPr/>
      </dsp:nvSpPr>
      <dsp:spPr>
        <a:xfrm>
          <a:off x="636701" y="3037375"/>
          <a:ext cx="8452558" cy="37955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273" tIns="30480" rIns="30480" bIns="30480" numCol="1" spcCol="1270" anchor="ctr" anchorCtr="0">
          <a:noAutofit/>
        </a:bodyPr>
        <a:lstStyle/>
        <a:p>
          <a:pPr lvl="0" algn="justLow" defTabSz="533400" rtl="1">
            <a:lnSpc>
              <a:spcPct val="90000"/>
            </a:lnSpc>
            <a:spcBef>
              <a:spcPct val="0"/>
            </a:spcBef>
            <a:spcAft>
              <a:spcPct val="35000"/>
            </a:spcAft>
          </a:pPr>
          <a:r>
            <a:rPr lang="ar-SA" sz="1200" b="0" kern="1200" dirty="0" smtClean="0">
              <a:cs typeface="Sultan bold" pitchFamily="2" charset="-78"/>
            </a:rPr>
            <a:t>بالاستمرار في أعمال تطهير وتعقيم المؤسسات والمنشآت التعليمية والحكومية والخاصة والدينية و حصر احتياجات المستشفيات و اتمام كافة الاستعدادات لمواجهة اى طوارئ قد تحدث</a:t>
          </a:r>
          <a:endParaRPr lang="ar-EG" sz="1200" b="0" kern="1200" dirty="0">
            <a:cs typeface="Sultan bold" pitchFamily="2" charset="-78"/>
          </a:endParaRPr>
        </a:p>
      </dsp:txBody>
      <dsp:txXfrm>
        <a:off x="636701" y="3037375"/>
        <a:ext cx="8452558" cy="379557"/>
      </dsp:txXfrm>
    </dsp:sp>
    <dsp:sp modelId="{48AE6285-24DC-4752-AC1E-E26CCD62460A}">
      <dsp:nvSpPr>
        <dsp:cNvPr id="0" name=""/>
        <dsp:cNvSpPr/>
      </dsp:nvSpPr>
      <dsp:spPr>
        <a:xfrm>
          <a:off x="399478" y="2989930"/>
          <a:ext cx="474446" cy="47444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E7744E-D332-4136-AABF-AD742DD87D41}">
      <dsp:nvSpPr>
        <dsp:cNvPr id="0" name=""/>
        <dsp:cNvSpPr/>
      </dsp:nvSpPr>
      <dsp:spPr>
        <a:xfrm>
          <a:off x="292978" y="3607044"/>
          <a:ext cx="8796281" cy="37955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273" tIns="30480" rIns="30480" bIns="30480" numCol="1" spcCol="1270" anchor="ctr" anchorCtr="0">
          <a:noAutofit/>
        </a:bodyPr>
        <a:lstStyle/>
        <a:p>
          <a:pPr lvl="0" algn="justLow" defTabSz="533400" rtl="1">
            <a:lnSpc>
              <a:spcPct val="90000"/>
            </a:lnSpc>
            <a:spcBef>
              <a:spcPct val="0"/>
            </a:spcBef>
            <a:spcAft>
              <a:spcPct val="35000"/>
            </a:spcAft>
          </a:pPr>
          <a:r>
            <a:rPr lang="ar-SA" sz="1200" b="0" kern="1200" dirty="0" smtClean="0">
              <a:cs typeface="Sultan bold" pitchFamily="2" charset="-78"/>
            </a:rPr>
            <a:t>رفع درجة الاستعداد بجميع مستشفيات المحافظة و الإجراءات المتبعة مع الحالات التى يشتبه فى إصابتها بالمرض وعزلها لحين ظهور نتيجة التحاليل</a:t>
          </a:r>
          <a:endParaRPr lang="ar-EG" sz="1200" b="0" kern="1200" dirty="0">
            <a:cs typeface="Sultan bold" pitchFamily="2" charset="-78"/>
          </a:endParaRPr>
        </a:p>
      </dsp:txBody>
      <dsp:txXfrm>
        <a:off x="292978" y="3607044"/>
        <a:ext cx="8796281" cy="379557"/>
      </dsp:txXfrm>
    </dsp:sp>
    <dsp:sp modelId="{7C11F81B-BEF3-4505-8D72-667147826EDD}">
      <dsp:nvSpPr>
        <dsp:cNvPr id="0" name=""/>
        <dsp:cNvSpPr/>
      </dsp:nvSpPr>
      <dsp:spPr>
        <a:xfrm>
          <a:off x="55755" y="3559600"/>
          <a:ext cx="474446" cy="474446"/>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E0E4C-620F-44C1-8179-911988EC0F11}">
      <dsp:nvSpPr>
        <dsp:cNvPr id="0" name=""/>
        <dsp:cNvSpPr/>
      </dsp:nvSpPr>
      <dsp:spPr>
        <a:xfrm>
          <a:off x="0" y="320952"/>
          <a:ext cx="8640960"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E71EF9-12BA-4ED1-976B-BAA06704E294}">
      <dsp:nvSpPr>
        <dsp:cNvPr id="0" name=""/>
        <dsp:cNvSpPr/>
      </dsp:nvSpPr>
      <dsp:spPr>
        <a:xfrm>
          <a:off x="216024" y="264665"/>
          <a:ext cx="5936227" cy="7629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Low" defTabSz="666750" rtl="1">
            <a:lnSpc>
              <a:spcPct val="90000"/>
            </a:lnSpc>
            <a:spcBef>
              <a:spcPct val="0"/>
            </a:spcBef>
            <a:spcAft>
              <a:spcPct val="35000"/>
            </a:spcAft>
          </a:pPr>
          <a:r>
            <a:rPr lang="ar-SA" sz="1500" b="0" kern="1200" dirty="0" smtClean="0">
              <a:solidFill>
                <a:schemeClr val="bg1"/>
              </a:solidFill>
              <a:latin typeface="+mn-lt"/>
              <a:ea typeface="+mn-ea"/>
              <a:cs typeface="Sultan bold" pitchFamily="2" charset="-78"/>
            </a:rPr>
            <a:t>ناقشت المحافظ آليات تنفيذ كافة محاور الإستراتيجية المتبعة لعزل المخالطين بمنازلهم وذلك بالتنسيق مع مديرية الأمن مع تقديم الرعاية الصحية وتوفير جميع الاحتياجات اللازمة لهم بمعرفة مديرية التضامن </a:t>
          </a:r>
          <a:endParaRPr lang="ar-EG" sz="1500" b="0" kern="1200" dirty="0">
            <a:solidFill>
              <a:schemeClr val="bg1"/>
            </a:solidFill>
            <a:latin typeface="+mn-lt"/>
            <a:ea typeface="+mn-ea"/>
            <a:cs typeface="Sultan bold" pitchFamily="2" charset="-78"/>
          </a:endParaRPr>
        </a:p>
      </dsp:txBody>
      <dsp:txXfrm>
        <a:off x="253268" y="301909"/>
        <a:ext cx="5861739" cy="688464"/>
      </dsp:txXfrm>
    </dsp:sp>
    <dsp:sp modelId="{6CB09A8E-6FD2-4F4C-835A-4C36556F288D}">
      <dsp:nvSpPr>
        <dsp:cNvPr id="0" name=""/>
        <dsp:cNvSpPr/>
      </dsp:nvSpPr>
      <dsp:spPr>
        <a:xfrm>
          <a:off x="0" y="1771774"/>
          <a:ext cx="8640960"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B49739-0D26-4E7D-A312-26FA52C670B9}">
      <dsp:nvSpPr>
        <dsp:cNvPr id="0" name=""/>
        <dsp:cNvSpPr/>
      </dsp:nvSpPr>
      <dsp:spPr>
        <a:xfrm>
          <a:off x="242119" y="1368150"/>
          <a:ext cx="6021452" cy="9281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Low" defTabSz="666750" rtl="1">
            <a:lnSpc>
              <a:spcPct val="90000"/>
            </a:lnSpc>
            <a:spcBef>
              <a:spcPct val="0"/>
            </a:spcBef>
            <a:spcAft>
              <a:spcPct val="35000"/>
            </a:spcAft>
          </a:pPr>
          <a:r>
            <a:rPr lang="ar-SA" sz="1500" b="0" kern="1200" dirty="0" smtClean="0">
              <a:solidFill>
                <a:schemeClr val="bg1"/>
              </a:solidFill>
              <a:latin typeface="+mn-lt"/>
              <a:ea typeface="+mn-ea"/>
              <a:cs typeface="Sultan bold" pitchFamily="2" charset="-78"/>
            </a:rPr>
            <a:t>سيتم بحث إمكانية إدراج عدد من المنشآت الأخرى لاستضافة عدد أكبر من المخالطين وإحكام الرقابة على منظومة العزل الخاصة بهم و السيطرة على بؤر إنتشار الفيروس</a:t>
          </a:r>
          <a:r>
            <a:rPr lang="en-US" sz="1500" b="0" kern="1200" dirty="0" smtClean="0">
              <a:solidFill>
                <a:schemeClr val="bg1"/>
              </a:solidFill>
              <a:cs typeface="Sultan bold" pitchFamily="2" charset="-78"/>
            </a:rPr>
            <a:t>..</a:t>
          </a:r>
          <a:endParaRPr lang="en-US" sz="1500" b="0" kern="1200" dirty="0">
            <a:solidFill>
              <a:schemeClr val="bg1"/>
            </a:solidFill>
            <a:cs typeface="Sultan bold" pitchFamily="2" charset="-78"/>
          </a:endParaRPr>
        </a:p>
      </dsp:txBody>
      <dsp:txXfrm>
        <a:off x="287425" y="1413456"/>
        <a:ext cx="5930840" cy="837489"/>
      </dsp:txXfrm>
    </dsp:sp>
    <dsp:sp modelId="{D60D6C24-7B71-47D7-AE5B-EBFD5A6A504E}">
      <dsp:nvSpPr>
        <dsp:cNvPr id="0" name=""/>
        <dsp:cNvSpPr/>
      </dsp:nvSpPr>
      <dsp:spPr>
        <a:xfrm>
          <a:off x="0" y="3056375"/>
          <a:ext cx="8640960"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CB0886-A12B-4A71-B69D-134C2F01D6FE}">
      <dsp:nvSpPr>
        <dsp:cNvPr id="0" name=""/>
        <dsp:cNvSpPr/>
      </dsp:nvSpPr>
      <dsp:spPr>
        <a:xfrm>
          <a:off x="320959" y="2808315"/>
          <a:ext cx="5950381" cy="761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Low" defTabSz="666750" rtl="1">
            <a:lnSpc>
              <a:spcPct val="90000"/>
            </a:lnSpc>
            <a:spcBef>
              <a:spcPct val="0"/>
            </a:spcBef>
            <a:spcAft>
              <a:spcPct val="35000"/>
            </a:spcAft>
          </a:pPr>
          <a:r>
            <a:rPr lang="ar-SA" sz="1500" b="0" kern="1200" dirty="0" smtClean="0">
              <a:solidFill>
                <a:schemeClr val="bg1"/>
              </a:solidFill>
              <a:latin typeface="+mn-lt"/>
              <a:ea typeface="+mn-ea"/>
              <a:cs typeface="Sultan bold" pitchFamily="2" charset="-78"/>
            </a:rPr>
            <a:t>تم التوجيه بالبدء فوراً فى استقبال عدد من المخالطين للحالات الايجابية بالمدينة الشبابية برأس البر وفقاً للاتفاق المبرم مع وزارة الشباب والرياضة</a:t>
          </a:r>
          <a:endParaRPr lang="ar-EG" sz="1500" b="0" kern="1200" dirty="0">
            <a:solidFill>
              <a:schemeClr val="bg1"/>
            </a:solidFill>
            <a:latin typeface="+mn-lt"/>
            <a:ea typeface="+mn-ea"/>
            <a:cs typeface="Sultan bold" pitchFamily="2" charset="-78"/>
          </a:endParaRPr>
        </a:p>
      </dsp:txBody>
      <dsp:txXfrm>
        <a:off x="358151" y="2845507"/>
        <a:ext cx="5875997" cy="6874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E0E4C-620F-44C1-8179-911988EC0F11}">
      <dsp:nvSpPr>
        <dsp:cNvPr id="0" name=""/>
        <dsp:cNvSpPr/>
      </dsp:nvSpPr>
      <dsp:spPr>
        <a:xfrm>
          <a:off x="0" y="619311"/>
          <a:ext cx="8640960" cy="118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E71EF9-12BA-4ED1-976B-BAA06704E294}">
      <dsp:nvSpPr>
        <dsp:cNvPr id="0" name=""/>
        <dsp:cNvSpPr/>
      </dsp:nvSpPr>
      <dsp:spPr>
        <a:xfrm>
          <a:off x="241424" y="213751"/>
          <a:ext cx="5936227" cy="14257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Low" defTabSz="666750" rtl="1">
            <a:lnSpc>
              <a:spcPct val="90000"/>
            </a:lnSpc>
            <a:spcBef>
              <a:spcPct val="0"/>
            </a:spcBef>
            <a:spcAft>
              <a:spcPct val="35000"/>
            </a:spcAft>
          </a:pPr>
          <a:r>
            <a:rPr lang="ar-EG" sz="1500" dirty="0" smtClean="0">
              <a:cs typeface="Sultan bold" pitchFamily="2" charset="-78"/>
            </a:rPr>
            <a:t>أكدت المحافظ فى مستهل الاجتماع على تنفيذ حملات نظافة بنطاق المدينة و جميع القرى التابعة لها خلال أوقات حظر التجوال اليوم وغداً ، والتى ستكون تحت إشرافها المباشر، لافتة إلى أنه سيتم تدعيم تلك الحملات بمزيد من المعدات والعمال وذلك لرفع أية تجمعات للقمامة، على أن يتم متابعة تنفيذ هذه الأعمال بشكل دورى و حاسم خلال الفترة القادمة ، موجهة بإلزام مالكى الأراضى الفضاء بإحاطتها بسور من الطوب او الجمالون، وتحرير محاضر للمخالفين...</a:t>
          </a:r>
          <a:endParaRPr lang="ar-EG" sz="1500" b="1" kern="1200" dirty="0">
            <a:solidFill>
              <a:schemeClr val="tx1"/>
            </a:solidFill>
            <a:latin typeface="+mn-lt"/>
            <a:ea typeface="+mn-ea"/>
            <a:cs typeface="Sultan bold" pitchFamily="2" charset="-78"/>
          </a:endParaRPr>
        </a:p>
      </dsp:txBody>
      <dsp:txXfrm>
        <a:off x="311025" y="283352"/>
        <a:ext cx="5797025" cy="1286572"/>
      </dsp:txXfrm>
    </dsp:sp>
    <dsp:sp modelId="{6CB09A8E-6FD2-4F4C-835A-4C36556F288D}">
      <dsp:nvSpPr>
        <dsp:cNvPr id="0" name=""/>
        <dsp:cNvSpPr/>
      </dsp:nvSpPr>
      <dsp:spPr>
        <a:xfrm>
          <a:off x="0" y="2709055"/>
          <a:ext cx="8640960" cy="118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B49739-0D26-4E7D-A312-26FA52C670B9}">
      <dsp:nvSpPr>
        <dsp:cNvPr id="0" name=""/>
        <dsp:cNvSpPr/>
      </dsp:nvSpPr>
      <dsp:spPr>
        <a:xfrm>
          <a:off x="180297" y="2404887"/>
          <a:ext cx="6016493" cy="1192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Low" defTabSz="666750" rtl="1">
            <a:lnSpc>
              <a:spcPct val="90000"/>
            </a:lnSpc>
            <a:spcBef>
              <a:spcPct val="0"/>
            </a:spcBef>
            <a:spcAft>
              <a:spcPct val="35000"/>
            </a:spcAft>
          </a:pPr>
          <a:r>
            <a:rPr lang="ar-EG" sz="1500" kern="1200" dirty="0" smtClean="0">
              <a:cs typeface="Sultan bold" pitchFamily="2" charset="-78"/>
            </a:rPr>
            <a:t>شددت الدكتورة منال عوض على تكثيف الجهود و استئناف جميع المهام المكلفين بها، وذلك برفع جميع الإشغالات و طلاء واجهات المبانى وفقاً للتوجيه الرئاسى فى هذا الشأن، و ترخيص مركبات التوكتوك وخلافه من أعمال يستلزم تنفيذها على الوجه المطلوب، مؤكدة على أنه سيتم اتخاذ إجراءات فورية حيال من يثبت تقصيره...</a:t>
          </a:r>
          <a:endParaRPr lang="en-US" sz="1500" kern="1200" dirty="0">
            <a:cs typeface="Sultan bold" pitchFamily="2" charset="-78"/>
          </a:endParaRPr>
        </a:p>
      </dsp:txBody>
      <dsp:txXfrm>
        <a:off x="238531" y="2463121"/>
        <a:ext cx="5900025" cy="10764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A181D-1DEB-45F4-AB2A-598F7D7AC4B4}">
      <dsp:nvSpPr>
        <dsp:cNvPr id="0" name=""/>
        <dsp:cNvSpPr/>
      </dsp:nvSpPr>
      <dsp:spPr>
        <a:xfrm>
          <a:off x="0" y="1106668"/>
          <a:ext cx="864096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DBA562-C8DF-439A-A6AF-182AF7F2A11E}">
      <dsp:nvSpPr>
        <dsp:cNvPr id="0" name=""/>
        <dsp:cNvSpPr/>
      </dsp:nvSpPr>
      <dsp:spPr>
        <a:xfrm>
          <a:off x="432048" y="855748"/>
          <a:ext cx="604867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ctr" defTabSz="755650" rtl="1">
            <a:lnSpc>
              <a:spcPct val="90000"/>
            </a:lnSpc>
            <a:spcBef>
              <a:spcPct val="0"/>
            </a:spcBef>
            <a:spcAft>
              <a:spcPct val="35000"/>
            </a:spcAft>
          </a:pPr>
          <a:r>
            <a:rPr lang="ar-EG" sz="1700" kern="1200" dirty="0" smtClean="0">
              <a:cs typeface="Sultan bold" pitchFamily="2" charset="-78"/>
            </a:rPr>
            <a:t>محافظ دمياط تبحث آليات تطبيق الإجراءات الإحترازية والاستباقية لمنع حدوث تجمعات</a:t>
          </a:r>
          <a:endParaRPr lang="ar-EG" sz="1700" kern="1200" dirty="0">
            <a:cs typeface="Sultan bold" pitchFamily="2" charset="-78"/>
          </a:endParaRPr>
        </a:p>
      </dsp:txBody>
      <dsp:txXfrm>
        <a:off x="456546" y="880246"/>
        <a:ext cx="5999676" cy="452844"/>
      </dsp:txXfrm>
    </dsp:sp>
    <dsp:sp modelId="{3788FFF7-0025-4505-96E5-D16B17540671}">
      <dsp:nvSpPr>
        <dsp:cNvPr id="0" name=""/>
        <dsp:cNvSpPr/>
      </dsp:nvSpPr>
      <dsp:spPr>
        <a:xfrm>
          <a:off x="0" y="1877788"/>
          <a:ext cx="864096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C27DE3-176D-42E5-840A-3A73B658337D}">
      <dsp:nvSpPr>
        <dsp:cNvPr id="0" name=""/>
        <dsp:cNvSpPr/>
      </dsp:nvSpPr>
      <dsp:spPr>
        <a:xfrm>
          <a:off x="432048" y="1626868"/>
          <a:ext cx="604867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ctr" defTabSz="755650" rtl="1">
            <a:lnSpc>
              <a:spcPct val="90000"/>
            </a:lnSpc>
            <a:spcBef>
              <a:spcPct val="0"/>
            </a:spcBef>
            <a:spcAft>
              <a:spcPct val="35000"/>
            </a:spcAft>
          </a:pPr>
          <a:r>
            <a:rPr lang="ar-EG" sz="1700" kern="1200" dirty="0" smtClean="0">
              <a:cs typeface="Sultan bold" pitchFamily="2" charset="-78"/>
            </a:rPr>
            <a:t>وتصدر قراراً بإقتصار دخول مدينة رأس البر على قاطنيها استعدادا ليعد الفطر </a:t>
          </a:r>
          <a:endParaRPr lang="ar-EG" sz="1700" kern="1200" dirty="0">
            <a:cs typeface="Sultan bold" pitchFamily="2" charset="-78"/>
          </a:endParaRPr>
        </a:p>
      </dsp:txBody>
      <dsp:txXfrm>
        <a:off x="456546" y="1651366"/>
        <a:ext cx="5999676" cy="452844"/>
      </dsp:txXfrm>
    </dsp:sp>
    <dsp:sp modelId="{D1CD4DE1-D70F-49C2-B7D2-DDF5BD38FF00}">
      <dsp:nvSpPr>
        <dsp:cNvPr id="0" name=""/>
        <dsp:cNvSpPr/>
      </dsp:nvSpPr>
      <dsp:spPr>
        <a:xfrm>
          <a:off x="0" y="2648908"/>
          <a:ext cx="864096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85EF70-B53E-4E24-8AE2-123613526C5C}">
      <dsp:nvSpPr>
        <dsp:cNvPr id="0" name=""/>
        <dsp:cNvSpPr/>
      </dsp:nvSpPr>
      <dsp:spPr>
        <a:xfrm>
          <a:off x="432048" y="2397987"/>
          <a:ext cx="6048672"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ctr" defTabSz="755650" rtl="1">
            <a:lnSpc>
              <a:spcPct val="90000"/>
            </a:lnSpc>
            <a:spcBef>
              <a:spcPct val="0"/>
            </a:spcBef>
            <a:spcAft>
              <a:spcPct val="35000"/>
            </a:spcAft>
          </a:pPr>
          <a:r>
            <a:rPr lang="ar-EG" sz="1700" kern="1200" dirty="0" smtClean="0">
              <a:cs typeface="Sultan bold" pitchFamily="2" charset="-78"/>
            </a:rPr>
            <a:t>المحافظ تقرر أيضاً غلق شارع النيل بالمدينة اعتبارًا من وقفة العيد</a:t>
          </a:r>
          <a:endParaRPr lang="ar-EG" sz="1700" kern="1200" dirty="0"/>
        </a:p>
      </dsp:txBody>
      <dsp:txXfrm>
        <a:off x="456546" y="2422485"/>
        <a:ext cx="5999676"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p>
            <a:fld id="{FFA1ACC4-B580-4E8A-A665-F5F78985C401}" type="datetimeFigureOut">
              <a:rPr lang="ar-EG" smtClean="0"/>
              <a:t>05/11/1441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276472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FFA1ACC4-B580-4E8A-A665-F5F78985C401}" type="datetimeFigureOut">
              <a:rPr lang="ar-EG" smtClean="0"/>
              <a:t>05/11/1441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2439638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FFA1ACC4-B580-4E8A-A665-F5F78985C401}" type="datetimeFigureOut">
              <a:rPr lang="ar-EG" smtClean="0"/>
              <a:t>05/11/1441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375305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FFA1ACC4-B580-4E8A-A665-F5F78985C401}" type="datetimeFigureOut">
              <a:rPr lang="ar-EG" smtClean="0"/>
              <a:t>05/11/1441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132686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A1ACC4-B580-4E8A-A665-F5F78985C401}" type="datetimeFigureOut">
              <a:rPr lang="ar-EG" smtClean="0"/>
              <a:t>05/11/1441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1296561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p>
            <a:fld id="{FFA1ACC4-B580-4E8A-A665-F5F78985C401}" type="datetimeFigureOut">
              <a:rPr lang="ar-EG" smtClean="0"/>
              <a:t>05/11/1441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2728847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p>
            <a:fld id="{FFA1ACC4-B580-4E8A-A665-F5F78985C401}" type="datetimeFigureOut">
              <a:rPr lang="ar-EG" smtClean="0"/>
              <a:t>05/11/1441</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379471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p>
            <a:fld id="{FFA1ACC4-B580-4E8A-A665-F5F78985C401}" type="datetimeFigureOut">
              <a:rPr lang="ar-EG" smtClean="0"/>
              <a:t>05/11/1441</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2281917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ACC4-B580-4E8A-A665-F5F78985C401}" type="datetimeFigureOut">
              <a:rPr lang="ar-EG" smtClean="0"/>
              <a:t>05/11/1441</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270853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A1ACC4-B580-4E8A-A665-F5F78985C401}" type="datetimeFigureOut">
              <a:rPr lang="ar-EG" smtClean="0"/>
              <a:t>05/11/1441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283729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A1ACC4-B580-4E8A-A665-F5F78985C401}" type="datetimeFigureOut">
              <a:rPr lang="ar-EG" smtClean="0"/>
              <a:t>05/11/1441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7C8FC2A8-89C7-4027-A52B-8CDBA4D41D87}" type="slidenum">
              <a:rPr lang="ar-EG" smtClean="0"/>
              <a:t>‹#›</a:t>
            </a:fld>
            <a:endParaRPr lang="ar-EG"/>
          </a:p>
        </p:txBody>
      </p:sp>
    </p:spTree>
    <p:extLst>
      <p:ext uri="{BB962C8B-B14F-4D97-AF65-F5344CB8AC3E}">
        <p14:creationId xmlns:p14="http://schemas.microsoft.com/office/powerpoint/2010/main" val="2631065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1" anchor="ctr">
            <a:normAutofit/>
          </a:bodyPr>
          <a:lstStyle/>
          <a:p>
            <a:r>
              <a:rPr lang="en-US" smtClean="0"/>
              <a:t>Click to edit Master title style</a:t>
            </a:r>
            <a:endParaRPr lang="ar-EG"/>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2"/>
          </p:nvPr>
        </p:nvSpPr>
        <p:spPr>
          <a:xfrm>
            <a:off x="7099300" y="6356351"/>
            <a:ext cx="23114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FA1ACC4-B580-4E8A-A665-F5F78985C401}" type="datetimeFigureOut">
              <a:rPr lang="ar-EG" smtClean="0"/>
              <a:t>05/11/1441</a:t>
            </a:fld>
            <a:endParaRPr lang="ar-EG"/>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495300" y="6356351"/>
            <a:ext cx="23114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C8FC2A8-89C7-4027-A52B-8CDBA4D41D87}" type="slidenum">
              <a:rPr lang="ar-EG" smtClean="0"/>
              <a:t>‹#›</a:t>
            </a:fld>
            <a:endParaRPr lang="ar-EG"/>
          </a:p>
        </p:txBody>
      </p:sp>
    </p:spTree>
    <p:extLst>
      <p:ext uri="{BB962C8B-B14F-4D97-AF65-F5344CB8AC3E}">
        <p14:creationId xmlns:p14="http://schemas.microsoft.com/office/powerpoint/2010/main" val="778310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21.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23.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24.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25.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2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2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5.jpg"/><Relationship Id="rId4" Type="http://schemas.openxmlformats.org/officeDocument/2006/relationships/image" Target="../media/image104.jpg"/></Relationships>
</file>

<file path=ppt/slides/_rels/slide28.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3.png"/><Relationship Id="rId7" Type="http://schemas.openxmlformats.org/officeDocument/2006/relationships/image" Target="../media/image110.jp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29.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2.jpg"/><Relationship Id="rId7" Type="http://schemas.openxmlformats.org/officeDocument/2006/relationships/image" Target="../media/image116.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118.jpg"/><Relationship Id="rId7" Type="http://schemas.openxmlformats.org/officeDocument/2006/relationships/image" Target="../media/image122.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s>
</file>

<file path=ppt/slides/_rels/slide31.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24.jpg"/><Relationship Id="rId7" Type="http://schemas.openxmlformats.org/officeDocument/2006/relationships/image" Target="../media/image12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7.jpg"/><Relationship Id="rId5" Type="http://schemas.openxmlformats.org/officeDocument/2006/relationships/image" Target="../media/image126.jpg"/><Relationship Id="rId4" Type="http://schemas.openxmlformats.org/officeDocument/2006/relationships/image" Target="../media/image125.jpg"/></Relationships>
</file>

<file path=ppt/slides/_rels/slide32.xml.rels><?xml version="1.0" encoding="UTF-8" standalone="yes"?>
<Relationships xmlns="http://schemas.openxmlformats.org/package/2006/relationships"><Relationship Id="rId3" Type="http://schemas.openxmlformats.org/officeDocument/2006/relationships/image" Target="../media/image130.jpg"/><Relationship Id="rId7" Type="http://schemas.openxmlformats.org/officeDocument/2006/relationships/image" Target="../media/image134.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3.jpg"/><Relationship Id="rId5" Type="http://schemas.openxmlformats.org/officeDocument/2006/relationships/image" Target="../media/image132.jpg"/><Relationship Id="rId4" Type="http://schemas.openxmlformats.org/officeDocument/2006/relationships/image" Target="../media/image131.jpg"/></Relationships>
</file>

<file path=ppt/slides/_rels/slide33.xml.rels><?xml version="1.0" encoding="UTF-8" standalone="yes"?>
<Relationships xmlns="http://schemas.openxmlformats.org/package/2006/relationships"><Relationship Id="rId3" Type="http://schemas.openxmlformats.org/officeDocument/2006/relationships/image" Target="../media/image135.jpg"/><Relationship Id="rId7" Type="http://schemas.openxmlformats.org/officeDocument/2006/relationships/image" Target="../media/image13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8.jpg"/><Relationship Id="rId5" Type="http://schemas.openxmlformats.org/officeDocument/2006/relationships/image" Target="../media/image137.jpg"/><Relationship Id="rId4" Type="http://schemas.openxmlformats.org/officeDocument/2006/relationships/image" Target="../media/image136.jpg"/></Relationships>
</file>

<file path=ppt/slides/_rels/slide34.xml.rels><?xml version="1.0" encoding="UTF-8" standalone="yes"?>
<Relationships xmlns="http://schemas.openxmlformats.org/package/2006/relationships"><Relationship Id="rId3" Type="http://schemas.openxmlformats.org/officeDocument/2006/relationships/image" Target="../media/image140.jpg"/><Relationship Id="rId7" Type="http://schemas.openxmlformats.org/officeDocument/2006/relationships/image" Target="../media/image144.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3.jpg"/><Relationship Id="rId5" Type="http://schemas.openxmlformats.org/officeDocument/2006/relationships/image" Target="../media/image142.jpg"/><Relationship Id="rId4" Type="http://schemas.openxmlformats.org/officeDocument/2006/relationships/image" Target="../media/image141.jpg"/></Relationships>
</file>

<file path=ppt/slides/_rels/slide35.xml.rels><?xml version="1.0" encoding="UTF-8" standalone="yes"?>
<Relationships xmlns="http://schemas.openxmlformats.org/package/2006/relationships"><Relationship Id="rId3" Type="http://schemas.openxmlformats.org/officeDocument/2006/relationships/image" Target="../media/image145.jpg"/><Relationship Id="rId7" Type="http://schemas.openxmlformats.org/officeDocument/2006/relationships/image" Target="../media/image14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8.jpg"/><Relationship Id="rId5" Type="http://schemas.openxmlformats.org/officeDocument/2006/relationships/image" Target="../media/image147.jpg"/><Relationship Id="rId4" Type="http://schemas.openxmlformats.org/officeDocument/2006/relationships/image" Target="../media/image146.jpg"/></Relationships>
</file>

<file path=ppt/slides/_rels/slide36.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3.jpg"/><Relationship Id="rId5" Type="http://schemas.openxmlformats.org/officeDocument/2006/relationships/image" Target="../media/image152.jpg"/><Relationship Id="rId4" Type="http://schemas.openxmlformats.org/officeDocument/2006/relationships/image" Target="../media/image151.jpg"/></Relationships>
</file>

<file path=ppt/slides/_rels/slide37.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6.jpg"/><Relationship Id="rId4" Type="http://schemas.openxmlformats.org/officeDocument/2006/relationships/image" Target="../media/image155.jpg"/></Relationships>
</file>

<file path=ppt/slides/_rels/slide3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0.jpg"/><Relationship Id="rId5" Type="http://schemas.openxmlformats.org/officeDocument/2006/relationships/image" Target="../media/image159.jpg"/><Relationship Id="rId4" Type="http://schemas.openxmlformats.org/officeDocument/2006/relationships/image" Target="../media/image158.jpg"/></Relationships>
</file>

<file path=ppt/slides/_rels/slide3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62.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7.jpg"/><Relationship Id="rId5" Type="http://schemas.openxmlformats.org/officeDocument/2006/relationships/image" Target="../media/image166.jpg"/><Relationship Id="rId4" Type="http://schemas.openxmlformats.org/officeDocument/2006/relationships/image" Target="../media/image165.jpg"/></Relationships>
</file>

<file path=ppt/slides/_rels/slide41.xml.rels><?xml version="1.0" encoding="UTF-8" standalone="yes"?>
<Relationships xmlns="http://schemas.openxmlformats.org/package/2006/relationships"><Relationship Id="rId3" Type="http://schemas.openxmlformats.org/officeDocument/2006/relationships/image" Target="../media/image168.jpg"/><Relationship Id="rId7" Type="http://schemas.openxmlformats.org/officeDocument/2006/relationships/image" Target="../media/image172.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1.jpg"/><Relationship Id="rId5" Type="http://schemas.openxmlformats.org/officeDocument/2006/relationships/image" Target="../media/image170.jpg"/><Relationship Id="rId4" Type="http://schemas.openxmlformats.org/officeDocument/2006/relationships/image" Target="../media/image169.jpg"/></Relationships>
</file>

<file path=ppt/slides/_rels/slide42.xml.rels><?xml version="1.0" encoding="UTF-8" standalone="yes"?>
<Relationships xmlns="http://schemas.openxmlformats.org/package/2006/relationships"><Relationship Id="rId3" Type="http://schemas.openxmlformats.org/officeDocument/2006/relationships/image" Target="../media/image173.jpg"/><Relationship Id="rId7" Type="http://schemas.openxmlformats.org/officeDocument/2006/relationships/image" Target="../media/image177.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6.jpg"/><Relationship Id="rId5" Type="http://schemas.openxmlformats.org/officeDocument/2006/relationships/image" Target="../media/image175.jpg"/><Relationship Id="rId4" Type="http://schemas.openxmlformats.org/officeDocument/2006/relationships/image" Target="../media/image174.jpg"/></Relationships>
</file>

<file path=ppt/slides/_rels/slide43.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1.jpg"/><Relationship Id="rId5" Type="http://schemas.openxmlformats.org/officeDocument/2006/relationships/image" Target="../media/image180.jpg"/><Relationship Id="rId4" Type="http://schemas.openxmlformats.org/officeDocument/2006/relationships/image" Target="../media/image179.jpg"/></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2.jpg"/><Relationship Id="rId5" Type="http://schemas.openxmlformats.org/officeDocument/2006/relationships/image" Target="../media/image191.jpg"/><Relationship Id="rId4" Type="http://schemas.openxmlformats.org/officeDocument/2006/relationships/image" Target="../media/image190.jpg"/></Relationships>
</file>

<file path=ppt/slides/_rels/slide55.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4.jpg"/></Relationships>
</file>

<file path=ppt/slides/_rels/slide56.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6.jpg"/></Relationships>
</file>

<file path=ppt/slides/_rels/slide57.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8.jpg"/></Relationships>
</file>

<file path=ppt/slides/_rels/slide58.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0.jpg"/></Relationships>
</file>

<file path=ppt/slides/_rels/slide59.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8" Type="http://schemas.openxmlformats.org/officeDocument/2006/relationships/image" Target="../media/image203.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04.jpg"/></Relationships>
</file>

<file path=ppt/slides/_rels/slide61.xml.rels><?xml version="1.0" encoding="UTF-8" standalone="yes"?>
<Relationships xmlns="http://schemas.openxmlformats.org/package/2006/relationships"><Relationship Id="rId8" Type="http://schemas.openxmlformats.org/officeDocument/2006/relationships/image" Target="../media/image205.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06.jpg"/></Relationships>
</file>

<file path=ppt/slides/_rels/slide62.xml.rels><?xml version="1.0" encoding="UTF-8" standalone="yes"?>
<Relationships xmlns="http://schemas.openxmlformats.org/package/2006/relationships"><Relationship Id="rId8" Type="http://schemas.openxmlformats.org/officeDocument/2006/relationships/image" Target="../media/image207.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08.jpg"/></Relationships>
</file>

<file path=ppt/slides/_rels/slide63.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1.jpg"/><Relationship Id="rId4" Type="http://schemas.openxmlformats.org/officeDocument/2006/relationships/image" Target="../media/image210.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6" b="8384"/>
          <a:stretch/>
        </p:blipFill>
        <p:spPr>
          <a:xfrm>
            <a:off x="920552" y="116632"/>
            <a:ext cx="7992888" cy="6570557"/>
          </a:xfrm>
        </p:spPr>
      </p:pic>
      <p:sp>
        <p:nvSpPr>
          <p:cNvPr id="5" name="TextBox 4"/>
          <p:cNvSpPr txBox="1"/>
          <p:nvPr/>
        </p:nvSpPr>
        <p:spPr>
          <a:xfrm>
            <a:off x="1928664" y="2708920"/>
            <a:ext cx="6192688" cy="1200329"/>
          </a:xfrm>
          <a:prstGeom prst="rect">
            <a:avLst/>
          </a:prstGeom>
          <a:noFill/>
        </p:spPr>
        <p:txBody>
          <a:bodyPr wrap="square" rtlCol="1">
            <a:spAutoFit/>
          </a:bodyPr>
          <a:lstStyle/>
          <a:p>
            <a:pPr algn="ctr"/>
            <a:r>
              <a:rPr lang="ar-EG" sz="3600" b="1" dirty="0" smtClean="0">
                <a:effectLst>
                  <a:outerShdw blurRad="38100" dist="38100" dir="2700000" algn="tl">
                    <a:srgbClr val="000000">
                      <a:alpha val="43137"/>
                    </a:srgbClr>
                  </a:outerShdw>
                </a:effectLst>
                <a:cs typeface="Sultan Medium" pitchFamily="2" charset="-78"/>
              </a:rPr>
              <a:t>الاجراءات التي قامت بها محافظة دمياط لمواجهة فيروس كورونا المستجد </a:t>
            </a:r>
            <a:endParaRPr lang="ar-EG" sz="3600" b="1" dirty="0">
              <a:effectLst>
                <a:outerShdw blurRad="38100" dist="38100" dir="2700000" algn="tl">
                  <a:srgbClr val="000000">
                    <a:alpha val="43137"/>
                  </a:srgbClr>
                </a:outerShdw>
              </a:effectLst>
              <a:cs typeface="Sultan Medium" pitchFamily="2" charset="-78"/>
            </a:endParaRPr>
          </a:p>
        </p:txBody>
      </p:sp>
      <p:sp>
        <p:nvSpPr>
          <p:cNvPr id="6" name="Frame 5"/>
          <p:cNvSpPr/>
          <p:nvPr/>
        </p:nvSpPr>
        <p:spPr>
          <a:xfrm>
            <a:off x="1040777" y="1616896"/>
            <a:ext cx="7800655" cy="3384376"/>
          </a:xfrm>
          <a:prstGeom prst="frame">
            <a:avLst/>
          </a:prstGeom>
          <a:solidFill>
            <a:schemeClr val="accent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EG">
              <a:solidFill>
                <a:schemeClr val="tx1"/>
              </a:solidFill>
            </a:endParaRPr>
          </a:p>
        </p:txBody>
      </p:sp>
    </p:spTree>
    <p:extLst>
      <p:ext uri="{BB962C8B-B14F-4D97-AF65-F5344CB8AC3E}">
        <p14:creationId xmlns:p14="http://schemas.microsoft.com/office/powerpoint/2010/main" val="1068360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1542" y="188640"/>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84703" y="728843"/>
            <a:ext cx="4953000" cy="707886"/>
          </a:xfrm>
          <a:prstGeom prst="rect">
            <a:avLst/>
          </a:prstGeom>
        </p:spPr>
        <p:txBody>
          <a:bodyPr>
            <a:spAutoFit/>
          </a:bodyPr>
          <a:lstStyle/>
          <a:p>
            <a:pPr algn="ctr"/>
            <a:r>
              <a:rPr lang="en-US" sz="2000" b="1" dirty="0" smtClean="0">
                <a:cs typeface="Sultan bold" pitchFamily="2" charset="-78"/>
              </a:rPr>
              <a:t> </a:t>
            </a:r>
            <a:r>
              <a:rPr lang="ar-SA" sz="2000" dirty="0" smtClean="0">
                <a:cs typeface="Sultan bold" pitchFamily="2" charset="-78"/>
              </a:rPr>
              <a:t>تنفيذ </a:t>
            </a:r>
            <a:r>
              <a:rPr lang="ar-SA" sz="2000" dirty="0">
                <a:cs typeface="Sultan bold" pitchFamily="2" charset="-78"/>
              </a:rPr>
              <a:t>الحملات </a:t>
            </a:r>
            <a:endParaRPr lang="ar-EG" sz="2000" dirty="0" smtClean="0">
              <a:cs typeface="Sultan bold" pitchFamily="2" charset="-78"/>
            </a:endParaRPr>
          </a:p>
          <a:p>
            <a:pPr algn="ctr"/>
            <a:r>
              <a:rPr lang="ar-SA" sz="2000" dirty="0" smtClean="0">
                <a:cs typeface="Sultan bold" pitchFamily="2" charset="-78"/>
              </a:rPr>
              <a:t>لتطهير </a:t>
            </a:r>
            <a:r>
              <a:rPr lang="ar-SA" sz="2000" dirty="0">
                <a:cs typeface="Sultan bold" pitchFamily="2" charset="-78"/>
              </a:rPr>
              <a:t>وتعقيم وسائل المواصلات العامة وبعض المنشآت الحيوية</a:t>
            </a:r>
            <a:endParaRPr lang="ar-EG" sz="2000" dirty="0">
              <a:cs typeface="Sultan bold" pitchFamily="2" charset="-78"/>
            </a:endParaRP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6825208" y="1998940"/>
            <a:ext cx="2880000" cy="2160000"/>
          </a:xfrm>
          <a:prstGeom prst="rect">
            <a:avLst/>
          </a:prstGeom>
          <a:ln>
            <a:noFill/>
          </a:ln>
          <a:effectLst>
            <a:softEdge rad="112500"/>
          </a:effectLst>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6763932" y="4397038"/>
            <a:ext cx="2880000" cy="2160000"/>
          </a:xfrm>
          <a:prstGeom prst="rect">
            <a:avLst/>
          </a:prstGeom>
          <a:ln>
            <a:noFill/>
          </a:ln>
          <a:effectLst>
            <a:softEdge rad="112500"/>
          </a:effectLst>
        </p:spPr>
      </p:pic>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3513000" y="1998940"/>
            <a:ext cx="2880000" cy="2160000"/>
          </a:xfrm>
          <a:prstGeom prst="rect">
            <a:avLst/>
          </a:prstGeom>
          <a:ln>
            <a:noFill/>
          </a:ln>
          <a:effectLst>
            <a:softEdge rad="112500"/>
          </a:effectLst>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3476949" y="4397038"/>
            <a:ext cx="2880000" cy="2160000"/>
          </a:xfrm>
          <a:prstGeom prst="rect">
            <a:avLst/>
          </a:prstGeom>
          <a:ln>
            <a:noFill/>
          </a:ln>
          <a:effectLst>
            <a:softEdge rad="112500"/>
          </a:effectLst>
        </p:spPr>
      </p:pic>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a:xfrm>
            <a:off x="241672" y="2025613"/>
            <a:ext cx="2880000" cy="2160000"/>
          </a:xfrm>
          <a:prstGeom prst="rect">
            <a:avLst/>
          </a:prstGeom>
          <a:ln>
            <a:noFill/>
          </a:ln>
          <a:effectLst>
            <a:softEdge rad="112500"/>
          </a:effectLst>
        </p:spPr>
      </p:pic>
      <p:pic>
        <p:nvPicPr>
          <p:cNvPr id="19" name="Picture 18"/>
          <p:cNvPicPr/>
          <p:nvPr/>
        </p:nvPicPr>
        <p:blipFill>
          <a:blip r:embed="rId8" cstate="print">
            <a:extLst>
              <a:ext uri="{28A0092B-C50C-407E-A947-70E740481C1C}">
                <a14:useLocalDpi xmlns:a14="http://schemas.microsoft.com/office/drawing/2010/main" val="0"/>
              </a:ext>
            </a:extLst>
          </a:blip>
          <a:stretch>
            <a:fillRect/>
          </a:stretch>
        </p:blipFill>
        <p:spPr>
          <a:xfrm>
            <a:off x="241672" y="4397038"/>
            <a:ext cx="2880000" cy="2160000"/>
          </a:xfrm>
          <a:prstGeom prst="rect">
            <a:avLst/>
          </a:prstGeom>
          <a:ln>
            <a:noFill/>
          </a:ln>
          <a:effectLst>
            <a:softEdge rad="112500"/>
          </a:effectLst>
        </p:spPr>
      </p:pic>
    </p:spTree>
    <p:extLst>
      <p:ext uri="{BB962C8B-B14F-4D97-AF65-F5344CB8AC3E}">
        <p14:creationId xmlns:p14="http://schemas.microsoft.com/office/powerpoint/2010/main" val="735349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1542" y="188640"/>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20839" y="698066"/>
            <a:ext cx="4953000" cy="707886"/>
          </a:xfrm>
          <a:prstGeom prst="rect">
            <a:avLst/>
          </a:prstGeom>
        </p:spPr>
        <p:txBody>
          <a:bodyPr>
            <a:spAutoFit/>
          </a:bodyPr>
          <a:lstStyle/>
          <a:p>
            <a:pPr algn="ctr"/>
            <a:r>
              <a:rPr lang="ar-SA" sz="2000" dirty="0" smtClean="0">
                <a:cs typeface="Sultan bold" pitchFamily="2" charset="-78"/>
              </a:rPr>
              <a:t>تنفيذ الحملات</a:t>
            </a:r>
            <a:endParaRPr lang="ar-EG" sz="2000" dirty="0" smtClean="0">
              <a:cs typeface="Sultan bold" pitchFamily="2" charset="-78"/>
            </a:endParaRPr>
          </a:p>
          <a:p>
            <a:pPr algn="ctr"/>
            <a:r>
              <a:rPr lang="ar-SA" sz="2000" dirty="0" smtClean="0">
                <a:cs typeface="Sultan bold" pitchFamily="2" charset="-78"/>
              </a:rPr>
              <a:t> </a:t>
            </a:r>
            <a:r>
              <a:rPr lang="ar-SA" sz="2000" dirty="0">
                <a:cs typeface="Sultan bold" pitchFamily="2" charset="-78"/>
              </a:rPr>
              <a:t>لتطهير وتعقيم وسائل المواصلات العامة وبعض المنشآت الحيوية</a:t>
            </a:r>
            <a:endParaRPr lang="ar-EG" sz="2000" dirty="0">
              <a:cs typeface="Sultan bold" pitchFamily="2" charset="-78"/>
            </a:endParaRP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6681192" y="1958148"/>
            <a:ext cx="2880000" cy="2160000"/>
          </a:xfrm>
          <a:prstGeom prst="rect">
            <a:avLst/>
          </a:prstGeom>
          <a:ln>
            <a:noFill/>
          </a:ln>
          <a:effectLst>
            <a:softEdge rad="112500"/>
          </a:effectLst>
        </p:spPr>
      </p:pic>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6682176" y="4467969"/>
            <a:ext cx="2880000" cy="2160000"/>
          </a:xfrm>
          <a:prstGeom prst="rect">
            <a:avLst/>
          </a:prstGeom>
          <a:ln>
            <a:noFill/>
          </a:ln>
          <a:effectLst>
            <a:softEdge rad="112500"/>
          </a:effectLst>
        </p:spPr>
      </p:pic>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a:off x="416496" y="2052811"/>
            <a:ext cx="2880000" cy="2160000"/>
          </a:xfrm>
          <a:prstGeom prst="rect">
            <a:avLst/>
          </a:prstGeom>
          <a:ln>
            <a:noFill/>
          </a:ln>
          <a:effectLst>
            <a:softEdge rad="112500"/>
          </a:effectLst>
        </p:spPr>
      </p:pic>
      <p:pic>
        <p:nvPicPr>
          <p:cNvPr id="15" name="Picture 14"/>
          <p:cNvPicPr/>
          <p:nvPr/>
        </p:nvPicPr>
        <p:blipFill>
          <a:blip r:embed="rId6" cstate="print">
            <a:extLst>
              <a:ext uri="{28A0092B-C50C-407E-A947-70E740481C1C}">
                <a14:useLocalDpi xmlns:a14="http://schemas.microsoft.com/office/drawing/2010/main" val="0"/>
              </a:ext>
            </a:extLst>
          </a:blip>
          <a:stretch>
            <a:fillRect/>
          </a:stretch>
        </p:blipFill>
        <p:spPr>
          <a:xfrm>
            <a:off x="3513000" y="4467969"/>
            <a:ext cx="2880000" cy="2160000"/>
          </a:xfrm>
          <a:prstGeom prst="rect">
            <a:avLst/>
          </a:prstGeom>
          <a:ln>
            <a:noFill/>
          </a:ln>
          <a:effectLst>
            <a:softEdge rad="112500"/>
          </a:effectLst>
        </p:spPr>
      </p:pic>
      <p:pic>
        <p:nvPicPr>
          <p:cNvPr id="20" name="Picture 19"/>
          <p:cNvPicPr/>
          <p:nvPr/>
        </p:nvPicPr>
        <p:blipFill>
          <a:blip r:embed="rId7" cstate="print">
            <a:extLst>
              <a:ext uri="{28A0092B-C50C-407E-A947-70E740481C1C}">
                <a14:useLocalDpi xmlns:a14="http://schemas.microsoft.com/office/drawing/2010/main" val="0"/>
              </a:ext>
            </a:extLst>
          </a:blip>
          <a:stretch>
            <a:fillRect/>
          </a:stretch>
        </p:blipFill>
        <p:spPr>
          <a:xfrm>
            <a:off x="3557339" y="2052811"/>
            <a:ext cx="2880000" cy="2160000"/>
          </a:xfrm>
          <a:prstGeom prst="rect">
            <a:avLst/>
          </a:prstGeom>
          <a:ln>
            <a:noFill/>
          </a:ln>
          <a:effectLst>
            <a:softEdge rad="112500"/>
          </a:effectLst>
        </p:spPr>
      </p:pic>
      <p:pic>
        <p:nvPicPr>
          <p:cNvPr id="21" name="Picture 20"/>
          <p:cNvPicPr/>
          <p:nvPr/>
        </p:nvPicPr>
        <p:blipFill>
          <a:blip r:embed="rId8" cstate="print">
            <a:extLst>
              <a:ext uri="{28A0092B-C50C-407E-A947-70E740481C1C}">
                <a14:useLocalDpi xmlns:a14="http://schemas.microsoft.com/office/drawing/2010/main" val="0"/>
              </a:ext>
            </a:extLst>
          </a:blip>
          <a:stretch>
            <a:fillRect/>
          </a:stretch>
        </p:blipFill>
        <p:spPr>
          <a:xfrm>
            <a:off x="306094" y="4467969"/>
            <a:ext cx="2880000" cy="2160000"/>
          </a:xfrm>
          <a:prstGeom prst="rect">
            <a:avLst/>
          </a:prstGeom>
          <a:ln>
            <a:noFill/>
          </a:ln>
          <a:effectLst>
            <a:softEdge rad="112500"/>
          </a:effectLst>
        </p:spPr>
      </p:pic>
    </p:spTree>
    <p:extLst>
      <p:ext uri="{BB962C8B-B14F-4D97-AF65-F5344CB8AC3E}">
        <p14:creationId xmlns:p14="http://schemas.microsoft.com/office/powerpoint/2010/main" val="3217844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1542" y="188640"/>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46598" y="620688"/>
            <a:ext cx="5212804" cy="1015663"/>
          </a:xfrm>
          <a:prstGeom prst="rect">
            <a:avLst/>
          </a:prstGeom>
        </p:spPr>
        <p:txBody>
          <a:bodyPr wrap="square">
            <a:spAutoFit/>
          </a:bodyPr>
          <a:lstStyle/>
          <a:p>
            <a:pPr algn="ctr"/>
            <a:r>
              <a:rPr lang="ar-SA" sz="2000" dirty="0">
                <a:cs typeface="Sultan bold" pitchFamily="2" charset="-78"/>
              </a:rPr>
              <a:t>أعمال </a:t>
            </a:r>
            <a:r>
              <a:rPr lang="ar-SA" sz="2000" dirty="0" smtClean="0">
                <a:cs typeface="Sultan bold" pitchFamily="2" charset="-78"/>
              </a:rPr>
              <a:t>الحملات</a:t>
            </a:r>
            <a:endParaRPr lang="ar-EG" sz="2000" dirty="0" smtClean="0">
              <a:cs typeface="Sultan bold" pitchFamily="2" charset="-78"/>
            </a:endParaRPr>
          </a:p>
          <a:p>
            <a:pPr algn="ctr"/>
            <a:r>
              <a:rPr lang="ar-SA" sz="2000" dirty="0" smtClean="0">
                <a:cs typeface="Sultan bold" pitchFamily="2" charset="-78"/>
              </a:rPr>
              <a:t>لتنفيذ </a:t>
            </a:r>
            <a:r>
              <a:rPr lang="ar-SA" sz="2000" dirty="0">
                <a:cs typeface="Sultan bold" pitchFamily="2" charset="-78"/>
              </a:rPr>
              <a:t>غلق المطاعم والمقاهي </a:t>
            </a:r>
            <a:r>
              <a:rPr lang="ar-SA" sz="2000" dirty="0" err="1" smtClean="0">
                <a:cs typeface="Sultan bold" pitchFamily="2" charset="-78"/>
              </a:rPr>
              <a:t>والكافيتريات</a:t>
            </a:r>
            <a:endParaRPr lang="ar-EG" sz="2000" dirty="0" smtClean="0">
              <a:cs typeface="Sultan bold" pitchFamily="2" charset="-78"/>
            </a:endParaRPr>
          </a:p>
          <a:p>
            <a:pPr algn="ctr"/>
            <a:r>
              <a:rPr lang="ar-SA" sz="2000" dirty="0" smtClean="0">
                <a:cs typeface="Sultan bold" pitchFamily="2" charset="-78"/>
              </a:rPr>
              <a:t> </a:t>
            </a:r>
            <a:r>
              <a:rPr lang="ar-SA" sz="2000" dirty="0">
                <a:cs typeface="Sultan bold" pitchFamily="2" charset="-78"/>
              </a:rPr>
              <a:t>من ٧ مساءً إلى ٦ صباحاً</a:t>
            </a:r>
            <a:endParaRPr lang="ar-EG" sz="2000" dirty="0">
              <a:cs typeface="Sultan bold" pitchFamily="2" charset="-78"/>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7558505" y="2197786"/>
            <a:ext cx="2160000" cy="3240000"/>
          </a:xfrm>
          <a:prstGeom prst="rect">
            <a:avLst/>
          </a:prstGeom>
          <a:ln>
            <a:noFill/>
          </a:ln>
          <a:effectLst>
            <a:softEdge rad="112500"/>
          </a:effectLst>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2778176" y="2204864"/>
            <a:ext cx="2160000" cy="3240000"/>
          </a:xfrm>
          <a:prstGeom prst="rect">
            <a:avLst/>
          </a:prstGeom>
          <a:ln>
            <a:noFill/>
          </a:ln>
          <a:effectLst>
            <a:softEdge rad="112500"/>
          </a:effectLst>
        </p:spPr>
      </p:pic>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280318" y="3322017"/>
            <a:ext cx="2160000" cy="3240000"/>
          </a:xfrm>
          <a:prstGeom prst="rect">
            <a:avLst/>
          </a:prstGeom>
          <a:ln>
            <a:noFill/>
          </a:ln>
          <a:effectLst>
            <a:softEdge rad="112500"/>
          </a:effectLst>
        </p:spPr>
      </p:pic>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5232788" y="3274721"/>
            <a:ext cx="2160000" cy="3240000"/>
          </a:xfrm>
          <a:prstGeom prst="rect">
            <a:avLst/>
          </a:prstGeom>
          <a:ln>
            <a:noFill/>
          </a:ln>
          <a:effectLst>
            <a:softEdge rad="112500"/>
          </a:effectLst>
        </p:spPr>
      </p:pic>
    </p:spTree>
    <p:extLst>
      <p:ext uri="{BB962C8B-B14F-4D97-AF65-F5344CB8AC3E}">
        <p14:creationId xmlns:p14="http://schemas.microsoft.com/office/powerpoint/2010/main" val="2308890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1541" y="188640"/>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753200" y="1984483"/>
            <a:ext cx="2880000" cy="2880000"/>
          </a:xfrm>
          <a:prstGeom prst="rect">
            <a:avLst/>
          </a:prstGeom>
          <a:ln>
            <a:noFill/>
          </a:ln>
          <a:effectLst>
            <a:softEdge rad="112500"/>
          </a:effectLst>
        </p:spPr>
      </p:pic>
      <p:pic>
        <p:nvPicPr>
          <p:cNvPr id="8"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644993" y="2105524"/>
            <a:ext cx="2880000" cy="2880000"/>
          </a:xfrm>
          <a:prstGeom prst="rect">
            <a:avLst/>
          </a:prstGeom>
          <a:ln>
            <a:noFill/>
          </a:ln>
          <a:effectLst>
            <a:softEdge rad="112500"/>
          </a:effectLst>
        </p:spPr>
      </p:pic>
      <p:sp>
        <p:nvSpPr>
          <p:cNvPr id="9" name="Rectangle 8"/>
          <p:cNvSpPr/>
          <p:nvPr/>
        </p:nvSpPr>
        <p:spPr>
          <a:xfrm>
            <a:off x="2648744" y="728843"/>
            <a:ext cx="4953000" cy="707886"/>
          </a:xfrm>
          <a:prstGeom prst="rect">
            <a:avLst/>
          </a:prstGeom>
        </p:spPr>
        <p:txBody>
          <a:bodyPr>
            <a:spAutoFit/>
          </a:bodyPr>
          <a:lstStyle/>
          <a:p>
            <a:pPr algn="ctr"/>
            <a:r>
              <a:rPr lang="ar-SA" sz="2000" dirty="0" smtClean="0">
                <a:cs typeface="Sultan bold" pitchFamily="2" charset="-78"/>
              </a:rPr>
              <a:t>تكثيف </a:t>
            </a:r>
            <a:r>
              <a:rPr lang="ar-SA" sz="2000" dirty="0">
                <a:cs typeface="Sultan bold" pitchFamily="2" charset="-78"/>
              </a:rPr>
              <a:t>الحملات </a:t>
            </a:r>
            <a:r>
              <a:rPr lang="ar-SA" sz="2000" dirty="0" smtClean="0">
                <a:cs typeface="Sultan bold" pitchFamily="2" charset="-78"/>
              </a:rPr>
              <a:t>الأمنية</a:t>
            </a:r>
            <a:endParaRPr lang="ar-EG" sz="2000" dirty="0" smtClean="0">
              <a:cs typeface="Sultan bold" pitchFamily="2" charset="-78"/>
            </a:endParaRPr>
          </a:p>
          <a:p>
            <a:pPr algn="ctr"/>
            <a:r>
              <a:rPr lang="ar-SA" sz="2000" dirty="0" smtClean="0">
                <a:cs typeface="Sultan bold" pitchFamily="2" charset="-78"/>
              </a:rPr>
              <a:t>على </a:t>
            </a:r>
            <a:r>
              <a:rPr lang="ar-SA" sz="2000" dirty="0">
                <a:cs typeface="Sultan bold" pitchFamily="2" charset="-78"/>
              </a:rPr>
              <a:t>بوابات وشواطئ مدينة رأس البر تفعيلاً للقرار الصادر بالغلق</a:t>
            </a:r>
            <a:endParaRPr lang="ar-EG" sz="2000" dirty="0">
              <a:cs typeface="Sultan bold" pitchFamily="2" charset="-78"/>
            </a:endParaRPr>
          </a:p>
        </p:txBody>
      </p:sp>
      <p:pic>
        <p:nvPicPr>
          <p:cNvPr id="4" name="Picture 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758013" y="3861048"/>
            <a:ext cx="2880000" cy="2880000"/>
          </a:xfrm>
          <a:prstGeom prst="rect">
            <a:avLst/>
          </a:prstGeom>
          <a:ln>
            <a:noFill/>
          </a:ln>
          <a:effectLst>
            <a:softEdge rad="112500"/>
          </a:effectLst>
        </p:spPr>
      </p:pic>
      <p:pic>
        <p:nvPicPr>
          <p:cNvPr id="7" name="Picture 6"/>
          <p:cNvPicPr>
            <a:picLocks/>
          </p:cNvPicPr>
          <p:nvPr/>
        </p:nvPicPr>
        <p:blipFill rotWithShape="1">
          <a:blip r:embed="rId6" cstate="print">
            <a:extLst>
              <a:ext uri="{28A0092B-C50C-407E-A947-70E740481C1C}">
                <a14:useLocalDpi xmlns:a14="http://schemas.microsoft.com/office/drawing/2010/main" val="0"/>
              </a:ext>
            </a:extLst>
          </a:blip>
          <a:srcRect b="22426"/>
          <a:stretch/>
        </p:blipFill>
        <p:spPr>
          <a:xfrm>
            <a:off x="200472" y="3601562"/>
            <a:ext cx="2880000" cy="2880000"/>
          </a:xfrm>
          <a:prstGeom prst="rect">
            <a:avLst/>
          </a:prstGeom>
          <a:ln>
            <a:noFill/>
          </a:ln>
          <a:effectLst>
            <a:softEdge rad="112500"/>
          </a:effectLst>
        </p:spPr>
      </p:pic>
    </p:spTree>
    <p:extLst>
      <p:ext uri="{BB962C8B-B14F-4D97-AF65-F5344CB8AC3E}">
        <p14:creationId xmlns:p14="http://schemas.microsoft.com/office/powerpoint/2010/main" val="528032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352600" y="260648"/>
            <a:ext cx="7022917" cy="151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87557" y="554632"/>
            <a:ext cx="4975327" cy="1015663"/>
          </a:xfrm>
          <a:prstGeom prst="rect">
            <a:avLst/>
          </a:prstGeom>
        </p:spPr>
        <p:txBody>
          <a:bodyPr wrap="square">
            <a:spAutoFit/>
          </a:bodyPr>
          <a:lstStyle/>
          <a:p>
            <a:pPr algn="ctr"/>
            <a:r>
              <a:rPr lang="ar-SA" sz="2000" dirty="0">
                <a:cs typeface="Sultan bold" pitchFamily="2" charset="-78"/>
              </a:rPr>
              <a:t>حملات </a:t>
            </a:r>
            <a:r>
              <a:rPr lang="ar-SA" sz="2000" dirty="0" smtClean="0">
                <a:cs typeface="Sultan bold" pitchFamily="2" charset="-78"/>
              </a:rPr>
              <a:t>تموينية</a:t>
            </a:r>
            <a:endParaRPr lang="ar-EG" sz="2000" dirty="0" smtClean="0">
              <a:cs typeface="Sultan bold" pitchFamily="2" charset="-78"/>
            </a:endParaRPr>
          </a:p>
          <a:p>
            <a:pPr algn="ctr"/>
            <a:r>
              <a:rPr lang="ar-SA" sz="2000" dirty="0" smtClean="0">
                <a:cs typeface="Sultan bold" pitchFamily="2" charset="-78"/>
              </a:rPr>
              <a:t> </a:t>
            </a:r>
            <a:r>
              <a:rPr lang="ar-SA" sz="2000" dirty="0">
                <a:cs typeface="Sultan bold" pitchFamily="2" charset="-78"/>
              </a:rPr>
              <a:t>لمتابعة انتظام العمل بالمخابز خلال يومى الجمعة والسبت والتأكد من توافر السلع الغذائية و الأساسية</a:t>
            </a:r>
            <a:endParaRPr lang="ar-EG" sz="2000" dirty="0">
              <a:cs typeface="Sultan bold" pitchFamily="2" charset="-78"/>
            </a:endParaRP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5170895" y="2348880"/>
            <a:ext cx="3960000" cy="2880000"/>
          </a:xfrm>
          <a:prstGeom prst="rect">
            <a:avLst/>
          </a:prstGeom>
          <a:ln>
            <a:noFill/>
          </a:ln>
          <a:effectLst>
            <a:softEdge rad="112500"/>
          </a:effectLst>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704528" y="2348880"/>
            <a:ext cx="3960000" cy="2880000"/>
          </a:xfrm>
          <a:prstGeom prst="rect">
            <a:avLst/>
          </a:prstGeom>
          <a:ln>
            <a:noFill/>
          </a:ln>
          <a:effectLst>
            <a:softEdge rad="112500"/>
          </a:effectLst>
        </p:spPr>
      </p:pic>
    </p:spTree>
    <p:extLst>
      <p:ext uri="{BB962C8B-B14F-4D97-AF65-F5344CB8AC3E}">
        <p14:creationId xmlns:p14="http://schemas.microsoft.com/office/powerpoint/2010/main" val="3653662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584010" y="260648"/>
            <a:ext cx="7022917"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5457056" y="2492896"/>
            <a:ext cx="3960000" cy="2880000"/>
          </a:xfrm>
          <a:prstGeom prst="rect">
            <a:avLst/>
          </a:prstGeom>
          <a:ln>
            <a:noFill/>
          </a:ln>
          <a:effectLst>
            <a:softEdge rad="112500"/>
          </a:effectLst>
        </p:spPr>
      </p:pic>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a:off x="560512" y="2492896"/>
            <a:ext cx="3960000" cy="2880000"/>
          </a:xfrm>
          <a:prstGeom prst="rect">
            <a:avLst/>
          </a:prstGeom>
          <a:ln>
            <a:noFill/>
          </a:ln>
          <a:effectLst>
            <a:softEdge rad="112500"/>
          </a:effectLst>
        </p:spPr>
      </p:pic>
      <p:sp>
        <p:nvSpPr>
          <p:cNvPr id="15" name="Rectangle 14"/>
          <p:cNvSpPr/>
          <p:nvPr/>
        </p:nvSpPr>
        <p:spPr>
          <a:xfrm>
            <a:off x="3456237" y="713891"/>
            <a:ext cx="3278462" cy="461665"/>
          </a:xfrm>
          <a:prstGeom prst="rect">
            <a:avLst/>
          </a:prstGeom>
        </p:spPr>
        <p:txBody>
          <a:bodyPr wrap="none">
            <a:spAutoFit/>
          </a:bodyPr>
          <a:lstStyle/>
          <a:p>
            <a:r>
              <a:rPr lang="ar-SA" sz="2400" dirty="0">
                <a:cs typeface="Sultan bold" pitchFamily="2" charset="-78"/>
              </a:rPr>
              <a:t>غلق الصالات الرياضية و السيبر نت</a:t>
            </a:r>
            <a:endParaRPr lang="ar-EG" sz="2400" dirty="0">
              <a:cs typeface="Sultan bold" pitchFamily="2" charset="-78"/>
            </a:endParaRPr>
          </a:p>
        </p:txBody>
      </p:sp>
    </p:spTree>
    <p:extLst>
      <p:ext uri="{BB962C8B-B14F-4D97-AF65-F5344CB8AC3E}">
        <p14:creationId xmlns:p14="http://schemas.microsoft.com/office/powerpoint/2010/main" val="3875309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3339165" y="3356872"/>
            <a:ext cx="3240000" cy="2160000"/>
          </a:xfrm>
          <a:prstGeom prst="rect">
            <a:avLst/>
          </a:prstGeom>
          <a:ln>
            <a:noFill/>
          </a:ln>
          <a:effectLst>
            <a:softEdge rad="112500"/>
          </a:effectLst>
        </p:spPr>
      </p:pic>
      <p:pic>
        <p:nvPicPr>
          <p:cNvPr id="5" name="Picture 2" descr="b0024c1b97ea1e3e88cafc4f78f12c02"/>
          <p:cNvPicPr>
            <a:picLocks noChangeAspect="1" noChangeArrowheads="1"/>
          </p:cNvPicPr>
          <p:nvPr/>
        </p:nvPicPr>
        <p:blipFill>
          <a:blip r:embed="rId3">
            <a:extLst>
              <a:ext uri="{28A0092B-C50C-407E-A947-70E740481C1C}">
                <a14:useLocalDpi xmlns:a14="http://schemas.microsoft.com/office/drawing/2010/main" val="0"/>
              </a:ext>
            </a:extLst>
          </a:blip>
          <a:srcRect t="7600" r="-1897" b="57054"/>
          <a:stretch>
            <a:fillRect/>
          </a:stretch>
        </p:blipFill>
        <p:spPr bwMode="auto">
          <a:xfrm>
            <a:off x="1447707" y="-60013"/>
            <a:ext cx="7022917" cy="147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27683" y="353215"/>
            <a:ext cx="4953000" cy="646331"/>
          </a:xfrm>
          <a:prstGeom prst="rect">
            <a:avLst/>
          </a:prstGeom>
        </p:spPr>
        <p:txBody>
          <a:bodyPr>
            <a:spAutoFit/>
          </a:bodyPr>
          <a:lstStyle/>
          <a:p>
            <a:pPr algn="ctr"/>
            <a:r>
              <a:rPr lang="ar-SA" dirty="0">
                <a:cs typeface="Sultan bold" pitchFamily="2" charset="-78"/>
              </a:rPr>
              <a:t>محافظ دمياط تقود حملة لتطهير وتعقيم وسائل المواصلات ضمن حزمة التدابير الوقائية لمنع إنتشار فيروس كورونا المستجد</a:t>
            </a:r>
            <a:endParaRPr lang="ar-EG" dirty="0">
              <a:cs typeface="Sultan bold" pitchFamily="2" charset="-78"/>
            </a:endParaRPr>
          </a:p>
        </p:txBody>
      </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6249504" y="2565024"/>
            <a:ext cx="3240000" cy="3816304"/>
          </a:xfrm>
          <a:prstGeom prst="rect">
            <a:avLst/>
          </a:prstGeom>
          <a:ln>
            <a:noFill/>
          </a:ln>
          <a:effectLst>
            <a:softEdge rad="112500"/>
          </a:effectLst>
        </p:spPr>
      </p:pic>
      <p:pic>
        <p:nvPicPr>
          <p:cNvPr id="14" name="Content Placeholder 13"/>
          <p:cNvPicPr>
            <a:picLocks noGrp="1"/>
          </p:cNvPicPr>
          <p:nvPr>
            <p:ph idx="1"/>
          </p:nvPr>
        </p:nvPicPr>
        <p:blipFill>
          <a:blip r:embed="rId5" cstate="print">
            <a:extLst>
              <a:ext uri="{28A0092B-C50C-407E-A947-70E740481C1C}">
                <a14:useLocalDpi xmlns:a14="http://schemas.microsoft.com/office/drawing/2010/main" val="0"/>
              </a:ext>
            </a:extLst>
          </a:blip>
          <a:stretch>
            <a:fillRect/>
          </a:stretch>
        </p:blipFill>
        <p:spPr>
          <a:xfrm>
            <a:off x="578581" y="2243773"/>
            <a:ext cx="3240000" cy="2160000"/>
          </a:xfrm>
          <a:prstGeom prst="rect">
            <a:avLst/>
          </a:prstGeom>
          <a:ln>
            <a:noFill/>
          </a:ln>
          <a:effectLst>
            <a:softEdge rad="112500"/>
          </a:effectLst>
        </p:spPr>
      </p:pic>
      <p:pic>
        <p:nvPicPr>
          <p:cNvPr id="15" name="Picture 14"/>
          <p:cNvPicPr/>
          <p:nvPr/>
        </p:nvPicPr>
        <p:blipFill>
          <a:blip r:embed="rId6" cstate="print">
            <a:extLst>
              <a:ext uri="{28A0092B-C50C-407E-A947-70E740481C1C}">
                <a14:useLocalDpi xmlns:a14="http://schemas.microsoft.com/office/drawing/2010/main" val="0"/>
              </a:ext>
            </a:extLst>
          </a:blip>
          <a:stretch>
            <a:fillRect/>
          </a:stretch>
        </p:blipFill>
        <p:spPr>
          <a:xfrm>
            <a:off x="578581" y="4436872"/>
            <a:ext cx="3240000" cy="2160000"/>
          </a:xfrm>
          <a:prstGeom prst="rect">
            <a:avLst/>
          </a:prstGeom>
          <a:ln>
            <a:noFill/>
          </a:ln>
          <a:effectLst>
            <a:softEdge rad="112500"/>
          </a:effectLst>
        </p:spPr>
      </p:pic>
      <p:sp>
        <p:nvSpPr>
          <p:cNvPr id="6" name="Rectangle 5"/>
          <p:cNvSpPr/>
          <p:nvPr/>
        </p:nvSpPr>
        <p:spPr>
          <a:xfrm>
            <a:off x="488504" y="1412776"/>
            <a:ext cx="9001000" cy="830997"/>
          </a:xfrm>
          <a:prstGeom prst="rect">
            <a:avLst/>
          </a:prstGeom>
        </p:spPr>
        <p:txBody>
          <a:bodyPr wrap="square">
            <a:spAutoFit/>
          </a:bodyPr>
          <a:lstStyle/>
          <a:p>
            <a:pPr algn="justLow"/>
            <a:r>
              <a:rPr lang="ar-SA" sz="1600" dirty="0">
                <a:cs typeface="Sultan bold" pitchFamily="2" charset="-78"/>
              </a:rPr>
              <a:t>قادت الأستاذة الدكتورة منال عوض محافظ دمياط، حملة ، لتطهير وتعقيم وسائل المواصلات وسيارات السرفيس بعدد من المواقف بمدينة دمياط والتى جاءت بالتنسيق مع مديريتى الصحة والزراعة والإدارة العامة للمواقف و إدارة البيئة وإحدى الجمعيات الأهلية وذلك ضمن حزمة الإجراءات </a:t>
            </a:r>
            <a:r>
              <a:rPr lang="ar-SA" sz="1600" dirty="0" smtClean="0">
                <a:cs typeface="Sultan bold" pitchFamily="2" charset="-78"/>
              </a:rPr>
              <a:t>والتدابير </a:t>
            </a:r>
            <a:r>
              <a:rPr lang="ar-SA" sz="1600" dirty="0">
                <a:cs typeface="Sultan bold" pitchFamily="2" charset="-78"/>
              </a:rPr>
              <a:t>الوقائية التى تتخذها المحافظة لمنع إنتشار فيروس كورونا المستجد " كوفيد ١٩</a:t>
            </a:r>
            <a:r>
              <a:rPr lang="en-US" sz="1600" dirty="0">
                <a:cs typeface="Sultan bold" pitchFamily="2" charset="-78"/>
              </a:rPr>
              <a:t>"</a:t>
            </a:r>
          </a:p>
        </p:txBody>
      </p:sp>
    </p:spTree>
    <p:extLst>
      <p:ext uri="{BB962C8B-B14F-4D97-AF65-F5344CB8AC3E}">
        <p14:creationId xmlns:p14="http://schemas.microsoft.com/office/powerpoint/2010/main" val="2471996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26053" y="610265"/>
            <a:ext cx="4509568" cy="400110"/>
          </a:xfrm>
          <a:prstGeom prst="rect">
            <a:avLst/>
          </a:prstGeom>
        </p:spPr>
        <p:txBody>
          <a:bodyPr wrap="none">
            <a:spAutoFit/>
          </a:bodyPr>
          <a:lstStyle/>
          <a:p>
            <a:r>
              <a:rPr lang="ar-SA" sz="2000" dirty="0">
                <a:cs typeface="Sultan bold" pitchFamily="2" charset="-78"/>
              </a:rPr>
              <a:t>حملة لتطهير وتعقيم عدد </a:t>
            </a:r>
            <a:r>
              <a:rPr lang="ar-EG" sz="2000" dirty="0" smtClean="0">
                <a:cs typeface="Sultan bold" pitchFamily="2" charset="-78"/>
              </a:rPr>
              <a:t>10مراكز ومدن  وعدد 85 قرية</a:t>
            </a:r>
            <a:endParaRPr lang="ar-EG" sz="2000" dirty="0">
              <a:cs typeface="Sultan bold" pitchFamily="2" charset="-78"/>
            </a:endParaRPr>
          </a:p>
        </p:txBody>
      </p:sp>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959165" y="1988840"/>
            <a:ext cx="3600000" cy="2520000"/>
          </a:xfrm>
          <a:prstGeom prst="rect">
            <a:avLst/>
          </a:prstGeom>
          <a:ln>
            <a:noFill/>
          </a:ln>
          <a:effectLst>
            <a:softEdge rad="112500"/>
          </a:effectLst>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077628" y="4237807"/>
            <a:ext cx="3600000" cy="2520000"/>
          </a:xfrm>
          <a:prstGeom prst="rect">
            <a:avLst/>
          </a:prstGeom>
          <a:ln>
            <a:noFill/>
          </a:ln>
          <a:effectLst>
            <a:softEdge rad="112500"/>
          </a:effectLst>
        </p:spPr>
      </p:pic>
      <p:pic>
        <p:nvPicPr>
          <p:cNvPr id="10" name="Picture 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026053" y="1955805"/>
            <a:ext cx="3600000" cy="2520000"/>
          </a:xfrm>
          <a:prstGeom prst="rect">
            <a:avLst/>
          </a:prstGeom>
          <a:ln>
            <a:noFill/>
          </a:ln>
          <a:effectLst>
            <a:softEdge rad="112500"/>
          </a:effectLst>
        </p:spPr>
      </p:pic>
      <p:pic>
        <p:nvPicPr>
          <p:cNvPr id="11" name="Picture 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98483" y="4237807"/>
            <a:ext cx="3600000" cy="2520000"/>
          </a:xfrm>
          <a:prstGeom prst="rect">
            <a:avLst/>
          </a:prstGeom>
          <a:ln>
            <a:noFill/>
          </a:ln>
          <a:effectLst>
            <a:softEdge rad="112500"/>
          </a:effectLst>
        </p:spPr>
      </p:pic>
    </p:spTree>
    <p:extLst>
      <p:ext uri="{BB962C8B-B14F-4D97-AF65-F5344CB8AC3E}">
        <p14:creationId xmlns:p14="http://schemas.microsoft.com/office/powerpoint/2010/main" val="3362397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96616" y="-60013"/>
            <a:ext cx="7022917" cy="140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825208" y="1628800"/>
            <a:ext cx="2880000" cy="2160000"/>
          </a:xfrm>
          <a:prstGeom prst="rect">
            <a:avLst/>
          </a:prstGeom>
          <a:ln>
            <a:noFill/>
          </a:ln>
          <a:effectLst>
            <a:softEdge rad="112500"/>
          </a:effectLst>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825208" y="4365104"/>
            <a:ext cx="2880000" cy="2160000"/>
          </a:xfrm>
          <a:prstGeom prst="rect">
            <a:avLst/>
          </a:prstGeom>
          <a:ln>
            <a:noFill/>
          </a:ln>
          <a:effectLst>
            <a:softEdge rad="112500"/>
          </a:effectLst>
        </p:spPr>
      </p:pic>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588120" y="4365104"/>
            <a:ext cx="2880000" cy="2160000"/>
          </a:xfrm>
          <a:prstGeom prst="rect">
            <a:avLst/>
          </a:prstGeom>
          <a:ln>
            <a:noFill/>
          </a:ln>
          <a:effectLst>
            <a:softEdge rad="112500"/>
          </a:effectLst>
        </p:spPr>
      </p:pic>
      <p:pic>
        <p:nvPicPr>
          <p:cNvPr id="12" name="Picture 11"/>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44488" y="4365104"/>
            <a:ext cx="2880000" cy="2160000"/>
          </a:xfrm>
          <a:prstGeom prst="rect">
            <a:avLst/>
          </a:prstGeom>
          <a:ln>
            <a:noFill/>
          </a:ln>
          <a:effectLst>
            <a:softEdge rad="112500"/>
          </a:effectLst>
        </p:spPr>
      </p:pic>
      <p:pic>
        <p:nvPicPr>
          <p:cNvPr id="13" name="Picture 12"/>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564593" y="1628800"/>
            <a:ext cx="2880000" cy="2160000"/>
          </a:xfrm>
          <a:prstGeom prst="rect">
            <a:avLst/>
          </a:prstGeom>
          <a:ln>
            <a:noFill/>
          </a:ln>
          <a:effectLst>
            <a:softEdge rad="112500"/>
          </a:effectLst>
        </p:spPr>
      </p:pic>
      <p:pic>
        <p:nvPicPr>
          <p:cNvPr id="14" name="Picture 1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344488" y="1646069"/>
            <a:ext cx="2880000" cy="2160000"/>
          </a:xfrm>
          <a:prstGeom prst="rect">
            <a:avLst/>
          </a:prstGeom>
          <a:ln>
            <a:noFill/>
          </a:ln>
          <a:effectLst>
            <a:softEdge rad="112500"/>
          </a:effectLst>
        </p:spPr>
      </p:pic>
      <p:sp>
        <p:nvSpPr>
          <p:cNvPr id="11" name="Rectangle 10"/>
          <p:cNvSpPr/>
          <p:nvPr/>
        </p:nvSpPr>
        <p:spPr>
          <a:xfrm>
            <a:off x="2553559" y="411592"/>
            <a:ext cx="4594528" cy="400110"/>
          </a:xfrm>
          <a:prstGeom prst="rect">
            <a:avLst/>
          </a:prstGeom>
        </p:spPr>
        <p:txBody>
          <a:bodyPr wrap="none">
            <a:spAutoFit/>
          </a:bodyPr>
          <a:lstStyle/>
          <a:p>
            <a:r>
              <a:rPr lang="ar-SA" sz="2000" dirty="0">
                <a:cs typeface="Sultan bold" pitchFamily="2" charset="-78"/>
              </a:rPr>
              <a:t>حملة لتطهير وتعقيم </a:t>
            </a:r>
            <a:r>
              <a:rPr lang="ar-SA" sz="2000" dirty="0" smtClean="0">
                <a:cs typeface="Sultan bold" pitchFamily="2" charset="-78"/>
              </a:rPr>
              <a:t>عدد</a:t>
            </a:r>
            <a:r>
              <a:rPr lang="ar-EG" sz="2000" dirty="0" smtClean="0">
                <a:cs typeface="Sultan bold" pitchFamily="2" charset="-78"/>
              </a:rPr>
              <a:t> </a:t>
            </a:r>
            <a:r>
              <a:rPr lang="ar-SA" sz="2000" dirty="0" smtClean="0">
                <a:cs typeface="Sultan bold" pitchFamily="2" charset="-78"/>
              </a:rPr>
              <a:t> </a:t>
            </a:r>
            <a:r>
              <a:rPr lang="ar-EG" sz="2000" dirty="0" smtClean="0">
                <a:cs typeface="Sultan bold" pitchFamily="2" charset="-78"/>
              </a:rPr>
              <a:t>10 مراكز ومدن  وعدد 85 قرية</a:t>
            </a:r>
            <a:endParaRPr lang="ar-EG" sz="2000" dirty="0">
              <a:cs typeface="Sultan bold" pitchFamily="2" charset="-78"/>
            </a:endParaRPr>
          </a:p>
        </p:txBody>
      </p:sp>
    </p:spTree>
    <p:extLst>
      <p:ext uri="{BB962C8B-B14F-4D97-AF65-F5344CB8AC3E}">
        <p14:creationId xmlns:p14="http://schemas.microsoft.com/office/powerpoint/2010/main" val="925178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43416" y="295524"/>
            <a:ext cx="5168765" cy="1015663"/>
          </a:xfrm>
          <a:prstGeom prst="rect">
            <a:avLst/>
          </a:prstGeom>
        </p:spPr>
        <p:txBody>
          <a:bodyPr wrap="square">
            <a:spAutoFit/>
          </a:bodyPr>
          <a:lstStyle/>
          <a:p>
            <a:pPr algn="justLow"/>
            <a:r>
              <a:rPr lang="ar-EG" sz="2000" dirty="0">
                <a:cs typeface="Sultan bold" pitchFamily="2" charset="-78"/>
              </a:rPr>
              <a:t>محافظ دمياط تقود حملة لتطهير وتعقيم عدد من المناطق بفارسكور والسرو والزرقا</a:t>
            </a:r>
          </a:p>
          <a:p>
            <a:pPr algn="justLow"/>
            <a:r>
              <a:rPr lang="ar-EG" sz="2000" dirty="0">
                <a:cs typeface="Sultan bold" pitchFamily="2" charset="-78"/>
              </a:rPr>
              <a:t>وتتابع تنفيذ قرار غلق المحال التجارية و الالتزام بحظر التجوال</a:t>
            </a:r>
          </a:p>
        </p:txBody>
      </p:sp>
      <p:pic>
        <p:nvPicPr>
          <p:cNvPr id="22" name="Picture 2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969224" y="1692500"/>
            <a:ext cx="2736304" cy="2160000"/>
          </a:xfrm>
          <a:prstGeom prst="rect">
            <a:avLst/>
          </a:prstGeom>
          <a:ln>
            <a:noFill/>
          </a:ln>
          <a:effectLst>
            <a:softEdge rad="112500"/>
          </a:effectLst>
        </p:spPr>
      </p:pic>
      <p:pic>
        <p:nvPicPr>
          <p:cNvPr id="23" name="Picture 2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052593" y="4437112"/>
            <a:ext cx="2652935" cy="2160000"/>
          </a:xfrm>
          <a:prstGeom prst="rect">
            <a:avLst/>
          </a:prstGeom>
          <a:ln>
            <a:noFill/>
          </a:ln>
          <a:effectLst>
            <a:softEdge rad="112500"/>
          </a:effectLst>
        </p:spPr>
      </p:pic>
      <p:pic>
        <p:nvPicPr>
          <p:cNvPr id="24" name="Picture 2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584848" y="1666725"/>
            <a:ext cx="3240000" cy="2160000"/>
          </a:xfrm>
          <a:prstGeom prst="rect">
            <a:avLst/>
          </a:prstGeom>
          <a:ln>
            <a:noFill/>
          </a:ln>
          <a:effectLst>
            <a:softEdge rad="112500"/>
          </a:effectLst>
        </p:spPr>
      </p:pic>
      <p:pic>
        <p:nvPicPr>
          <p:cNvPr id="25" name="Picture 2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584848" y="4416835"/>
            <a:ext cx="3240000" cy="2160000"/>
          </a:xfrm>
          <a:prstGeom prst="rect">
            <a:avLst/>
          </a:prstGeom>
          <a:ln>
            <a:noFill/>
          </a:ln>
          <a:effectLst>
            <a:softEdge rad="112500"/>
          </a:effectLst>
        </p:spPr>
      </p:pic>
      <p:pic>
        <p:nvPicPr>
          <p:cNvPr id="26" name="Picture 25"/>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28464" y="1692500"/>
            <a:ext cx="3240000" cy="2160000"/>
          </a:xfrm>
          <a:prstGeom prst="rect">
            <a:avLst/>
          </a:prstGeom>
          <a:ln>
            <a:noFill/>
          </a:ln>
          <a:effectLst>
            <a:softEdge rad="112500"/>
          </a:effectLst>
        </p:spPr>
      </p:pic>
      <p:pic>
        <p:nvPicPr>
          <p:cNvPr id="27" name="Picture 2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28464" y="4437112"/>
            <a:ext cx="3240000" cy="2160000"/>
          </a:xfrm>
          <a:prstGeom prst="rect">
            <a:avLst/>
          </a:prstGeom>
          <a:ln>
            <a:noFill/>
          </a:ln>
          <a:effectLst>
            <a:softEdge rad="112500"/>
          </a:effectLst>
        </p:spPr>
      </p:pic>
    </p:spTree>
    <p:extLst>
      <p:ext uri="{BB962C8B-B14F-4D97-AF65-F5344CB8AC3E}">
        <p14:creationId xmlns:p14="http://schemas.microsoft.com/office/powerpoint/2010/main" val="2582855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sp>
        <p:nvSpPr>
          <p:cNvPr id="3" name="Content Placeholder 2"/>
          <p:cNvSpPr>
            <a:spLocks noGrp="1"/>
          </p:cNvSpPr>
          <p:nvPr>
            <p:ph idx="1"/>
          </p:nvPr>
        </p:nvSpPr>
        <p:spPr/>
        <p:txBody>
          <a:bodyPr/>
          <a:lstStyle/>
          <a:p>
            <a:endParaRPr lang="ar-EG" dirty="0"/>
          </a:p>
        </p:txBody>
      </p:sp>
      <p:pic>
        <p:nvPicPr>
          <p:cNvPr id="2050" name="Picture 2" descr="C:\Users\Dell\Desktop\New folder (18)\note-color-paper-with-push-colored-pin-template-vector-4483739.jpg"/>
          <p:cNvPicPr>
            <a:picLocks noChangeAspect="1" noChangeArrowheads="1"/>
          </p:cNvPicPr>
          <p:nvPr/>
        </p:nvPicPr>
        <p:blipFill rotWithShape="1">
          <a:blip r:embed="rId2">
            <a:extLst>
              <a:ext uri="{28A0092B-C50C-407E-A947-70E740481C1C}">
                <a14:useLocalDpi xmlns:a14="http://schemas.microsoft.com/office/drawing/2010/main" val="0"/>
              </a:ext>
            </a:extLst>
          </a:blip>
          <a:srcRect l="-1815" r="-1" b="14509"/>
          <a:stretch/>
        </p:blipFill>
        <p:spPr bwMode="auto">
          <a:xfrm>
            <a:off x="5317" y="-89647"/>
            <a:ext cx="9906000" cy="6947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89104" y="1556792"/>
            <a:ext cx="2808312" cy="830997"/>
          </a:xfrm>
          <a:prstGeom prst="rect">
            <a:avLst/>
          </a:prstGeom>
          <a:noFill/>
        </p:spPr>
        <p:txBody>
          <a:bodyPr wrap="square" rtlCol="1">
            <a:spAutoFit/>
          </a:bodyPr>
          <a:lstStyle/>
          <a:p>
            <a:pPr algn="ctr"/>
            <a:r>
              <a:rPr lang="ar-EG" sz="2400" b="1" dirty="0">
                <a:effectLst>
                  <a:outerShdw blurRad="38100" dist="38100" dir="2700000" algn="tl">
                    <a:srgbClr val="000000">
                      <a:alpha val="43137"/>
                    </a:srgbClr>
                  </a:outerShdw>
                </a:effectLst>
                <a:cs typeface="Sultan Medium" pitchFamily="2" charset="-78"/>
              </a:rPr>
              <a:t>قرارات معالي أ.د/ </a:t>
            </a:r>
            <a:r>
              <a:rPr lang="ar-EG" sz="2400" b="1" dirty="0" smtClean="0">
                <a:effectLst>
                  <a:outerShdw blurRad="38100" dist="38100" dir="2700000" algn="tl">
                    <a:srgbClr val="000000">
                      <a:alpha val="43137"/>
                    </a:srgbClr>
                  </a:outerShdw>
                </a:effectLst>
                <a:cs typeface="Sultan Medium" pitchFamily="2" charset="-78"/>
              </a:rPr>
              <a:t/>
            </a:r>
            <a:br>
              <a:rPr lang="ar-EG" sz="2400" b="1" dirty="0" smtClean="0">
                <a:effectLst>
                  <a:outerShdw blurRad="38100" dist="38100" dir="2700000" algn="tl">
                    <a:srgbClr val="000000">
                      <a:alpha val="43137"/>
                    </a:srgbClr>
                  </a:outerShdw>
                </a:effectLst>
                <a:cs typeface="Sultan Medium" pitchFamily="2" charset="-78"/>
              </a:rPr>
            </a:br>
            <a:r>
              <a:rPr lang="ar-EG" sz="2400" b="1" dirty="0" smtClean="0">
                <a:effectLst>
                  <a:outerShdw blurRad="38100" dist="38100" dir="2700000" algn="tl">
                    <a:srgbClr val="000000">
                      <a:alpha val="43137"/>
                    </a:srgbClr>
                  </a:outerShdw>
                </a:effectLst>
                <a:cs typeface="Sultan Medium" pitchFamily="2" charset="-78"/>
              </a:rPr>
              <a:t>محافظ </a:t>
            </a:r>
            <a:r>
              <a:rPr lang="ar-EG" sz="2400" b="1" dirty="0">
                <a:effectLst>
                  <a:outerShdw blurRad="38100" dist="38100" dir="2700000" algn="tl">
                    <a:srgbClr val="000000">
                      <a:alpha val="43137"/>
                    </a:srgbClr>
                  </a:outerShdw>
                </a:effectLst>
                <a:cs typeface="Sultan Medium" pitchFamily="2" charset="-78"/>
              </a:rPr>
              <a:t>دمياط  </a:t>
            </a:r>
          </a:p>
        </p:txBody>
      </p:sp>
      <p:sp>
        <p:nvSpPr>
          <p:cNvPr id="7" name="TextBox 6"/>
          <p:cNvSpPr txBox="1"/>
          <p:nvPr/>
        </p:nvSpPr>
        <p:spPr>
          <a:xfrm>
            <a:off x="1136576" y="1305835"/>
            <a:ext cx="3024336" cy="1200329"/>
          </a:xfrm>
          <a:prstGeom prst="rect">
            <a:avLst/>
          </a:prstGeom>
          <a:noFill/>
        </p:spPr>
        <p:txBody>
          <a:bodyPr wrap="square" rtlCol="1">
            <a:spAutoFit/>
          </a:bodyPr>
          <a:lstStyle/>
          <a:p>
            <a:pPr algn="ctr"/>
            <a:r>
              <a:rPr lang="ar-EG" sz="2400" b="1" dirty="0" smtClean="0">
                <a:effectLst>
                  <a:outerShdw blurRad="38100" dist="38100" dir="2700000" algn="tl">
                    <a:srgbClr val="000000">
                      <a:alpha val="43137"/>
                    </a:srgbClr>
                  </a:outerShdw>
                </a:effectLst>
                <a:cs typeface="Sultan Medium" pitchFamily="2" charset="-78"/>
              </a:rPr>
              <a:t>جولات ومتابعات </a:t>
            </a:r>
          </a:p>
          <a:p>
            <a:pPr algn="ctr"/>
            <a:r>
              <a:rPr lang="ar-EG" sz="2400" b="1" dirty="0" smtClean="0">
                <a:effectLst>
                  <a:outerShdw blurRad="38100" dist="38100" dir="2700000" algn="tl">
                    <a:srgbClr val="000000">
                      <a:alpha val="43137"/>
                    </a:srgbClr>
                  </a:outerShdw>
                </a:effectLst>
                <a:cs typeface="Sultan Medium" pitchFamily="2" charset="-78"/>
              </a:rPr>
              <a:t> معالي </a:t>
            </a:r>
            <a:r>
              <a:rPr lang="ar-EG" sz="2400" b="1" dirty="0">
                <a:effectLst>
                  <a:outerShdw blurRad="38100" dist="38100" dir="2700000" algn="tl">
                    <a:srgbClr val="000000">
                      <a:alpha val="43137"/>
                    </a:srgbClr>
                  </a:outerShdw>
                </a:effectLst>
                <a:cs typeface="Sultan Medium" pitchFamily="2" charset="-78"/>
              </a:rPr>
              <a:t>أ.د/ </a:t>
            </a:r>
            <a:r>
              <a:rPr lang="ar-EG" sz="2400" b="1" dirty="0" smtClean="0">
                <a:effectLst>
                  <a:outerShdw blurRad="38100" dist="38100" dir="2700000" algn="tl">
                    <a:srgbClr val="000000">
                      <a:alpha val="43137"/>
                    </a:srgbClr>
                  </a:outerShdw>
                </a:effectLst>
                <a:cs typeface="Sultan Medium" pitchFamily="2" charset="-78"/>
              </a:rPr>
              <a:t/>
            </a:r>
            <a:br>
              <a:rPr lang="ar-EG" sz="2400" b="1" dirty="0" smtClean="0">
                <a:effectLst>
                  <a:outerShdw blurRad="38100" dist="38100" dir="2700000" algn="tl">
                    <a:srgbClr val="000000">
                      <a:alpha val="43137"/>
                    </a:srgbClr>
                  </a:outerShdw>
                </a:effectLst>
                <a:cs typeface="Sultan Medium" pitchFamily="2" charset="-78"/>
              </a:rPr>
            </a:br>
            <a:r>
              <a:rPr lang="ar-EG" sz="2400" b="1" dirty="0" smtClean="0">
                <a:effectLst>
                  <a:outerShdw blurRad="38100" dist="38100" dir="2700000" algn="tl">
                    <a:srgbClr val="000000">
                      <a:alpha val="43137"/>
                    </a:srgbClr>
                  </a:outerShdw>
                </a:effectLst>
                <a:cs typeface="Sultan Medium" pitchFamily="2" charset="-78"/>
              </a:rPr>
              <a:t>محافظ </a:t>
            </a:r>
            <a:r>
              <a:rPr lang="ar-EG" sz="2400" b="1" dirty="0">
                <a:effectLst>
                  <a:outerShdw blurRad="38100" dist="38100" dir="2700000" algn="tl">
                    <a:srgbClr val="000000">
                      <a:alpha val="43137"/>
                    </a:srgbClr>
                  </a:outerShdw>
                </a:effectLst>
                <a:cs typeface="Sultan Medium" pitchFamily="2" charset="-78"/>
              </a:rPr>
              <a:t>دمياط  </a:t>
            </a:r>
          </a:p>
        </p:txBody>
      </p:sp>
      <p:sp>
        <p:nvSpPr>
          <p:cNvPr id="8" name="TextBox 7"/>
          <p:cNvSpPr txBox="1"/>
          <p:nvPr/>
        </p:nvSpPr>
        <p:spPr>
          <a:xfrm>
            <a:off x="5781092" y="4725144"/>
            <a:ext cx="3024336" cy="830997"/>
          </a:xfrm>
          <a:prstGeom prst="rect">
            <a:avLst/>
          </a:prstGeom>
          <a:noFill/>
        </p:spPr>
        <p:txBody>
          <a:bodyPr wrap="square" rtlCol="1">
            <a:spAutoFit/>
          </a:bodyPr>
          <a:lstStyle/>
          <a:p>
            <a:pPr algn="ctr"/>
            <a:r>
              <a:rPr lang="ar-EG" sz="2400" b="1" dirty="0" smtClean="0">
                <a:effectLst>
                  <a:outerShdw blurRad="38100" dist="38100" dir="2700000" algn="tl">
                    <a:srgbClr val="000000">
                      <a:alpha val="43137"/>
                    </a:srgbClr>
                  </a:outerShdw>
                </a:effectLst>
                <a:cs typeface="Sultan Medium" pitchFamily="2" charset="-78"/>
              </a:rPr>
              <a:t>دور المديريات في تنفيذ الاجراءات الاحترازية </a:t>
            </a:r>
            <a:endParaRPr lang="ar-EG" sz="2400" b="1" dirty="0">
              <a:effectLst>
                <a:outerShdw blurRad="38100" dist="38100" dir="2700000" algn="tl">
                  <a:srgbClr val="000000">
                    <a:alpha val="43137"/>
                  </a:srgbClr>
                </a:outerShdw>
              </a:effectLst>
              <a:cs typeface="Sultan Medium" pitchFamily="2" charset="-78"/>
            </a:endParaRPr>
          </a:p>
        </p:txBody>
      </p:sp>
      <p:sp>
        <p:nvSpPr>
          <p:cNvPr id="9" name="TextBox 8"/>
          <p:cNvSpPr txBox="1"/>
          <p:nvPr/>
        </p:nvSpPr>
        <p:spPr>
          <a:xfrm>
            <a:off x="1136576" y="4725144"/>
            <a:ext cx="3024336" cy="1200329"/>
          </a:xfrm>
          <a:prstGeom prst="rect">
            <a:avLst/>
          </a:prstGeom>
          <a:noFill/>
        </p:spPr>
        <p:txBody>
          <a:bodyPr wrap="square" rtlCol="1">
            <a:spAutoFit/>
          </a:bodyPr>
          <a:lstStyle/>
          <a:p>
            <a:pPr algn="ctr"/>
            <a:r>
              <a:rPr lang="ar-EG" sz="2400" b="1" dirty="0" smtClean="0">
                <a:effectLst>
                  <a:outerShdw blurRad="38100" dist="38100" dir="2700000" algn="tl">
                    <a:srgbClr val="000000">
                      <a:alpha val="43137"/>
                    </a:srgbClr>
                  </a:outerShdw>
                </a:effectLst>
                <a:cs typeface="Sultan Medium" pitchFamily="2" charset="-78"/>
              </a:rPr>
              <a:t>اجتماعات ومتابعات </a:t>
            </a:r>
          </a:p>
          <a:p>
            <a:pPr algn="ctr"/>
            <a:r>
              <a:rPr lang="ar-EG" sz="2400" b="1" dirty="0" smtClean="0">
                <a:effectLst>
                  <a:outerShdw blurRad="38100" dist="38100" dir="2700000" algn="tl">
                    <a:srgbClr val="000000">
                      <a:alpha val="43137"/>
                    </a:srgbClr>
                  </a:outerShdw>
                </a:effectLst>
                <a:cs typeface="Sultan Medium" pitchFamily="2" charset="-78"/>
              </a:rPr>
              <a:t>معالي أ.د/</a:t>
            </a:r>
          </a:p>
          <a:p>
            <a:pPr algn="ctr"/>
            <a:r>
              <a:rPr lang="ar-EG" sz="2400" b="1" dirty="0" smtClean="0">
                <a:effectLst>
                  <a:outerShdw blurRad="38100" dist="38100" dir="2700000" algn="tl">
                    <a:srgbClr val="000000">
                      <a:alpha val="43137"/>
                    </a:srgbClr>
                  </a:outerShdw>
                </a:effectLst>
                <a:cs typeface="Sultan Medium" pitchFamily="2" charset="-78"/>
              </a:rPr>
              <a:t>محافظ دمياط </a:t>
            </a:r>
            <a:endParaRPr lang="ar-EG" sz="2400" b="1" dirty="0">
              <a:effectLst>
                <a:outerShdw blurRad="38100" dist="38100" dir="2700000" algn="tl">
                  <a:srgbClr val="000000">
                    <a:alpha val="43137"/>
                  </a:srgbClr>
                </a:outerShdw>
              </a:effectLst>
              <a:cs typeface="Sultan Medium" pitchFamily="2" charset="-78"/>
            </a:endParaRPr>
          </a:p>
        </p:txBody>
      </p:sp>
    </p:spTree>
    <p:extLst>
      <p:ext uri="{BB962C8B-B14F-4D97-AF65-F5344CB8AC3E}">
        <p14:creationId xmlns:p14="http://schemas.microsoft.com/office/powerpoint/2010/main" val="55946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60712" y="295524"/>
            <a:ext cx="5328591" cy="1015663"/>
          </a:xfrm>
          <a:prstGeom prst="rect">
            <a:avLst/>
          </a:prstGeom>
        </p:spPr>
        <p:txBody>
          <a:bodyPr wrap="square">
            <a:spAutoFit/>
          </a:bodyPr>
          <a:lstStyle/>
          <a:p>
            <a:pPr algn="ctr"/>
            <a:r>
              <a:rPr lang="ar-EG" sz="2000" dirty="0">
                <a:cs typeface="Sultan bold" pitchFamily="2" charset="-78"/>
              </a:rPr>
              <a:t>تطهير وتعقيم </a:t>
            </a:r>
            <a:endParaRPr lang="ar-EG" sz="2000" dirty="0" smtClean="0">
              <a:cs typeface="Sultan bold" pitchFamily="2" charset="-78"/>
            </a:endParaRPr>
          </a:p>
          <a:p>
            <a:pPr algn="ctr"/>
            <a:r>
              <a:rPr lang="ar-EG" sz="2000" dirty="0" smtClean="0">
                <a:cs typeface="Sultan bold" pitchFamily="2" charset="-78"/>
              </a:rPr>
              <a:t>مستشفيات المحافظة من </a:t>
            </a:r>
            <a:r>
              <a:rPr lang="ar-EG" sz="2000" dirty="0">
                <a:cs typeface="Sultan bold" pitchFamily="2" charset="-78"/>
              </a:rPr>
              <a:t>خلال فرق الإدارات </a:t>
            </a:r>
            <a:r>
              <a:rPr lang="ar-EG" sz="2000" dirty="0" smtClean="0">
                <a:cs typeface="Sultan bold" pitchFamily="2" charset="-78"/>
              </a:rPr>
              <a:t>التخصصية</a:t>
            </a:r>
          </a:p>
          <a:p>
            <a:pPr algn="ctr"/>
            <a:r>
              <a:rPr lang="ar-EG" sz="2000" dirty="0" smtClean="0">
                <a:cs typeface="Sultan bold" pitchFamily="2" charset="-78"/>
              </a:rPr>
              <a:t>بالقوات </a:t>
            </a:r>
            <a:r>
              <a:rPr lang="ar-EG" sz="2000" dirty="0">
                <a:cs typeface="Sultan bold" pitchFamily="2" charset="-78"/>
              </a:rPr>
              <a:t>المسلحة</a:t>
            </a:r>
          </a:p>
        </p:txBody>
      </p:sp>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840958" y="1844824"/>
            <a:ext cx="2880000" cy="2160000"/>
          </a:xfrm>
          <a:prstGeom prst="rect">
            <a:avLst/>
          </a:prstGeom>
          <a:ln>
            <a:noFill/>
          </a:ln>
          <a:effectLst>
            <a:softEdge rad="112500"/>
          </a:effectLst>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825208" y="4283772"/>
            <a:ext cx="2880000" cy="2160000"/>
          </a:xfrm>
          <a:prstGeom prst="rect">
            <a:avLst/>
          </a:prstGeom>
          <a:ln>
            <a:noFill/>
          </a:ln>
          <a:effectLst>
            <a:softEdge rad="112500"/>
          </a:effectLst>
        </p:spPr>
      </p:pic>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551334" y="4283772"/>
            <a:ext cx="2880000" cy="2160000"/>
          </a:xfrm>
          <a:prstGeom prst="rect">
            <a:avLst/>
          </a:prstGeom>
          <a:ln>
            <a:noFill/>
          </a:ln>
          <a:effectLst>
            <a:softEdge rad="112500"/>
          </a:effectLst>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44488" y="4283772"/>
            <a:ext cx="2880000" cy="2160000"/>
          </a:xfrm>
          <a:prstGeom prst="rect">
            <a:avLst/>
          </a:prstGeom>
          <a:ln>
            <a:noFill/>
          </a:ln>
          <a:effectLst>
            <a:softEdge rad="112500"/>
          </a:effectLst>
        </p:spPr>
      </p:pic>
      <p:pic>
        <p:nvPicPr>
          <p:cNvPr id="9" name="Picture 8"/>
          <p:cNvPicPr>
            <a:picLocks/>
          </p:cNvPicPr>
          <p:nvPr/>
        </p:nvPicPr>
        <p:blipFill rotWithShape="1">
          <a:blip r:embed="rId7">
            <a:extLst>
              <a:ext uri="{28A0092B-C50C-407E-A947-70E740481C1C}">
                <a14:useLocalDpi xmlns:a14="http://schemas.microsoft.com/office/drawing/2010/main" val="0"/>
              </a:ext>
            </a:extLst>
          </a:blip>
          <a:srcRect l="-1329" t="24303" b="29804"/>
          <a:stretch/>
        </p:blipFill>
        <p:spPr>
          <a:xfrm>
            <a:off x="3519165" y="1844824"/>
            <a:ext cx="2880000" cy="2160000"/>
          </a:xfrm>
          <a:prstGeom prst="rect">
            <a:avLst/>
          </a:prstGeom>
          <a:ln>
            <a:noFill/>
          </a:ln>
          <a:effectLst>
            <a:softEdge rad="112500"/>
          </a:effectLst>
        </p:spPr>
      </p:pic>
      <p:pic>
        <p:nvPicPr>
          <p:cNvPr id="10" name="Picture 9"/>
          <p:cNvPicPr>
            <a:picLocks/>
          </p:cNvPicPr>
          <p:nvPr/>
        </p:nvPicPr>
        <p:blipFill rotWithShape="1">
          <a:blip r:embed="rId8">
            <a:extLst>
              <a:ext uri="{28A0092B-C50C-407E-A947-70E740481C1C}">
                <a14:useLocalDpi xmlns:a14="http://schemas.microsoft.com/office/drawing/2010/main" val="0"/>
              </a:ext>
            </a:extLst>
          </a:blip>
          <a:srcRect l="19934" t="44576" r="3377" b="-1"/>
          <a:stretch/>
        </p:blipFill>
        <p:spPr>
          <a:xfrm>
            <a:off x="344488" y="1854833"/>
            <a:ext cx="2880000" cy="2160000"/>
          </a:xfrm>
          <a:prstGeom prst="rect">
            <a:avLst/>
          </a:prstGeom>
          <a:ln>
            <a:noFill/>
          </a:ln>
          <a:effectLst>
            <a:softEdge rad="112500"/>
          </a:effectLst>
        </p:spPr>
      </p:pic>
    </p:spTree>
    <p:extLst>
      <p:ext uri="{BB962C8B-B14F-4D97-AF65-F5344CB8AC3E}">
        <p14:creationId xmlns:p14="http://schemas.microsoft.com/office/powerpoint/2010/main" val="3497413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769778" y="1826581"/>
            <a:ext cx="2880000" cy="2160000"/>
          </a:xfrm>
          <a:prstGeom prst="rect">
            <a:avLst/>
          </a:prstGeom>
          <a:ln>
            <a:noFill/>
          </a:ln>
          <a:effectLst>
            <a:softEdge rad="112500"/>
          </a:effectLst>
        </p:spPr>
      </p:pic>
      <p:pic>
        <p:nvPicPr>
          <p:cNvPr id="12" name="Picture 11"/>
          <p:cNvPicPr>
            <a:picLocks/>
          </p:cNvPicPr>
          <p:nvPr/>
        </p:nvPicPr>
        <p:blipFill rotWithShape="1">
          <a:blip r:embed="rId4" cstate="print">
            <a:extLst>
              <a:ext uri="{28A0092B-C50C-407E-A947-70E740481C1C}">
                <a14:useLocalDpi xmlns:a14="http://schemas.microsoft.com/office/drawing/2010/main" val="0"/>
              </a:ext>
            </a:extLst>
          </a:blip>
          <a:srcRect b="44885"/>
          <a:stretch/>
        </p:blipFill>
        <p:spPr>
          <a:xfrm>
            <a:off x="3546063" y="1830211"/>
            <a:ext cx="2880000" cy="2160000"/>
          </a:xfrm>
          <a:prstGeom prst="rect">
            <a:avLst/>
          </a:prstGeom>
          <a:ln>
            <a:noFill/>
          </a:ln>
          <a:effectLst>
            <a:softEdge rad="112500"/>
          </a:effectLst>
        </p:spPr>
      </p:pic>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28464" y="1826581"/>
            <a:ext cx="2880000" cy="2160000"/>
          </a:xfrm>
          <a:prstGeom prst="rect">
            <a:avLst/>
          </a:prstGeom>
          <a:ln>
            <a:noFill/>
          </a:ln>
          <a:effectLst>
            <a:softEdge rad="112500"/>
          </a:effectLst>
        </p:spPr>
      </p:pic>
      <p:pic>
        <p:nvPicPr>
          <p:cNvPr id="14" name="Picture 13"/>
          <p:cNvPicPr>
            <a:picLocks/>
          </p:cNvPicPr>
          <p:nvPr/>
        </p:nvPicPr>
        <p:blipFill rotWithShape="1">
          <a:blip r:embed="rId6" cstate="print">
            <a:extLst>
              <a:ext uri="{28A0092B-C50C-407E-A947-70E740481C1C}">
                <a14:useLocalDpi xmlns:a14="http://schemas.microsoft.com/office/drawing/2010/main" val="0"/>
              </a:ext>
            </a:extLst>
          </a:blip>
          <a:srcRect t="22222" r="3203" b="17516"/>
          <a:stretch/>
        </p:blipFill>
        <p:spPr>
          <a:xfrm>
            <a:off x="6825208" y="4365104"/>
            <a:ext cx="2880000" cy="2160000"/>
          </a:xfrm>
          <a:prstGeom prst="rect">
            <a:avLst/>
          </a:prstGeom>
          <a:ln>
            <a:noFill/>
          </a:ln>
          <a:effectLst>
            <a:softEdge rad="112500"/>
          </a:effectLst>
        </p:spPr>
      </p:pic>
      <p:pic>
        <p:nvPicPr>
          <p:cNvPr id="15" name="Picture 14"/>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519165" y="4376358"/>
            <a:ext cx="2880000" cy="2160000"/>
          </a:xfrm>
          <a:prstGeom prst="rect">
            <a:avLst/>
          </a:prstGeom>
          <a:ln>
            <a:noFill/>
          </a:ln>
          <a:effectLst>
            <a:softEdge rad="112500"/>
          </a:effectLst>
        </p:spPr>
      </p:pic>
      <p:pic>
        <p:nvPicPr>
          <p:cNvPr id="16" name="Picture 15"/>
          <p:cNvPicPr>
            <a:picLocks/>
          </p:cNvPicPr>
          <p:nvPr/>
        </p:nvPicPr>
        <p:blipFill rotWithShape="1">
          <a:blip r:embed="rId8">
            <a:extLst>
              <a:ext uri="{28A0092B-C50C-407E-A947-70E740481C1C}">
                <a14:useLocalDpi xmlns:a14="http://schemas.microsoft.com/office/drawing/2010/main" val="0"/>
              </a:ext>
            </a:extLst>
          </a:blip>
          <a:srcRect l="27952" t="11713" b="25360"/>
          <a:stretch/>
        </p:blipFill>
        <p:spPr>
          <a:xfrm>
            <a:off x="128464" y="4365104"/>
            <a:ext cx="2880000" cy="2160000"/>
          </a:xfrm>
          <a:prstGeom prst="rect">
            <a:avLst/>
          </a:prstGeom>
          <a:ln>
            <a:noFill/>
          </a:ln>
          <a:effectLst>
            <a:softEdge rad="112500"/>
          </a:effectLst>
        </p:spPr>
      </p:pic>
      <p:sp>
        <p:nvSpPr>
          <p:cNvPr id="17" name="Rectangle 16"/>
          <p:cNvSpPr/>
          <p:nvPr/>
        </p:nvSpPr>
        <p:spPr>
          <a:xfrm>
            <a:off x="2360712" y="295524"/>
            <a:ext cx="5328591" cy="1015663"/>
          </a:xfrm>
          <a:prstGeom prst="rect">
            <a:avLst/>
          </a:prstGeom>
        </p:spPr>
        <p:txBody>
          <a:bodyPr wrap="square">
            <a:spAutoFit/>
          </a:bodyPr>
          <a:lstStyle/>
          <a:p>
            <a:pPr algn="ctr"/>
            <a:r>
              <a:rPr lang="ar-EG" sz="2000" dirty="0">
                <a:cs typeface="Sultan bold" pitchFamily="2" charset="-78"/>
              </a:rPr>
              <a:t>تطهير وتعقيم </a:t>
            </a:r>
            <a:endParaRPr lang="ar-EG" sz="2000" dirty="0" smtClean="0">
              <a:cs typeface="Sultan bold" pitchFamily="2" charset="-78"/>
            </a:endParaRPr>
          </a:p>
          <a:p>
            <a:pPr algn="ctr"/>
            <a:r>
              <a:rPr lang="ar-EG" sz="2000" dirty="0" smtClean="0">
                <a:cs typeface="Sultan bold" pitchFamily="2" charset="-78"/>
              </a:rPr>
              <a:t>مستشفيات المحافظة من </a:t>
            </a:r>
            <a:r>
              <a:rPr lang="ar-EG" sz="2000" dirty="0">
                <a:cs typeface="Sultan bold" pitchFamily="2" charset="-78"/>
              </a:rPr>
              <a:t>خلال فرق الإدارات </a:t>
            </a:r>
            <a:r>
              <a:rPr lang="ar-EG" sz="2000" dirty="0" smtClean="0">
                <a:cs typeface="Sultan bold" pitchFamily="2" charset="-78"/>
              </a:rPr>
              <a:t>التخصصية</a:t>
            </a:r>
          </a:p>
          <a:p>
            <a:pPr algn="ctr"/>
            <a:r>
              <a:rPr lang="ar-EG" sz="2000" dirty="0" smtClean="0">
                <a:cs typeface="Sultan bold" pitchFamily="2" charset="-78"/>
              </a:rPr>
              <a:t>بالقوات </a:t>
            </a:r>
            <a:r>
              <a:rPr lang="ar-EG" sz="2000" dirty="0">
                <a:cs typeface="Sultan bold" pitchFamily="2" charset="-78"/>
              </a:rPr>
              <a:t>المسلحة</a:t>
            </a:r>
          </a:p>
        </p:txBody>
      </p:sp>
    </p:spTree>
    <p:extLst>
      <p:ext uri="{BB962C8B-B14F-4D97-AF65-F5344CB8AC3E}">
        <p14:creationId xmlns:p14="http://schemas.microsoft.com/office/powerpoint/2010/main" val="2366155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753200" y="1820744"/>
            <a:ext cx="2880000" cy="2160000"/>
          </a:xfrm>
          <a:prstGeom prst="rect">
            <a:avLst/>
          </a:prstGeom>
          <a:ln>
            <a:noFill/>
          </a:ln>
          <a:effectLst>
            <a:softEdge rad="112500"/>
          </a:effectLst>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764696" y="4365104"/>
            <a:ext cx="2880000" cy="2160000"/>
          </a:xfrm>
          <a:prstGeom prst="rect">
            <a:avLst/>
          </a:prstGeom>
          <a:ln>
            <a:noFill/>
          </a:ln>
          <a:effectLst>
            <a:softEdge rad="112500"/>
          </a:effectLst>
        </p:spPr>
      </p:pic>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368824" y="4365104"/>
            <a:ext cx="2880000" cy="2160000"/>
          </a:xfrm>
          <a:prstGeom prst="rect">
            <a:avLst/>
          </a:prstGeom>
          <a:ln>
            <a:noFill/>
          </a:ln>
          <a:effectLst>
            <a:softEdge rad="112500"/>
          </a:effectLst>
        </p:spPr>
      </p:pic>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368824" y="1957438"/>
            <a:ext cx="2880000" cy="2160000"/>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488" y="1892712"/>
            <a:ext cx="2720168" cy="2187999"/>
          </a:xfrm>
          <a:prstGeom prst="rect">
            <a:avLst/>
          </a:prstGeom>
          <a:ln>
            <a:noFill/>
          </a:ln>
          <a:effectLst>
            <a:softEdge rad="112500"/>
          </a:effectLst>
        </p:spPr>
      </p:pic>
      <p:pic>
        <p:nvPicPr>
          <p:cNvPr id="18" name="Picture 17"/>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264572" y="4365104"/>
            <a:ext cx="2880000" cy="2160000"/>
          </a:xfrm>
          <a:prstGeom prst="rect">
            <a:avLst/>
          </a:prstGeom>
          <a:ln>
            <a:noFill/>
          </a:ln>
          <a:effectLst>
            <a:softEdge rad="112500"/>
          </a:effectLst>
        </p:spPr>
      </p:pic>
      <p:sp>
        <p:nvSpPr>
          <p:cNvPr id="11" name="Rectangle 10"/>
          <p:cNvSpPr/>
          <p:nvPr/>
        </p:nvSpPr>
        <p:spPr>
          <a:xfrm>
            <a:off x="2360712" y="295524"/>
            <a:ext cx="5328591" cy="1015663"/>
          </a:xfrm>
          <a:prstGeom prst="rect">
            <a:avLst/>
          </a:prstGeom>
        </p:spPr>
        <p:txBody>
          <a:bodyPr wrap="square">
            <a:spAutoFit/>
          </a:bodyPr>
          <a:lstStyle/>
          <a:p>
            <a:pPr algn="ctr"/>
            <a:r>
              <a:rPr lang="ar-EG" sz="2000" dirty="0">
                <a:cs typeface="Sultan bold" pitchFamily="2" charset="-78"/>
              </a:rPr>
              <a:t>تطهير وتعقيم </a:t>
            </a:r>
            <a:endParaRPr lang="ar-EG" sz="2000" dirty="0" smtClean="0">
              <a:cs typeface="Sultan bold" pitchFamily="2" charset="-78"/>
            </a:endParaRPr>
          </a:p>
          <a:p>
            <a:pPr algn="ctr"/>
            <a:r>
              <a:rPr lang="ar-EG" sz="2000" dirty="0" smtClean="0">
                <a:cs typeface="Sultan bold" pitchFamily="2" charset="-78"/>
              </a:rPr>
              <a:t>مستشفيات المحافظة من </a:t>
            </a:r>
            <a:r>
              <a:rPr lang="ar-EG" sz="2000" dirty="0">
                <a:cs typeface="Sultan bold" pitchFamily="2" charset="-78"/>
              </a:rPr>
              <a:t>خلال فرق الإدارات </a:t>
            </a:r>
            <a:r>
              <a:rPr lang="ar-EG" sz="2000" dirty="0" smtClean="0">
                <a:cs typeface="Sultan bold" pitchFamily="2" charset="-78"/>
              </a:rPr>
              <a:t>التخصصية</a:t>
            </a:r>
          </a:p>
          <a:p>
            <a:pPr algn="ctr"/>
            <a:r>
              <a:rPr lang="ar-EG" sz="2000" dirty="0" smtClean="0">
                <a:cs typeface="Sultan bold" pitchFamily="2" charset="-78"/>
              </a:rPr>
              <a:t>بالقوات </a:t>
            </a:r>
            <a:r>
              <a:rPr lang="ar-EG" sz="2000" dirty="0">
                <a:cs typeface="Sultan bold" pitchFamily="2" charset="-78"/>
              </a:rPr>
              <a:t>المسلحة</a:t>
            </a:r>
          </a:p>
        </p:txBody>
      </p:sp>
    </p:spTree>
    <p:extLst>
      <p:ext uri="{BB962C8B-B14F-4D97-AF65-F5344CB8AC3E}">
        <p14:creationId xmlns:p14="http://schemas.microsoft.com/office/powerpoint/2010/main" val="2134677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32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82665" y="403246"/>
            <a:ext cx="4953000" cy="400110"/>
          </a:xfrm>
          <a:prstGeom prst="rect">
            <a:avLst/>
          </a:prstGeom>
        </p:spPr>
        <p:txBody>
          <a:bodyPr>
            <a:spAutoFit/>
          </a:bodyPr>
          <a:lstStyle/>
          <a:p>
            <a:pPr algn="ctr"/>
            <a:r>
              <a:rPr lang="ar-EG" sz="2000" dirty="0" smtClean="0">
                <a:cs typeface="Sultan bold" pitchFamily="2" charset="-78"/>
              </a:rPr>
              <a:t>اصطفاف المعدات الخاصة بمواجهة فيروس كرونا المستجد </a:t>
            </a:r>
            <a:endParaRPr lang="ar-EG" sz="2000" dirty="0">
              <a:cs typeface="Sultan bold" pitchFamily="2" charset="-78"/>
            </a:endParaRPr>
          </a:p>
        </p:txBody>
      </p:sp>
      <p:sp>
        <p:nvSpPr>
          <p:cNvPr id="10" name="Rectangle 9"/>
          <p:cNvSpPr/>
          <p:nvPr/>
        </p:nvSpPr>
        <p:spPr>
          <a:xfrm>
            <a:off x="361483" y="1355630"/>
            <a:ext cx="9073008" cy="1323439"/>
          </a:xfrm>
          <a:prstGeom prst="rect">
            <a:avLst/>
          </a:prstGeom>
        </p:spPr>
        <p:txBody>
          <a:bodyPr wrap="square">
            <a:spAutoFit/>
          </a:bodyPr>
          <a:lstStyle/>
          <a:p>
            <a:pPr algn="justLow"/>
            <a:r>
              <a:rPr lang="ar-EG" sz="2000" dirty="0">
                <a:cs typeface="Sultan Medium" pitchFamily="2" charset="-78"/>
              </a:rPr>
              <a:t>تفقدت الأستاذة الدكتورة منال عوض محافظ دمياط، اصطفاف المعدات التى تم شراؤها مؤخرا لاستخدامها فى الخطة الموضوعة لمجابهة إنتشار فيروس كورونا المستجد " كوفيد ١٩"، وهم عدد ١٤ وحدة تطهير سعة الوحدة الواحدة ٦٠٠ لتر وبها عدد ٢ بشبورى وكذلك وحدة تطهير سعة ١٥٠٠ لتر يعمل بها عدد ٤ بشبورى</a:t>
            </a:r>
            <a:r>
              <a:rPr lang="ar-EG" dirty="0">
                <a:cs typeface="Sultan Medium" pitchFamily="2" charset="-78"/>
              </a:rPr>
              <a:t>، </a:t>
            </a:r>
          </a:p>
        </p:txBody>
      </p:sp>
      <p:pic>
        <p:nvPicPr>
          <p:cNvPr id="11" name="Picture 1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712547" y="2685998"/>
            <a:ext cx="2880000" cy="2160000"/>
          </a:xfrm>
          <a:prstGeom prst="rect">
            <a:avLst/>
          </a:prstGeom>
          <a:ln>
            <a:noFill/>
          </a:ln>
          <a:effectLst>
            <a:softEdge rad="112500"/>
          </a:effectLst>
        </p:spPr>
      </p:pic>
      <p:pic>
        <p:nvPicPr>
          <p:cNvPr id="12" name="Picture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712547" y="4617132"/>
            <a:ext cx="2880000" cy="2160000"/>
          </a:xfrm>
          <a:prstGeom prst="rect">
            <a:avLst/>
          </a:prstGeom>
          <a:ln>
            <a:noFill/>
          </a:ln>
          <a:effectLst>
            <a:softEdge rad="112500"/>
          </a:effectLst>
        </p:spPr>
      </p:pic>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44952" y="2629241"/>
            <a:ext cx="2880000" cy="2160000"/>
          </a:xfrm>
          <a:prstGeom prst="rect">
            <a:avLst/>
          </a:prstGeom>
          <a:ln>
            <a:noFill/>
          </a:ln>
          <a:effectLst>
            <a:softEdge rad="112500"/>
          </a:effectLst>
        </p:spPr>
      </p:pic>
      <p:pic>
        <p:nvPicPr>
          <p:cNvPr id="14" name="Picture 1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080792" y="2996952"/>
            <a:ext cx="3744416" cy="3312368"/>
          </a:xfrm>
          <a:prstGeom prst="rect">
            <a:avLst/>
          </a:prstGeom>
          <a:ln>
            <a:noFill/>
          </a:ln>
          <a:effectLst>
            <a:softEdge rad="112500"/>
          </a:effectLst>
        </p:spPr>
      </p:pic>
      <p:pic>
        <p:nvPicPr>
          <p:cNvPr id="15" name="Picture 14"/>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68645" y="4617132"/>
            <a:ext cx="2880000" cy="2160000"/>
          </a:xfrm>
          <a:prstGeom prst="rect">
            <a:avLst/>
          </a:prstGeom>
          <a:ln>
            <a:noFill/>
          </a:ln>
          <a:effectLst>
            <a:softEdge rad="112500"/>
          </a:effectLst>
        </p:spPr>
      </p:pic>
    </p:spTree>
    <p:extLst>
      <p:ext uri="{BB962C8B-B14F-4D97-AF65-F5344CB8AC3E}">
        <p14:creationId xmlns:p14="http://schemas.microsoft.com/office/powerpoint/2010/main" val="1632569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82665" y="434024"/>
            <a:ext cx="4953000" cy="923330"/>
          </a:xfrm>
          <a:prstGeom prst="rect">
            <a:avLst/>
          </a:prstGeom>
        </p:spPr>
        <p:txBody>
          <a:bodyPr>
            <a:spAutoFit/>
          </a:bodyPr>
          <a:lstStyle/>
          <a:p>
            <a:pPr algn="justLow"/>
            <a:r>
              <a:rPr lang="ar-SA" dirty="0">
                <a:cs typeface="Sultan bold" pitchFamily="2" charset="-78"/>
              </a:rPr>
              <a:t>محافظ دمياط ومدير الأمن يتفقدان عدد من التمركزات الأمنية بمدينتى دمياط و رأس البر خلال فترة حظر </a:t>
            </a:r>
            <a:r>
              <a:rPr lang="ar-SA" dirty="0" smtClean="0">
                <a:cs typeface="Sultan bold" pitchFamily="2" charset="-78"/>
              </a:rPr>
              <a:t>التجوال</a:t>
            </a:r>
            <a:r>
              <a:rPr lang="ar-EG" dirty="0" smtClean="0">
                <a:cs typeface="Sultan bold" pitchFamily="2" charset="-78"/>
              </a:rPr>
              <a:t> ، كما </a:t>
            </a:r>
            <a:r>
              <a:rPr lang="ar-SA" dirty="0" smtClean="0">
                <a:cs typeface="Sultan bold" pitchFamily="2" charset="-78"/>
              </a:rPr>
              <a:t>تشهد </a:t>
            </a:r>
            <a:r>
              <a:rPr lang="ar-SA" dirty="0">
                <a:cs typeface="Sultan bold" pitchFamily="2" charset="-78"/>
              </a:rPr>
              <a:t>أعمال تطهير وتعقيم عدد من المناطق الرئيسية </a:t>
            </a:r>
            <a:r>
              <a:rPr lang="ar-SA" dirty="0" smtClean="0">
                <a:cs typeface="Sultan bold" pitchFamily="2" charset="-78"/>
              </a:rPr>
              <a:t>بدمياط</a:t>
            </a:r>
            <a:endParaRPr lang="ar-EG" sz="2400" dirty="0">
              <a:cs typeface="Sultan bold" pitchFamily="2" charset="-78"/>
            </a:endParaRPr>
          </a:p>
        </p:txBody>
      </p:sp>
      <p:pic>
        <p:nvPicPr>
          <p:cNvPr id="16" name="Picture 15"/>
          <p:cNvPicPr/>
          <p:nvPr/>
        </p:nvPicPr>
        <p:blipFill>
          <a:blip r:embed="rId3" cstate="print">
            <a:extLst>
              <a:ext uri="{28A0092B-C50C-407E-A947-70E740481C1C}">
                <a14:useLocalDpi xmlns:a14="http://schemas.microsoft.com/office/drawing/2010/main" val="0"/>
              </a:ext>
            </a:extLst>
          </a:blip>
          <a:stretch>
            <a:fillRect/>
          </a:stretch>
        </p:blipFill>
        <p:spPr>
          <a:xfrm>
            <a:off x="6521194" y="1732836"/>
            <a:ext cx="3240000" cy="2520000"/>
          </a:xfrm>
          <a:prstGeom prst="rect">
            <a:avLst/>
          </a:prstGeom>
          <a:ln>
            <a:noFill/>
          </a:ln>
          <a:effectLst>
            <a:softEdge rad="112500"/>
          </a:effectLst>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6881194" y="4567543"/>
            <a:ext cx="2880000" cy="2160000"/>
          </a:xfrm>
          <a:prstGeom prst="rect">
            <a:avLst/>
          </a:prstGeom>
          <a:ln>
            <a:noFill/>
          </a:ln>
          <a:effectLst>
            <a:softEdge rad="112500"/>
          </a:effectLst>
        </p:spPr>
      </p:pic>
      <p:pic>
        <p:nvPicPr>
          <p:cNvPr id="18" name="Content Placeholder 17"/>
          <p:cNvPicPr>
            <a:picLocks noGrp="1"/>
          </p:cNvPicPr>
          <p:nvPr>
            <p:ph idx="1"/>
          </p:nvPr>
        </p:nvPicPr>
        <p:blipFill>
          <a:blip r:embed="rId5" cstate="print">
            <a:extLst>
              <a:ext uri="{28A0092B-C50C-407E-A947-70E740481C1C}">
                <a14:useLocalDpi xmlns:a14="http://schemas.microsoft.com/office/drawing/2010/main" val="0"/>
              </a:ext>
            </a:extLst>
          </a:blip>
          <a:stretch>
            <a:fillRect/>
          </a:stretch>
        </p:blipFill>
        <p:spPr>
          <a:xfrm>
            <a:off x="3224808" y="1735549"/>
            <a:ext cx="3240000" cy="2520000"/>
          </a:xfrm>
          <a:prstGeom prst="rect">
            <a:avLst/>
          </a:prstGeom>
          <a:ln>
            <a:noFill/>
          </a:ln>
          <a:effectLst>
            <a:softEdge rad="112500"/>
          </a:effectLst>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a:xfrm>
            <a:off x="3008784" y="4209498"/>
            <a:ext cx="3872410" cy="2520000"/>
          </a:xfrm>
          <a:prstGeom prst="rect">
            <a:avLst/>
          </a:prstGeom>
          <a:ln>
            <a:noFill/>
          </a:ln>
          <a:effectLst>
            <a:softEdge rad="112500"/>
          </a:effectLst>
        </p:spPr>
      </p:pic>
      <p:pic>
        <p:nvPicPr>
          <p:cNvPr id="20" name="Picture 19"/>
          <p:cNvPicPr/>
          <p:nvPr/>
        </p:nvPicPr>
        <p:blipFill>
          <a:blip r:embed="rId7" cstate="print">
            <a:extLst>
              <a:ext uri="{28A0092B-C50C-407E-A947-70E740481C1C}">
                <a14:useLocalDpi xmlns:a14="http://schemas.microsoft.com/office/drawing/2010/main" val="0"/>
              </a:ext>
            </a:extLst>
          </a:blip>
          <a:stretch>
            <a:fillRect/>
          </a:stretch>
        </p:blipFill>
        <p:spPr>
          <a:xfrm>
            <a:off x="0" y="1732836"/>
            <a:ext cx="3240000" cy="2520000"/>
          </a:xfrm>
          <a:prstGeom prst="rect">
            <a:avLst/>
          </a:prstGeom>
          <a:ln>
            <a:noFill/>
          </a:ln>
          <a:effectLst>
            <a:softEdge rad="112500"/>
          </a:effectLst>
        </p:spPr>
      </p:pic>
      <p:pic>
        <p:nvPicPr>
          <p:cNvPr id="21" name="Picture 20"/>
          <p:cNvPicPr/>
          <p:nvPr/>
        </p:nvPicPr>
        <p:blipFill>
          <a:blip r:embed="rId8" cstate="print">
            <a:extLst>
              <a:ext uri="{28A0092B-C50C-407E-A947-70E740481C1C}">
                <a14:useLocalDpi xmlns:a14="http://schemas.microsoft.com/office/drawing/2010/main" val="0"/>
              </a:ext>
            </a:extLst>
          </a:blip>
          <a:stretch>
            <a:fillRect/>
          </a:stretch>
        </p:blipFill>
        <p:spPr>
          <a:xfrm>
            <a:off x="50063" y="4537148"/>
            <a:ext cx="2880000" cy="2160000"/>
          </a:xfrm>
          <a:prstGeom prst="rect">
            <a:avLst/>
          </a:prstGeom>
          <a:ln>
            <a:noFill/>
          </a:ln>
          <a:effectLst>
            <a:softEdge rad="112500"/>
          </a:effectLst>
        </p:spPr>
      </p:pic>
    </p:spTree>
    <p:extLst>
      <p:ext uri="{BB962C8B-B14F-4D97-AF65-F5344CB8AC3E}">
        <p14:creationId xmlns:p14="http://schemas.microsoft.com/office/powerpoint/2010/main" val="1198548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82731" y="-87524"/>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55782" y="295524"/>
            <a:ext cx="4953000" cy="646331"/>
          </a:xfrm>
          <a:prstGeom prst="rect">
            <a:avLst/>
          </a:prstGeom>
        </p:spPr>
        <p:txBody>
          <a:bodyPr>
            <a:spAutoFit/>
          </a:bodyPr>
          <a:lstStyle/>
          <a:p>
            <a:pPr algn="ctr"/>
            <a:r>
              <a:rPr lang="en-US" dirty="0"/>
              <a:t/>
            </a:r>
            <a:br>
              <a:rPr lang="en-US" dirty="0"/>
            </a:br>
            <a:endParaRPr lang="ar-EG" dirty="0"/>
          </a:p>
        </p:txBody>
      </p:sp>
      <p:pic>
        <p:nvPicPr>
          <p:cNvPr id="6" name="Content Placeholder 5"/>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66048" y="1742640"/>
            <a:ext cx="3600000" cy="2520000"/>
          </a:xfrm>
          <a:prstGeom prst="rect">
            <a:avLst/>
          </a:prstGeom>
          <a:ln>
            <a:noFill/>
          </a:ln>
          <a:effectLst>
            <a:softEdge rad="112500"/>
          </a:effectLst>
        </p:spPr>
      </p:pic>
      <p:pic>
        <p:nvPicPr>
          <p:cNvPr id="7" name="Picture 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177136" y="4262640"/>
            <a:ext cx="3600000" cy="2520000"/>
          </a:xfrm>
          <a:prstGeom prst="rect">
            <a:avLst/>
          </a:prstGeom>
          <a:ln>
            <a:noFill/>
          </a:ln>
          <a:effectLst>
            <a:softEdge rad="112500"/>
          </a:effectLst>
        </p:spPr>
      </p:pic>
      <p:pic>
        <p:nvPicPr>
          <p:cNvPr id="8" name="Picture 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9448" y="4293096"/>
            <a:ext cx="3600000" cy="2520000"/>
          </a:xfrm>
          <a:prstGeom prst="rect">
            <a:avLst/>
          </a:prstGeom>
          <a:ln>
            <a:noFill/>
          </a:ln>
          <a:effectLst>
            <a:softEdge rad="112500"/>
          </a:effectLst>
        </p:spPr>
      </p:pic>
      <p:pic>
        <p:nvPicPr>
          <p:cNvPr id="9" name="Picture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1556" y="1811819"/>
            <a:ext cx="3600000" cy="2520000"/>
          </a:xfrm>
          <a:prstGeom prst="rect">
            <a:avLst/>
          </a:prstGeom>
          <a:ln>
            <a:noFill/>
          </a:ln>
          <a:effectLst>
            <a:softEdge rad="112500"/>
          </a:effectLst>
        </p:spPr>
      </p:pic>
      <p:pic>
        <p:nvPicPr>
          <p:cNvPr id="10" name="Picture 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864768" y="2708920"/>
            <a:ext cx="4248471" cy="3384376"/>
          </a:xfrm>
          <a:prstGeom prst="rect">
            <a:avLst/>
          </a:prstGeom>
          <a:ln>
            <a:noFill/>
          </a:ln>
          <a:effectLst>
            <a:softEdge rad="112500"/>
          </a:effectLst>
        </p:spPr>
      </p:pic>
      <p:sp>
        <p:nvSpPr>
          <p:cNvPr id="11" name="Rectangle 10"/>
          <p:cNvSpPr/>
          <p:nvPr/>
        </p:nvSpPr>
        <p:spPr>
          <a:xfrm>
            <a:off x="2517689" y="175680"/>
            <a:ext cx="4953000" cy="1200329"/>
          </a:xfrm>
          <a:prstGeom prst="rect">
            <a:avLst/>
          </a:prstGeom>
        </p:spPr>
        <p:txBody>
          <a:bodyPr>
            <a:spAutoFit/>
          </a:bodyPr>
          <a:lstStyle/>
          <a:p>
            <a:pPr algn="justLow"/>
            <a:r>
              <a:rPr lang="ar-SA" dirty="0">
                <a:cs typeface="Sultan bold" pitchFamily="2" charset="-78"/>
              </a:rPr>
              <a:t>وفقاً للمعايير التى أقرتها لجنة وزارة الصحة والسكان</a:t>
            </a:r>
            <a:r>
              <a:rPr lang="en-US" dirty="0">
                <a:cs typeface="Sultan bold" pitchFamily="2" charset="-78"/>
              </a:rPr>
              <a:t> ...</a:t>
            </a:r>
          </a:p>
          <a:p>
            <a:pPr algn="justLow"/>
            <a:r>
              <a:rPr lang="ar-SA" dirty="0">
                <a:cs typeface="Sultan bold" pitchFamily="2" charset="-78"/>
              </a:rPr>
              <a:t>محافظ دمياط تؤكد "جارى الانتهاء من كافة التجهيزات لبدء تشغيل مستشفى دمياط التخصصى كعزل صحى للمصابين بفيروس كورونا </a:t>
            </a:r>
            <a:r>
              <a:rPr lang="ar-SA" dirty="0" smtClean="0">
                <a:cs typeface="Sultan bold" pitchFamily="2" charset="-78"/>
              </a:rPr>
              <a:t>المستجد</a:t>
            </a:r>
            <a:r>
              <a:rPr lang="en-US" dirty="0" smtClean="0">
                <a:cs typeface="Sultan bold" pitchFamily="2" charset="-78"/>
              </a:rPr>
              <a:t>«</a:t>
            </a:r>
            <a:r>
              <a:rPr lang="ar-EG" dirty="0" smtClean="0">
                <a:cs typeface="Sultan bold" pitchFamily="2" charset="-78"/>
              </a:rPr>
              <a:t> </a:t>
            </a:r>
            <a:r>
              <a:rPr lang="ar-SA" dirty="0" smtClean="0">
                <a:cs typeface="Sultan bold" pitchFamily="2" charset="-78"/>
              </a:rPr>
              <a:t>وتعلن </a:t>
            </a:r>
            <a:r>
              <a:rPr lang="ar-SA" dirty="0">
                <a:cs typeface="Sultan bold" pitchFamily="2" charset="-78"/>
              </a:rPr>
              <a:t>تشغيل مستشفى دمياط العام كمرحلة ثانية</a:t>
            </a:r>
            <a:endParaRPr lang="ar-EG" dirty="0">
              <a:cs typeface="Sultan bold" pitchFamily="2" charset="-78"/>
            </a:endParaRPr>
          </a:p>
        </p:txBody>
      </p:sp>
    </p:spTree>
    <p:extLst>
      <p:ext uri="{BB962C8B-B14F-4D97-AF65-F5344CB8AC3E}">
        <p14:creationId xmlns:p14="http://schemas.microsoft.com/office/powerpoint/2010/main" val="3875367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47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55782" y="295524"/>
            <a:ext cx="4953000" cy="646331"/>
          </a:xfrm>
          <a:prstGeom prst="rect">
            <a:avLst/>
          </a:prstGeom>
        </p:spPr>
        <p:txBody>
          <a:bodyPr>
            <a:spAutoFit/>
          </a:bodyPr>
          <a:lstStyle/>
          <a:p>
            <a:pPr algn="ctr"/>
            <a:r>
              <a:rPr lang="en-US" dirty="0"/>
              <a:t/>
            </a:r>
            <a:br>
              <a:rPr lang="en-US" dirty="0"/>
            </a:br>
            <a:endParaRPr lang="ar-EG" dirty="0"/>
          </a:p>
        </p:txBody>
      </p:sp>
      <p:sp>
        <p:nvSpPr>
          <p:cNvPr id="6" name="Rectangle 5"/>
          <p:cNvSpPr/>
          <p:nvPr/>
        </p:nvSpPr>
        <p:spPr>
          <a:xfrm>
            <a:off x="2231851" y="295524"/>
            <a:ext cx="5320816" cy="830997"/>
          </a:xfrm>
          <a:prstGeom prst="rect">
            <a:avLst/>
          </a:prstGeom>
        </p:spPr>
        <p:txBody>
          <a:bodyPr wrap="square">
            <a:spAutoFit/>
          </a:bodyPr>
          <a:lstStyle/>
          <a:p>
            <a:pPr algn="ctr"/>
            <a:r>
              <a:rPr lang="ar-SA" sz="1600" dirty="0">
                <a:cs typeface="Sultan bold" pitchFamily="2" charset="-78"/>
              </a:rPr>
              <a:t>محافظ دمياط تتفقد عدد من مكاتب البريد للتأكد من إتخاذ الإجراءات الإحترازية خلال عملية صرف المعاشات</a:t>
            </a:r>
            <a:endParaRPr lang="en-US" sz="1600" dirty="0">
              <a:cs typeface="Sultan bold" pitchFamily="2" charset="-78"/>
            </a:endParaRPr>
          </a:p>
          <a:p>
            <a:pPr algn="ctr"/>
            <a:r>
              <a:rPr lang="ar-SA" sz="1600" dirty="0">
                <a:cs typeface="Sultan bold" pitchFamily="2" charset="-78"/>
              </a:rPr>
              <a:t>وتتابع عملية توزيع شرائح التابلت لطلاب الصف الأول الثانوى</a:t>
            </a:r>
            <a:endParaRPr lang="en-US" sz="1600" dirty="0">
              <a:cs typeface="Sultan bold" pitchFamily="2" charset="-78"/>
            </a:endParaRPr>
          </a:p>
        </p:txBody>
      </p:sp>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5572532" y="1702184"/>
            <a:ext cx="3960000" cy="2160000"/>
          </a:xfrm>
          <a:prstGeom prst="rect">
            <a:avLst/>
          </a:prstGeom>
          <a:ln>
            <a:noFill/>
          </a:ln>
          <a:effectLst>
            <a:softEdge rad="112500"/>
          </a:effectLst>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5458828" y="4144128"/>
            <a:ext cx="3960000" cy="2160000"/>
          </a:xfrm>
          <a:prstGeom prst="rect">
            <a:avLst/>
          </a:prstGeom>
          <a:ln>
            <a:noFill/>
          </a:ln>
          <a:effectLst>
            <a:softEdge rad="112500"/>
          </a:effectLst>
        </p:spPr>
      </p:pic>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475728" y="1702184"/>
            <a:ext cx="3960000" cy="2160000"/>
          </a:xfrm>
          <a:prstGeom prst="rect">
            <a:avLst/>
          </a:prstGeom>
          <a:ln>
            <a:noFill/>
          </a:ln>
          <a:effectLst>
            <a:softEdge rad="112500"/>
          </a:effectLst>
        </p:spPr>
      </p:pic>
      <p:pic>
        <p:nvPicPr>
          <p:cNvPr id="22" name="Picture 21"/>
          <p:cNvPicPr/>
          <p:nvPr/>
        </p:nvPicPr>
        <p:blipFill>
          <a:blip r:embed="rId6" cstate="print">
            <a:extLst>
              <a:ext uri="{28A0092B-C50C-407E-A947-70E740481C1C}">
                <a14:useLocalDpi xmlns:a14="http://schemas.microsoft.com/office/drawing/2010/main" val="0"/>
              </a:ext>
            </a:extLst>
          </a:blip>
          <a:stretch>
            <a:fillRect/>
          </a:stretch>
        </p:blipFill>
        <p:spPr>
          <a:xfrm>
            <a:off x="509688" y="4253646"/>
            <a:ext cx="3960000" cy="2160000"/>
          </a:xfrm>
          <a:prstGeom prst="rect">
            <a:avLst/>
          </a:prstGeom>
          <a:ln>
            <a:noFill/>
          </a:ln>
          <a:effectLst>
            <a:softEdge rad="112500"/>
          </a:effectLst>
        </p:spPr>
      </p:pic>
    </p:spTree>
    <p:extLst>
      <p:ext uri="{BB962C8B-B14F-4D97-AF65-F5344CB8AC3E}">
        <p14:creationId xmlns:p14="http://schemas.microsoft.com/office/powerpoint/2010/main" val="2162321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54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55782" y="295524"/>
            <a:ext cx="4953000" cy="646331"/>
          </a:xfrm>
          <a:prstGeom prst="rect">
            <a:avLst/>
          </a:prstGeom>
        </p:spPr>
        <p:txBody>
          <a:bodyPr>
            <a:spAutoFit/>
          </a:bodyPr>
          <a:lstStyle/>
          <a:p>
            <a:pPr algn="ctr"/>
            <a:r>
              <a:rPr lang="en-US" dirty="0"/>
              <a:t/>
            </a:r>
            <a:br>
              <a:rPr lang="en-US" dirty="0"/>
            </a:br>
            <a:endParaRPr lang="ar-EG"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6736" y="2079362"/>
            <a:ext cx="3412485" cy="2520280"/>
          </a:xfrm>
          <a:prstGeom prst="rect">
            <a:avLst/>
          </a:prstGeom>
          <a:ln>
            <a:noFill/>
          </a:ln>
          <a:effectLst>
            <a:softEdge rad="112500"/>
          </a:effectLst>
        </p:spPr>
      </p:pic>
      <p:sp>
        <p:nvSpPr>
          <p:cNvPr id="6" name="Rectangle 5"/>
          <p:cNvSpPr/>
          <p:nvPr/>
        </p:nvSpPr>
        <p:spPr>
          <a:xfrm>
            <a:off x="2576736" y="341691"/>
            <a:ext cx="4953000" cy="923330"/>
          </a:xfrm>
          <a:prstGeom prst="rect">
            <a:avLst/>
          </a:prstGeom>
        </p:spPr>
        <p:txBody>
          <a:bodyPr>
            <a:spAutoFit/>
          </a:bodyPr>
          <a:lstStyle/>
          <a:p>
            <a:pPr algn="ctr"/>
            <a:r>
              <a:rPr lang="ar-EG" dirty="0">
                <a:cs typeface="Sultan bold" pitchFamily="2" charset="-78"/>
              </a:rPr>
              <a:t>محافظ دمياط تتفقد مكتبى بريد دمياط الرئيسى و كفر سعد للتأكد من إتخاذ الإجراءات الإحترازية خلال عملية صرف منحة العمالة الغير منتظمة</a:t>
            </a:r>
            <a:endParaRPr lang="en-US" dirty="0">
              <a:cs typeface="Sultan bold" pitchFamily="2" charset="-7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3119" y="2060848"/>
            <a:ext cx="3696465" cy="4560168"/>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472" y="4149080"/>
            <a:ext cx="3707904" cy="2471936"/>
          </a:xfrm>
          <a:prstGeom prst="rect">
            <a:avLst/>
          </a:prstGeom>
          <a:ln>
            <a:noFill/>
          </a:ln>
          <a:effectLst>
            <a:softEdge rad="112500"/>
          </a:effectLst>
        </p:spPr>
      </p:pic>
    </p:spTree>
    <p:extLst>
      <p:ext uri="{BB962C8B-B14F-4D97-AF65-F5344CB8AC3E}">
        <p14:creationId xmlns:p14="http://schemas.microsoft.com/office/powerpoint/2010/main" val="389888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81192" y="1666725"/>
            <a:ext cx="3041498" cy="2121099"/>
          </a:xfrm>
          <a:prstGeom prst="rect">
            <a:avLst/>
          </a:prstGeom>
          <a:ln>
            <a:noFill/>
          </a:ln>
          <a:effectLst>
            <a:softEdge rad="112500"/>
          </a:effectLst>
        </p:spPr>
      </p:pic>
      <p:pic>
        <p:nvPicPr>
          <p:cNvPr id="4" name="Picture 2" descr="b0024c1b97ea1e3e88cafc4f78f12c02"/>
          <p:cNvPicPr>
            <a:picLocks noChangeAspect="1" noChangeArrowheads="1"/>
          </p:cNvPicPr>
          <p:nvPr/>
        </p:nvPicPr>
        <p:blipFill>
          <a:blip r:embed="rId3">
            <a:extLst>
              <a:ext uri="{28A0092B-C50C-407E-A947-70E740481C1C}">
                <a14:useLocalDpi xmlns:a14="http://schemas.microsoft.com/office/drawing/2010/main" val="0"/>
              </a:ext>
            </a:extLst>
          </a:blip>
          <a:srcRect t="7600" r="-1897" b="57054"/>
          <a:stretch>
            <a:fillRect/>
          </a:stretch>
        </p:blipFill>
        <p:spPr bwMode="auto">
          <a:xfrm>
            <a:off x="1447707" y="-60013"/>
            <a:ext cx="7022917" cy="147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48998" y="383993"/>
            <a:ext cx="4953000" cy="584775"/>
          </a:xfrm>
          <a:prstGeom prst="rect">
            <a:avLst/>
          </a:prstGeom>
        </p:spPr>
        <p:txBody>
          <a:bodyPr>
            <a:spAutoFit/>
          </a:bodyPr>
          <a:lstStyle/>
          <a:p>
            <a:pPr algn="ctr"/>
            <a:r>
              <a:rPr lang="ar-EG" sz="1600" dirty="0">
                <a:cs typeface="Sultan bold" pitchFamily="2" charset="-78"/>
              </a:rPr>
              <a:t>محافظ دمياط تتابع تنفيذ الإجراءات الإحترازية خلال يوم شم النسيم</a:t>
            </a:r>
            <a:br>
              <a:rPr lang="ar-EG" sz="1600" dirty="0">
                <a:cs typeface="Sultan bold" pitchFamily="2" charset="-78"/>
              </a:rPr>
            </a:br>
            <a:r>
              <a:rPr lang="ar-EG" sz="1600" dirty="0">
                <a:cs typeface="Sultan bold" pitchFamily="2" charset="-78"/>
              </a:rPr>
              <a:t>التزام تام بمدينة رأس البر و كورنيش النيل بدمياط</a:t>
            </a:r>
            <a:endParaRPr lang="ar-EG" sz="1400" dirty="0">
              <a:cs typeface="Sultan bold" pitchFamily="2" charset="-7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1192" y="4005064"/>
            <a:ext cx="3059832" cy="2471936"/>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6816" y="4005064"/>
            <a:ext cx="3239852" cy="2471936"/>
          </a:xfrm>
          <a:prstGeom prst="rect">
            <a:avLst/>
          </a:prstGeom>
          <a:ln>
            <a:noFill/>
          </a:ln>
          <a:effectLst>
            <a:softEdge rad="112500"/>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6816" y="1664464"/>
            <a:ext cx="3257364" cy="2148239"/>
          </a:xfrm>
          <a:prstGeom prst="rect">
            <a:avLst/>
          </a:prstGeom>
          <a:ln>
            <a:noFill/>
          </a:ln>
          <a:effectLst>
            <a:softEdge rad="11250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66" y="4005064"/>
            <a:ext cx="3096834" cy="2471936"/>
          </a:xfrm>
          <a:prstGeom prst="rect">
            <a:avLst/>
          </a:prstGeom>
          <a:ln>
            <a:noFill/>
          </a:ln>
          <a:effectLst>
            <a:softEdge rad="112500"/>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66" y="1666726"/>
            <a:ext cx="3096834" cy="2145978"/>
          </a:xfrm>
          <a:prstGeom prst="rect">
            <a:avLst/>
          </a:prstGeom>
          <a:ln>
            <a:noFill/>
          </a:ln>
          <a:effectLst>
            <a:softEdge rad="112500"/>
          </a:effectLst>
        </p:spPr>
      </p:pic>
    </p:spTree>
    <p:extLst>
      <p:ext uri="{BB962C8B-B14F-4D97-AF65-F5344CB8AC3E}">
        <p14:creationId xmlns:p14="http://schemas.microsoft.com/office/powerpoint/2010/main" val="3995727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47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265" y="1916832"/>
            <a:ext cx="3436079" cy="2471936"/>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3266" y="4509120"/>
            <a:ext cx="3436079" cy="2290719"/>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2800" y="4509120"/>
            <a:ext cx="3131840" cy="2311590"/>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2800" y="1912345"/>
            <a:ext cx="3140824" cy="2476423"/>
          </a:xfrm>
          <a:prstGeom prst="rect">
            <a:avLst/>
          </a:prstGeom>
          <a:ln>
            <a:noFill/>
          </a:ln>
          <a:effectLst>
            <a:softEdge rad="1125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68" y="1912345"/>
            <a:ext cx="3008784" cy="2471936"/>
          </a:xfrm>
          <a:prstGeom prst="rect">
            <a:avLst/>
          </a:prstGeom>
          <a:ln>
            <a:noFill/>
          </a:ln>
          <a:effectLst>
            <a:softEdge rad="112500"/>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68" y="4509120"/>
            <a:ext cx="3008784" cy="2255912"/>
          </a:xfrm>
          <a:prstGeom prst="rect">
            <a:avLst/>
          </a:prstGeom>
          <a:ln>
            <a:noFill/>
          </a:ln>
          <a:effectLst>
            <a:softEdge rad="112500"/>
          </a:effectLst>
        </p:spPr>
      </p:pic>
      <p:sp>
        <p:nvSpPr>
          <p:cNvPr id="12" name="Rectangle 11"/>
          <p:cNvSpPr/>
          <p:nvPr/>
        </p:nvSpPr>
        <p:spPr>
          <a:xfrm>
            <a:off x="2476500" y="353215"/>
            <a:ext cx="4953000" cy="646331"/>
          </a:xfrm>
          <a:prstGeom prst="rect">
            <a:avLst/>
          </a:prstGeom>
        </p:spPr>
        <p:txBody>
          <a:bodyPr>
            <a:spAutoFit/>
          </a:bodyPr>
          <a:lstStyle/>
          <a:p>
            <a:pPr algn="ctr"/>
            <a:r>
              <a:rPr lang="ar-EG" dirty="0">
                <a:cs typeface="Sultan bold" pitchFamily="2" charset="-78"/>
              </a:rPr>
              <a:t>محافظ دمياط تتابع تنفيذ الإجراءات الإحترازية خلال يوم شم النسيم</a:t>
            </a:r>
            <a:br>
              <a:rPr lang="ar-EG" dirty="0">
                <a:cs typeface="Sultan bold" pitchFamily="2" charset="-78"/>
              </a:rPr>
            </a:br>
            <a:r>
              <a:rPr lang="ar-EG" dirty="0">
                <a:cs typeface="Sultan bold" pitchFamily="2" charset="-78"/>
              </a:rPr>
              <a:t>التزام تام بمدينة رأس البر و كورنيش النيل بدمياط</a:t>
            </a:r>
          </a:p>
        </p:txBody>
      </p:sp>
    </p:spTree>
    <p:extLst>
      <p:ext uri="{BB962C8B-B14F-4D97-AF65-F5344CB8AC3E}">
        <p14:creationId xmlns:p14="http://schemas.microsoft.com/office/powerpoint/2010/main" val="755966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292079" y="-68625"/>
            <a:ext cx="5564378" cy="136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97768" y="430771"/>
            <a:ext cx="4953000" cy="369332"/>
          </a:xfrm>
          <a:prstGeom prst="rect">
            <a:avLst/>
          </a:prstGeom>
        </p:spPr>
        <p:txBody>
          <a:bodyPr>
            <a:spAutoFit/>
          </a:bodyPr>
          <a:lstStyle/>
          <a:p>
            <a:pPr algn="ctr"/>
            <a:r>
              <a:rPr lang="ar-EG" dirty="0" smtClean="0">
                <a:cs typeface="Sultan bold" pitchFamily="2" charset="-78"/>
              </a:rPr>
              <a:t>اهم القرارات التي اصدرتها الدكتورة منال عوض محافظ دمياط </a:t>
            </a:r>
            <a:endParaRPr lang="ar-EG" dirty="0">
              <a:cs typeface="Sultan bold" pitchFamily="2" charset="-78"/>
            </a:endParaRP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249675447"/>
              </p:ext>
            </p:extLst>
          </p:nvPr>
        </p:nvGraphicFramePr>
        <p:xfrm>
          <a:off x="344488" y="1340769"/>
          <a:ext cx="9433048"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14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32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459059" y="346655"/>
            <a:ext cx="4953000" cy="584775"/>
          </a:xfrm>
          <a:prstGeom prst="rect">
            <a:avLst/>
          </a:prstGeom>
        </p:spPr>
        <p:txBody>
          <a:bodyPr>
            <a:spAutoFit/>
          </a:bodyPr>
          <a:lstStyle/>
          <a:p>
            <a:pPr algn="ctr"/>
            <a:r>
              <a:rPr lang="ar-EG" sz="1600" dirty="0">
                <a:cs typeface="Sultan bold" pitchFamily="2" charset="-78"/>
              </a:rPr>
              <a:t>محافظ دمياط تتابع تنفيذ الإجراءات الإحترازية خلال يوم شم النسيم</a:t>
            </a:r>
            <a:br>
              <a:rPr lang="ar-EG" sz="1600" dirty="0">
                <a:cs typeface="Sultan bold" pitchFamily="2" charset="-78"/>
              </a:rPr>
            </a:br>
            <a:r>
              <a:rPr lang="ar-SA" sz="1600" dirty="0">
                <a:cs typeface="Sultan bold" pitchFamily="2" charset="-78"/>
              </a:rPr>
              <a:t>تخصيص لانش لنقل المواطنين و كبار السن بين مدينتى رأس البر وعزبة البرج</a:t>
            </a:r>
            <a:endParaRPr lang="ar-EG" sz="1600" dirty="0">
              <a:cs typeface="Sultan bold" pitchFamily="2" charset="-7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176" y="1666725"/>
            <a:ext cx="3254914" cy="2265953"/>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7176" y="4077072"/>
            <a:ext cx="3254914" cy="2615952"/>
          </a:xfrm>
          <a:prstGeom prst="rect">
            <a:avLst/>
          </a:prstGeom>
          <a:ln>
            <a:noFill/>
          </a:ln>
          <a:effectLst>
            <a:softEdge rad="112500"/>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488" y="1666724"/>
            <a:ext cx="3152142" cy="2265953"/>
          </a:xfrm>
          <a:prstGeom prst="rect">
            <a:avLst/>
          </a:prstGeom>
          <a:ln>
            <a:noFill/>
          </a:ln>
          <a:effectLst>
            <a:softEdge rad="112500"/>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9488" y="4043840"/>
            <a:ext cx="3152142" cy="2649183"/>
          </a:xfrm>
          <a:prstGeom prst="rect">
            <a:avLst/>
          </a:prstGeom>
          <a:ln>
            <a:noFill/>
          </a:ln>
          <a:effectLst>
            <a:softEdge rad="112500"/>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07" y="1666724"/>
            <a:ext cx="3163201" cy="2265953"/>
          </a:xfrm>
          <a:prstGeom prst="rect">
            <a:avLst/>
          </a:prstGeom>
          <a:ln>
            <a:noFill/>
          </a:ln>
          <a:effectLst>
            <a:softEdge rad="112500"/>
          </a:effec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07" y="4066861"/>
            <a:ext cx="3163201" cy="2544323"/>
          </a:xfrm>
          <a:prstGeom prst="rect">
            <a:avLst/>
          </a:prstGeom>
          <a:ln>
            <a:noFill/>
          </a:ln>
          <a:effectLst>
            <a:softEdge rad="112500"/>
          </a:effectLst>
        </p:spPr>
      </p:pic>
    </p:spTree>
    <p:extLst>
      <p:ext uri="{BB962C8B-B14F-4D97-AF65-F5344CB8AC3E}">
        <p14:creationId xmlns:p14="http://schemas.microsoft.com/office/powerpoint/2010/main" val="3846240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17690"/>
            <a:ext cx="7022917" cy="125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459059" y="429571"/>
            <a:ext cx="4953000" cy="369332"/>
          </a:xfrm>
          <a:prstGeom prst="rect">
            <a:avLst/>
          </a:prstGeom>
        </p:spPr>
        <p:txBody>
          <a:bodyPr>
            <a:spAutoFit/>
          </a:bodyPr>
          <a:lstStyle/>
          <a:p>
            <a:pPr algn="ctr"/>
            <a:r>
              <a:rPr lang="ar-EG" dirty="0">
                <a:cs typeface="Sultan bold" pitchFamily="2" charset="-78"/>
              </a:rPr>
              <a:t>محافظ </a:t>
            </a:r>
            <a:r>
              <a:rPr lang="ar-EG" dirty="0" smtClean="0">
                <a:cs typeface="Sultan bold" pitchFamily="2" charset="-78"/>
              </a:rPr>
              <a:t>دمياط تتابع الإجراءات </a:t>
            </a:r>
            <a:r>
              <a:rPr lang="ar-EG" dirty="0">
                <a:cs typeface="Sultan bold" pitchFamily="2" charset="-78"/>
              </a:rPr>
              <a:t>الإحترازية فى أول أيام عيد الفطر المبارك</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200" y="1744428"/>
            <a:ext cx="2951820" cy="2260636"/>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200" y="4005064"/>
            <a:ext cx="2951820" cy="2255912"/>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1042" y="4108545"/>
            <a:ext cx="2988639" cy="2183904"/>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9452" y="1916832"/>
            <a:ext cx="2951820" cy="2088232"/>
          </a:xfrm>
          <a:prstGeom prst="rect">
            <a:avLst/>
          </a:prstGeom>
          <a:ln>
            <a:noFill/>
          </a:ln>
          <a:effectLst>
            <a:softEdge rad="1125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263" y="4203975"/>
            <a:ext cx="3287569" cy="2064230"/>
          </a:xfrm>
          <a:prstGeom prst="rect">
            <a:avLst/>
          </a:prstGeom>
          <a:ln>
            <a:noFill/>
          </a:ln>
          <a:effectLst>
            <a:softEdge rad="112500"/>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263" y="1916832"/>
            <a:ext cx="3287569" cy="2191713"/>
          </a:xfrm>
          <a:prstGeom prst="rect">
            <a:avLst/>
          </a:prstGeom>
          <a:ln>
            <a:noFill/>
          </a:ln>
          <a:effectLst>
            <a:softEdge rad="112500"/>
          </a:effectLst>
        </p:spPr>
      </p:pic>
    </p:spTree>
    <p:extLst>
      <p:ext uri="{BB962C8B-B14F-4D97-AF65-F5344CB8AC3E}">
        <p14:creationId xmlns:p14="http://schemas.microsoft.com/office/powerpoint/2010/main" val="1067381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17691"/>
            <a:ext cx="7022917" cy="146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459059" y="500078"/>
            <a:ext cx="4953000" cy="646331"/>
          </a:xfrm>
          <a:prstGeom prst="rect">
            <a:avLst/>
          </a:prstGeom>
        </p:spPr>
        <p:txBody>
          <a:bodyPr>
            <a:spAutoFit/>
          </a:bodyPr>
          <a:lstStyle/>
          <a:p>
            <a:pPr algn="ctr"/>
            <a:r>
              <a:rPr lang="ar-EG" dirty="0">
                <a:cs typeface="Sultan bold" pitchFamily="2" charset="-78"/>
              </a:rPr>
              <a:t>محافظ دمياط تتابع إجراءات تطبيق قرار إقتصار دخول مدينة رأس البر على قاطنيها وغلق الشواطئ بها استعداداً لعيد الفطر المبارك</a:t>
            </a:r>
          </a:p>
        </p:txBody>
      </p:sp>
      <p:pic>
        <p:nvPicPr>
          <p:cNvPr id="3" name="Picture 2"/>
          <p:cNvPicPr>
            <a:picLocks/>
          </p:cNvPicPr>
          <p:nvPr/>
        </p:nvPicPr>
        <p:blipFill rotWithShape="1">
          <a:blip r:embed="rId3">
            <a:extLst>
              <a:ext uri="{28A0092B-C50C-407E-A947-70E740481C1C}">
                <a14:useLocalDpi xmlns:a14="http://schemas.microsoft.com/office/drawing/2010/main" val="0"/>
              </a:ext>
            </a:extLst>
          </a:blip>
          <a:srcRect t="32908" r="4291" b="13191"/>
          <a:stretch/>
        </p:blipFill>
        <p:spPr>
          <a:xfrm>
            <a:off x="6607487" y="1729726"/>
            <a:ext cx="3240000" cy="2520000"/>
          </a:xfrm>
          <a:prstGeom prst="rect">
            <a:avLst/>
          </a:prstGeom>
          <a:ln>
            <a:noFill/>
          </a:ln>
          <a:effectLst>
            <a:softEdge rad="112500"/>
          </a:effectLst>
        </p:spPr>
      </p:pic>
      <p:pic>
        <p:nvPicPr>
          <p:cNvPr id="5" name="Picture 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537536" y="4153074"/>
            <a:ext cx="3240000" cy="2520000"/>
          </a:xfrm>
          <a:prstGeom prst="rect">
            <a:avLst/>
          </a:prstGeom>
          <a:ln>
            <a:noFill/>
          </a:ln>
          <a:effectLst>
            <a:softEdge rad="112500"/>
          </a:effectLst>
        </p:spPr>
      </p:pic>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72480" y="1628799"/>
            <a:ext cx="3240000" cy="2520000"/>
          </a:xfrm>
          <a:prstGeom prst="rect">
            <a:avLst/>
          </a:prstGeom>
          <a:ln>
            <a:noFill/>
          </a:ln>
          <a:effectLst>
            <a:softEdge rad="112500"/>
          </a:effectLst>
        </p:spPr>
      </p:pic>
      <p:pic>
        <p:nvPicPr>
          <p:cNvPr id="14" name="Picture 1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72480" y="4148799"/>
            <a:ext cx="3240000" cy="2520000"/>
          </a:xfrm>
          <a:prstGeom prst="rect">
            <a:avLst/>
          </a:prstGeom>
          <a:ln>
            <a:noFill/>
          </a:ln>
          <a:effectLst>
            <a:softEdge rad="112500"/>
          </a:effectLst>
        </p:spPr>
      </p:pic>
      <p:pic>
        <p:nvPicPr>
          <p:cNvPr id="15" name="Picture 14"/>
          <p:cNvPicPr>
            <a:picLocks/>
          </p:cNvPicPr>
          <p:nvPr/>
        </p:nvPicPr>
        <p:blipFill rotWithShape="1">
          <a:blip r:embed="rId7">
            <a:extLst>
              <a:ext uri="{28A0092B-C50C-407E-A947-70E740481C1C}">
                <a14:useLocalDpi xmlns:a14="http://schemas.microsoft.com/office/drawing/2010/main" val="0"/>
              </a:ext>
            </a:extLst>
          </a:blip>
          <a:srcRect t="18222" b="4506"/>
          <a:stretch/>
        </p:blipFill>
        <p:spPr>
          <a:xfrm>
            <a:off x="3640508" y="2168799"/>
            <a:ext cx="2880000" cy="3960000"/>
          </a:xfrm>
          <a:prstGeom prst="rect">
            <a:avLst/>
          </a:prstGeom>
          <a:ln>
            <a:noFill/>
          </a:ln>
          <a:effectLst>
            <a:softEdge rad="112500"/>
          </a:effectLst>
        </p:spPr>
      </p:pic>
    </p:spTree>
    <p:extLst>
      <p:ext uri="{BB962C8B-B14F-4D97-AF65-F5344CB8AC3E}">
        <p14:creationId xmlns:p14="http://schemas.microsoft.com/office/powerpoint/2010/main" val="3645329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476500" y="341691"/>
            <a:ext cx="4953000" cy="369332"/>
          </a:xfrm>
          <a:prstGeom prst="rect">
            <a:avLst/>
          </a:prstGeom>
        </p:spPr>
        <p:txBody>
          <a:bodyPr>
            <a:spAutoFit/>
          </a:bodyPr>
          <a:lstStyle/>
          <a:p>
            <a:endParaRPr lang="ar-EG" dirty="0"/>
          </a:p>
        </p:txBody>
      </p:sp>
      <p:sp>
        <p:nvSpPr>
          <p:cNvPr id="6" name="Rectangle 5"/>
          <p:cNvSpPr/>
          <p:nvPr/>
        </p:nvSpPr>
        <p:spPr>
          <a:xfrm>
            <a:off x="2144688" y="183895"/>
            <a:ext cx="5529064" cy="1169551"/>
          </a:xfrm>
          <a:prstGeom prst="rect">
            <a:avLst/>
          </a:prstGeom>
        </p:spPr>
        <p:txBody>
          <a:bodyPr>
            <a:spAutoFit/>
          </a:bodyPr>
          <a:lstStyle/>
          <a:p>
            <a:pPr algn="ctr"/>
            <a:r>
              <a:rPr lang="ar-EG" sz="1400" dirty="0">
                <a:cs typeface="Sultan bold" pitchFamily="2" charset="-78"/>
              </a:rPr>
              <a:t>فور صدور قرار إقتصار دخول رأس البر على قاطنيها...</a:t>
            </a:r>
          </a:p>
          <a:p>
            <a:pPr algn="ctr"/>
            <a:r>
              <a:rPr lang="ar-EG" sz="1400" dirty="0">
                <a:cs typeface="Sultan bold" pitchFamily="2" charset="-78"/>
              </a:rPr>
              <a:t>محافظ دمياط تجرى جولة بالمدينة وتقرر إغلاق أحد الفنادق و إحالة موظف ببوابة رأس البر إلى التحقيق لمخالفة التعليمات</a:t>
            </a:r>
          </a:p>
          <a:p>
            <a:pPr algn="ctr"/>
            <a:r>
              <a:rPr lang="ar-EG" sz="1400" dirty="0">
                <a:cs typeface="Sultan bold" pitchFamily="2" charset="-78"/>
              </a:rPr>
              <a:t>المحافظ ومدير الأمن يتابعان آليات تنفيذ الإجراءات على بوابتى المدينة و يصدران تعليمات بمنع دخول سيارات السرفيس</a:t>
            </a:r>
          </a:p>
        </p:txBody>
      </p:sp>
      <p:pic>
        <p:nvPicPr>
          <p:cNvPr id="7" name="Picture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80707" y="4365104"/>
            <a:ext cx="3600000" cy="2160000"/>
          </a:xfrm>
          <a:prstGeom prst="rect">
            <a:avLst/>
          </a:prstGeom>
          <a:ln>
            <a:noFill/>
          </a:ln>
          <a:effectLst>
            <a:softEdge rad="112500"/>
          </a:effectLst>
        </p:spPr>
      </p:pic>
      <p:pic>
        <p:nvPicPr>
          <p:cNvPr id="8"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172131" y="1865999"/>
            <a:ext cx="3600000" cy="2160000"/>
          </a:xfrm>
          <a:prstGeom prst="rect">
            <a:avLst/>
          </a:prstGeom>
          <a:ln>
            <a:noFill/>
          </a:ln>
          <a:effectLst>
            <a:softEdge rad="112500"/>
          </a:effectLst>
        </p:spPr>
      </p:pic>
      <p:pic>
        <p:nvPicPr>
          <p:cNvPr id="10" name="Picture 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38780" y="1865999"/>
            <a:ext cx="3600000" cy="2160000"/>
          </a:xfrm>
          <a:prstGeom prst="rect">
            <a:avLst/>
          </a:prstGeom>
          <a:ln>
            <a:noFill/>
          </a:ln>
          <a:effectLst>
            <a:softEdge rad="112500"/>
          </a:effectLst>
        </p:spPr>
      </p:pic>
      <p:pic>
        <p:nvPicPr>
          <p:cNvPr id="11" name="Picture 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183842" y="4365104"/>
            <a:ext cx="3600000" cy="2160000"/>
          </a:xfrm>
          <a:prstGeom prst="rect">
            <a:avLst/>
          </a:prstGeom>
          <a:ln>
            <a:noFill/>
          </a:ln>
          <a:effectLst>
            <a:softEdge rad="112500"/>
          </a:effectLst>
        </p:spPr>
      </p:pic>
      <p:pic>
        <p:nvPicPr>
          <p:cNvPr id="9" name="Picture 8"/>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152800" y="2925104"/>
            <a:ext cx="3960000" cy="2520000"/>
          </a:xfrm>
          <a:prstGeom prst="rect">
            <a:avLst/>
          </a:prstGeom>
          <a:ln>
            <a:noFill/>
          </a:ln>
          <a:effectLst>
            <a:softEdge rad="112500"/>
          </a:effectLst>
        </p:spPr>
      </p:pic>
    </p:spTree>
    <p:extLst>
      <p:ext uri="{BB962C8B-B14F-4D97-AF65-F5344CB8AC3E}">
        <p14:creationId xmlns:p14="http://schemas.microsoft.com/office/powerpoint/2010/main" val="2672091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248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476500" y="348106"/>
            <a:ext cx="4953000" cy="584775"/>
          </a:xfrm>
          <a:prstGeom prst="rect">
            <a:avLst/>
          </a:prstGeom>
        </p:spPr>
        <p:txBody>
          <a:bodyPr>
            <a:spAutoFit/>
          </a:bodyPr>
          <a:lstStyle/>
          <a:p>
            <a:pPr algn="ctr"/>
            <a:r>
              <a:rPr lang="ar-EG" sz="1600" dirty="0">
                <a:cs typeface="Sultan bold" pitchFamily="2" charset="-78"/>
              </a:rPr>
              <a:t>تواجد مستمر لمحافظ دمياط برأس البر لمتابعة الالتزام بتطبيق القرار الصادر بإقتصار دخول المدينة على قاطنيها</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160" y="1457231"/>
            <a:ext cx="3363416" cy="2403818"/>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3160" y="4097470"/>
            <a:ext cx="3363416" cy="2499882"/>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97" y="4197424"/>
            <a:ext cx="3456384" cy="2471936"/>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7" y="1457230"/>
            <a:ext cx="3491881" cy="2515998"/>
          </a:xfrm>
          <a:prstGeom prst="rect">
            <a:avLst/>
          </a:prstGeom>
          <a:ln>
            <a:noFill/>
          </a:ln>
          <a:effectLst>
            <a:softEdge rad="1125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0832" y="2996952"/>
            <a:ext cx="3426378" cy="2592288"/>
          </a:xfrm>
          <a:prstGeom prst="rect">
            <a:avLst/>
          </a:prstGeom>
          <a:ln>
            <a:noFill/>
          </a:ln>
          <a:effectLst>
            <a:softEdge rad="112500"/>
          </a:effectLst>
        </p:spPr>
      </p:pic>
    </p:spTree>
    <p:extLst>
      <p:ext uri="{BB962C8B-B14F-4D97-AF65-F5344CB8AC3E}">
        <p14:creationId xmlns:p14="http://schemas.microsoft.com/office/powerpoint/2010/main" val="261257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27384"/>
            <a:ext cx="7022917" cy="147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160" y="1696740"/>
            <a:ext cx="3312368" cy="2236315"/>
          </a:xfrm>
          <a:prstGeom prst="rect">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3160" y="4149080"/>
            <a:ext cx="3312368" cy="2304256"/>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646" y="4168052"/>
            <a:ext cx="3491880" cy="2327920"/>
          </a:xfrm>
          <a:prstGeom prst="rect">
            <a:avLst/>
          </a:prstGeom>
          <a:ln>
            <a:noFill/>
          </a:ln>
          <a:effectLst>
            <a:softEdge rad="112500"/>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235" y="1696740"/>
            <a:ext cx="3491880" cy="2376264"/>
          </a:xfrm>
          <a:prstGeom prst="rect">
            <a:avLst/>
          </a:prstGeom>
          <a:ln>
            <a:noFill/>
          </a:ln>
          <a:effectLst>
            <a:softEdge rad="112500"/>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6856" y="2492896"/>
            <a:ext cx="3035728" cy="3312368"/>
          </a:xfrm>
          <a:prstGeom prst="rect">
            <a:avLst/>
          </a:prstGeom>
          <a:ln>
            <a:noFill/>
          </a:ln>
          <a:effectLst>
            <a:softEdge rad="112500"/>
          </a:effectLst>
        </p:spPr>
      </p:pic>
      <p:sp>
        <p:nvSpPr>
          <p:cNvPr id="18" name="Rectangle 17"/>
          <p:cNvSpPr/>
          <p:nvPr/>
        </p:nvSpPr>
        <p:spPr>
          <a:xfrm>
            <a:off x="2216696" y="341691"/>
            <a:ext cx="5328591" cy="584775"/>
          </a:xfrm>
          <a:prstGeom prst="rect">
            <a:avLst/>
          </a:prstGeom>
        </p:spPr>
        <p:txBody>
          <a:bodyPr wrap="square">
            <a:spAutoFit/>
          </a:bodyPr>
          <a:lstStyle/>
          <a:p>
            <a:pPr algn="justLow"/>
            <a:r>
              <a:rPr lang="ar-EG" sz="1600" dirty="0">
                <a:cs typeface="Sultan bold" pitchFamily="2" charset="-78"/>
              </a:rPr>
              <a:t>محافظ دمياط تشهد اصطفاف معدات وسيارات النظافة والتطهير وتتابع أعمال توزيعها على أحياء مدينة دمياط وبدء تنفيذ حملات مكبرة خلال فترة حظر التجوال</a:t>
            </a:r>
          </a:p>
        </p:txBody>
      </p:sp>
    </p:spTree>
    <p:extLst>
      <p:ext uri="{BB962C8B-B14F-4D97-AF65-F5344CB8AC3E}">
        <p14:creationId xmlns:p14="http://schemas.microsoft.com/office/powerpoint/2010/main" val="443959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32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1656" y="1265021"/>
            <a:ext cx="3312368" cy="2208245"/>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2920" y="2420888"/>
            <a:ext cx="3456384" cy="2304256"/>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616" y="3280874"/>
            <a:ext cx="3318533" cy="2212355"/>
          </a:xfrm>
          <a:prstGeom prst="rect">
            <a:avLst/>
          </a:prstGeom>
          <a:ln>
            <a:noFill/>
          </a:ln>
          <a:effectLst>
            <a:softEdge rad="11250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472" y="5013176"/>
            <a:ext cx="2670468" cy="1780312"/>
          </a:xfrm>
          <a:prstGeom prst="rect">
            <a:avLst/>
          </a:prstGeom>
          <a:ln>
            <a:noFill/>
          </a:ln>
          <a:effectLst>
            <a:softEdge rad="112500"/>
          </a:effectLst>
        </p:spPr>
      </p:pic>
      <p:sp>
        <p:nvSpPr>
          <p:cNvPr id="12" name="Rectangle 11"/>
          <p:cNvSpPr/>
          <p:nvPr/>
        </p:nvSpPr>
        <p:spPr>
          <a:xfrm>
            <a:off x="2476500" y="310116"/>
            <a:ext cx="4953000" cy="584775"/>
          </a:xfrm>
          <a:prstGeom prst="rect">
            <a:avLst/>
          </a:prstGeom>
        </p:spPr>
        <p:txBody>
          <a:bodyPr>
            <a:spAutoFit/>
          </a:bodyPr>
          <a:lstStyle/>
          <a:p>
            <a:pPr algn="ctr"/>
            <a:r>
              <a:rPr lang="ar-EG" sz="1600" dirty="0">
                <a:cs typeface="Sultan bold" pitchFamily="2" charset="-78"/>
              </a:rPr>
              <a:t>محافظ دمياط تتابع إجراءات عملية صرف المرحلة الثانية من المنحة الرئاسية لدعم العمالة الغير منتظمة</a:t>
            </a:r>
          </a:p>
        </p:txBody>
      </p:sp>
    </p:spTree>
    <p:extLst>
      <p:ext uri="{BB962C8B-B14F-4D97-AF65-F5344CB8AC3E}">
        <p14:creationId xmlns:p14="http://schemas.microsoft.com/office/powerpoint/2010/main" val="193789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40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6138" y="1340768"/>
            <a:ext cx="9345488" cy="830997"/>
          </a:xfrm>
          <a:prstGeom prst="rect">
            <a:avLst/>
          </a:prstGeom>
        </p:spPr>
        <p:txBody>
          <a:bodyPr wrap="square">
            <a:spAutoFit/>
          </a:bodyPr>
          <a:lstStyle/>
          <a:p>
            <a:pPr algn="justLow"/>
            <a:r>
              <a:rPr lang="ar-EG" sz="1600" dirty="0">
                <a:cs typeface="Sultan bold" pitchFamily="2" charset="-78"/>
              </a:rPr>
              <a:t>أعلنت الأستاذة الدكتورة منال عوض محافظ دمياط، عن وصول قافلة تتضمن ٤ آلاف كرتونة للمواد الغذائية و ٥ أطنان من اللحوم و ٢٠ طن من البطاطس وذلك ضمن الثلاثة قوافل التى أطلقها صندوق تحيا مصر صباح اليوم لدعم العمالة الغير منتظمة المتأثرة بتداعيات فيروس كورونا المستجد بمحافظات دمياط والفيوم وسوهاج</a:t>
            </a:r>
          </a:p>
        </p:txBody>
      </p:sp>
      <p:sp>
        <p:nvSpPr>
          <p:cNvPr id="8" name="Rectangle 7"/>
          <p:cNvSpPr/>
          <p:nvPr/>
        </p:nvSpPr>
        <p:spPr>
          <a:xfrm>
            <a:off x="2884868" y="495579"/>
            <a:ext cx="4179349" cy="338554"/>
          </a:xfrm>
          <a:prstGeom prst="rect">
            <a:avLst/>
          </a:prstGeom>
        </p:spPr>
        <p:txBody>
          <a:bodyPr wrap="none">
            <a:spAutoFit/>
          </a:bodyPr>
          <a:lstStyle/>
          <a:p>
            <a:pPr algn="ctr"/>
            <a:r>
              <a:rPr lang="ar-EG" sz="1600" dirty="0">
                <a:cs typeface="Sultan bold" pitchFamily="2" charset="-78"/>
              </a:rPr>
              <a:t>وصول قافلة للمواد الغذائية لدعم العمالة الغير منتظمة بالمحافظة</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117" y="2408114"/>
            <a:ext cx="3816424" cy="2544283"/>
          </a:xfrm>
          <a:prstGeom prst="rect">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4268" y="3723589"/>
            <a:ext cx="3923928" cy="2457615"/>
          </a:xfrm>
          <a:prstGeom prst="rect">
            <a:avLst/>
          </a:prstGeom>
          <a:ln>
            <a:noFill/>
          </a:ln>
          <a:effectLst>
            <a:softEdge rad="112500"/>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22" y="4509120"/>
            <a:ext cx="3059832" cy="2132856"/>
          </a:xfrm>
          <a:prstGeom prst="rect">
            <a:avLst/>
          </a:prstGeom>
          <a:ln>
            <a:noFill/>
          </a:ln>
          <a:effectLst>
            <a:softEdge rad="112500"/>
          </a:effectLst>
        </p:spPr>
      </p:pic>
    </p:spTree>
    <p:extLst>
      <p:ext uri="{BB962C8B-B14F-4D97-AF65-F5344CB8AC3E}">
        <p14:creationId xmlns:p14="http://schemas.microsoft.com/office/powerpoint/2010/main" val="2921915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581546" y="387857"/>
            <a:ext cx="4909013" cy="830997"/>
          </a:xfrm>
          <a:prstGeom prst="rect">
            <a:avLst/>
          </a:prstGeom>
        </p:spPr>
        <p:txBody>
          <a:bodyPr wrap="square">
            <a:spAutoFit/>
          </a:bodyPr>
          <a:lstStyle/>
          <a:p>
            <a:pPr algn="ctr"/>
            <a:r>
              <a:rPr lang="ar-EG" sz="1600" dirty="0">
                <a:cs typeface="Sultan bold" pitchFamily="2" charset="-78"/>
              </a:rPr>
              <a:t>محافظ دمياط تتفقد مستشفتى الحميات والصدر لمتابعة إجراءات التعامل مع أزمة فيروس كورونا المستجد</a:t>
            </a:r>
            <a:br>
              <a:rPr lang="ar-EG" sz="1600" dirty="0">
                <a:cs typeface="Sultan bold" pitchFamily="2" charset="-78"/>
              </a:rPr>
            </a:br>
            <a:r>
              <a:rPr lang="ar-EG" sz="1600" dirty="0">
                <a:cs typeface="Sultan bold" pitchFamily="2" charset="-78"/>
              </a:rPr>
              <a:t> والتأكد من توافر المستلزمات الطبية و الوقائية</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7096" y="1678726"/>
            <a:ext cx="3779912" cy="2519941"/>
          </a:xfrm>
          <a:prstGeom prst="rect">
            <a:avLst/>
          </a:prstGeom>
          <a:ln>
            <a:noFill/>
          </a:ln>
          <a:effectLst>
            <a:softEdge rad="112500"/>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7096" y="4270505"/>
            <a:ext cx="3779912" cy="2400267"/>
          </a:xfrm>
          <a:prstGeom prst="rect">
            <a:avLst/>
          </a:prstGeom>
          <a:ln>
            <a:noFill/>
          </a:ln>
          <a:effectLst>
            <a:softEdge rad="112500"/>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504" y="1666725"/>
            <a:ext cx="3797913" cy="2531942"/>
          </a:xfrm>
          <a:prstGeom prst="rect">
            <a:avLst/>
          </a:prstGeom>
          <a:ln>
            <a:noFill/>
          </a:ln>
          <a:effectLst>
            <a:softEdge rad="112500"/>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472" y="4198667"/>
            <a:ext cx="3815916" cy="2543944"/>
          </a:xfrm>
          <a:prstGeom prst="rect">
            <a:avLst/>
          </a:prstGeom>
          <a:ln>
            <a:noFill/>
          </a:ln>
          <a:effectLst>
            <a:softEdge rad="112500"/>
          </a:effectLst>
        </p:spPr>
      </p:pic>
    </p:spTree>
    <p:extLst>
      <p:ext uri="{BB962C8B-B14F-4D97-AF65-F5344CB8AC3E}">
        <p14:creationId xmlns:p14="http://schemas.microsoft.com/office/powerpoint/2010/main" val="2807113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432720" y="387857"/>
            <a:ext cx="5057839" cy="1107996"/>
          </a:xfrm>
          <a:prstGeom prst="rect">
            <a:avLst/>
          </a:prstGeom>
        </p:spPr>
        <p:txBody>
          <a:bodyPr wrap="square">
            <a:spAutoFit/>
          </a:bodyPr>
          <a:lstStyle/>
          <a:p>
            <a:pPr algn="justLow"/>
            <a:r>
              <a:rPr lang="ar-EG" sz="1600" dirty="0">
                <a:cs typeface="Sultan bold" pitchFamily="2" charset="-78"/>
              </a:rPr>
              <a:t>خلال تفقدها لعدد من المواقف و المناطق بمدينتى دمياط و الروضة ..</a:t>
            </a:r>
          </a:p>
          <a:p>
            <a:pPr algn="justLow"/>
            <a:r>
              <a:rPr lang="ar-EG" sz="1600" dirty="0">
                <a:cs typeface="Sultan bold" pitchFamily="2" charset="-78"/>
              </a:rPr>
              <a:t>محافظ دمياط تشدد على التزام سائقى سيارات الأجرة والتاكسى ومركبات التوكتوك والركاب بإرتداء الكمامة الوقائية</a:t>
            </a:r>
          </a:p>
          <a:p>
            <a:pPr algn="justLow"/>
            <a:r>
              <a:rPr lang="ar-EG" sz="1600" dirty="0">
                <a:cs typeface="Sultan bold" pitchFamily="2" charset="-78"/>
              </a:rPr>
              <a:t>وتؤكد سحب الرخص وفرض غرامات فورية على المخالفين</a:t>
            </a:r>
          </a:p>
        </p:txBody>
      </p:sp>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673080" y="1777062"/>
            <a:ext cx="3960000" cy="2804066"/>
          </a:xfrm>
          <a:prstGeom prst="rect">
            <a:avLst/>
          </a:prstGeom>
          <a:ln>
            <a:noFill/>
          </a:ln>
          <a:effectLst>
            <a:softEdge rad="112500"/>
          </a:effectLst>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792759" y="2708920"/>
            <a:ext cx="3960000" cy="2844176"/>
          </a:xfrm>
          <a:prstGeom prst="rect">
            <a:avLst/>
          </a:prstGeom>
          <a:ln>
            <a:noFill/>
          </a:ln>
          <a:effectLst>
            <a:softEdge rad="112500"/>
          </a:effectLst>
        </p:spPr>
      </p:pic>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28464" y="4131008"/>
            <a:ext cx="3960000" cy="2682088"/>
          </a:xfrm>
          <a:prstGeom prst="rect">
            <a:avLst/>
          </a:prstGeom>
          <a:ln>
            <a:noFill/>
          </a:ln>
          <a:effectLst>
            <a:softEdge rad="112500"/>
          </a:effectLst>
        </p:spPr>
      </p:pic>
    </p:spTree>
    <p:extLst>
      <p:ext uri="{BB962C8B-B14F-4D97-AF65-F5344CB8AC3E}">
        <p14:creationId xmlns:p14="http://schemas.microsoft.com/office/powerpoint/2010/main" val="3563422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dirty="0"/>
          </a:p>
        </p:txBody>
      </p:sp>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292079" y="-68625"/>
            <a:ext cx="5564378" cy="136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97768" y="430771"/>
            <a:ext cx="4953000" cy="369332"/>
          </a:xfrm>
          <a:prstGeom prst="rect">
            <a:avLst/>
          </a:prstGeom>
        </p:spPr>
        <p:txBody>
          <a:bodyPr>
            <a:spAutoFit/>
          </a:bodyPr>
          <a:lstStyle/>
          <a:p>
            <a:pPr algn="ctr"/>
            <a:r>
              <a:rPr lang="ar-EG" dirty="0" smtClean="0">
                <a:cs typeface="Sultan bold" pitchFamily="2" charset="-78"/>
              </a:rPr>
              <a:t>اهم القرارات التي اصدرتها الدكتورة منال عوض محافظ دمياط </a:t>
            </a:r>
            <a:endParaRPr lang="ar-EG" dirty="0">
              <a:cs typeface="Sultan bold" pitchFamily="2" charset="-78"/>
            </a:endParaRP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698295166"/>
              </p:ext>
            </p:extLst>
          </p:nvPr>
        </p:nvGraphicFramePr>
        <p:xfrm>
          <a:off x="344488" y="1340769"/>
          <a:ext cx="9433048"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202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581546" y="387857"/>
            <a:ext cx="4909013" cy="830997"/>
          </a:xfrm>
          <a:prstGeom prst="rect">
            <a:avLst/>
          </a:prstGeom>
        </p:spPr>
        <p:txBody>
          <a:bodyPr wrap="square">
            <a:spAutoFit/>
          </a:bodyPr>
          <a:lstStyle/>
          <a:p>
            <a:pPr algn="ctr"/>
            <a:r>
              <a:rPr lang="ar-EG" sz="1600" dirty="0">
                <a:cs typeface="Sultan bold" pitchFamily="2" charset="-78"/>
              </a:rPr>
              <a:t>تنفيذًا لتكليفات محافظ دمياط...</a:t>
            </a:r>
            <a:br>
              <a:rPr lang="ar-EG" sz="1600" dirty="0">
                <a:cs typeface="Sultan bold" pitchFamily="2" charset="-78"/>
              </a:rPr>
            </a:br>
            <a:r>
              <a:rPr lang="ar-EG" sz="1600" dirty="0">
                <a:cs typeface="Sultan bold" pitchFamily="2" charset="-78"/>
              </a:rPr>
              <a:t>لجنة إدارة الأزمة بالمحافظة ترصد إجراءات مجابهة فيروس كورونا وتوافر المستلزمات الطبية و الوقائية بمستشفى الصدر</a:t>
            </a:r>
          </a:p>
        </p:txBody>
      </p:sp>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65168" y="1661069"/>
            <a:ext cx="3240000" cy="2520000"/>
          </a:xfrm>
          <a:prstGeom prst="rect">
            <a:avLst/>
          </a:prstGeom>
          <a:ln>
            <a:noFill/>
          </a:ln>
          <a:effectLst>
            <a:softEdge rad="112500"/>
          </a:effectLst>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230624" y="4165303"/>
            <a:ext cx="3240000" cy="2520000"/>
          </a:xfrm>
          <a:prstGeom prst="rect">
            <a:avLst/>
          </a:prstGeom>
          <a:ln>
            <a:noFill/>
          </a:ln>
          <a:effectLst>
            <a:softEdge rad="112500"/>
          </a:effectLst>
        </p:spPr>
      </p:pic>
      <p:pic>
        <p:nvPicPr>
          <p:cNvPr id="10" name="Picture 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81000" y="1683554"/>
            <a:ext cx="3240000" cy="2520000"/>
          </a:xfrm>
          <a:prstGeom prst="rect">
            <a:avLst/>
          </a:prstGeom>
          <a:ln>
            <a:noFill/>
          </a:ln>
          <a:effectLst>
            <a:softEdge rad="112500"/>
          </a:effectLst>
        </p:spPr>
      </p:pic>
      <p:pic>
        <p:nvPicPr>
          <p:cNvPr id="11" name="Picture 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713728" y="4180086"/>
            <a:ext cx="3240000" cy="2520000"/>
          </a:xfrm>
          <a:prstGeom prst="rect">
            <a:avLst/>
          </a:prstGeom>
          <a:ln>
            <a:noFill/>
          </a:ln>
          <a:effectLst>
            <a:softEdge rad="112500"/>
          </a:effectLst>
        </p:spPr>
      </p:pic>
    </p:spTree>
    <p:extLst>
      <p:ext uri="{BB962C8B-B14F-4D97-AF65-F5344CB8AC3E}">
        <p14:creationId xmlns:p14="http://schemas.microsoft.com/office/powerpoint/2010/main" val="1150558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581546" y="387857"/>
            <a:ext cx="4909013" cy="830997"/>
          </a:xfrm>
          <a:prstGeom prst="rect">
            <a:avLst/>
          </a:prstGeom>
        </p:spPr>
        <p:txBody>
          <a:bodyPr wrap="square">
            <a:spAutoFit/>
          </a:bodyPr>
          <a:lstStyle/>
          <a:p>
            <a:pPr algn="ctr"/>
            <a:r>
              <a:rPr lang="ar-EG" sz="1600" dirty="0">
                <a:cs typeface="Sultan bold" pitchFamily="2" charset="-78"/>
              </a:rPr>
              <a:t>استعدادًا لانطلاق ماراثون الثانوية العامة...</a:t>
            </a:r>
            <a:br>
              <a:rPr lang="ar-EG" sz="1600" dirty="0">
                <a:cs typeface="Sultan bold" pitchFamily="2" charset="-78"/>
              </a:rPr>
            </a:br>
            <a:r>
              <a:rPr lang="ar-EG" sz="1600" dirty="0">
                <a:cs typeface="Sultan bold" pitchFamily="2" charset="-78"/>
              </a:rPr>
              <a:t>محافظ دمياط تتفقد مدرستى بنت الشاطئ و دمياط الإعدادية لمتابعة التجهيزات النهائية للجان بهما</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64" y="4363881"/>
            <a:ext cx="2822408" cy="218424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1914" y="4437112"/>
            <a:ext cx="3168349" cy="211223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2315" y="4401107"/>
            <a:ext cx="3276363" cy="218424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9024" y="1666725"/>
            <a:ext cx="3564395" cy="255436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582" y="1643838"/>
            <a:ext cx="3685346" cy="2456897"/>
          </a:xfrm>
          <a:prstGeom prst="rect">
            <a:avLst/>
          </a:prstGeom>
        </p:spPr>
      </p:pic>
    </p:spTree>
    <p:extLst>
      <p:ext uri="{BB962C8B-B14F-4D97-AF65-F5344CB8AC3E}">
        <p14:creationId xmlns:p14="http://schemas.microsoft.com/office/powerpoint/2010/main" val="101944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569117" y="510968"/>
            <a:ext cx="4909013" cy="584775"/>
          </a:xfrm>
          <a:prstGeom prst="rect">
            <a:avLst/>
          </a:prstGeom>
        </p:spPr>
        <p:txBody>
          <a:bodyPr wrap="square">
            <a:spAutoFit/>
          </a:bodyPr>
          <a:lstStyle/>
          <a:p>
            <a:pPr algn="ctr"/>
            <a:r>
              <a:rPr lang="ar-SA" sz="1600" dirty="0">
                <a:cs typeface="Sultan bold" pitchFamily="2" charset="-78"/>
              </a:rPr>
              <a:t>خلال تفقدها لمعهد فتيات دمياط ... محافظ دمياط تتابع سير امتحانات الثانوية الأزهرية</a:t>
            </a:r>
            <a:endParaRPr lang="ar-EG" sz="1600" dirty="0">
              <a:cs typeface="Sultan bold" pitchFamily="2" charset="-7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176" y="1772816"/>
            <a:ext cx="3167844" cy="2111896"/>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9165" y="4200954"/>
            <a:ext cx="3707904" cy="2471936"/>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77" y="4197056"/>
            <a:ext cx="3465435" cy="2448708"/>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64" y="1830910"/>
            <a:ext cx="3215072" cy="2056916"/>
          </a:xfrm>
          <a:prstGeom prst="rect">
            <a:avLst/>
          </a:prstGeom>
          <a:ln>
            <a:noFill/>
          </a:ln>
          <a:effectLst>
            <a:softEdge rad="112500"/>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6997" y="1813508"/>
            <a:ext cx="3024336" cy="2016224"/>
          </a:xfrm>
          <a:prstGeom prst="rect">
            <a:avLst/>
          </a:prstGeom>
          <a:ln>
            <a:noFill/>
          </a:ln>
          <a:effectLst>
            <a:softEdge rad="112500"/>
          </a:effectLst>
        </p:spPr>
      </p:pic>
    </p:spTree>
    <p:extLst>
      <p:ext uri="{BB962C8B-B14F-4D97-AF65-F5344CB8AC3E}">
        <p14:creationId xmlns:p14="http://schemas.microsoft.com/office/powerpoint/2010/main" val="3998227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7707" y="-60013"/>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69117" y="249357"/>
            <a:ext cx="4953000" cy="1077218"/>
          </a:xfrm>
          <a:prstGeom prst="rect">
            <a:avLst/>
          </a:prstGeom>
        </p:spPr>
        <p:txBody>
          <a:bodyPr>
            <a:spAutoFit/>
          </a:bodyPr>
          <a:lstStyle/>
          <a:p>
            <a:pPr algn="ctr"/>
            <a:r>
              <a:rPr lang="ar-EG" sz="1600" dirty="0">
                <a:cs typeface="Sultan bold" pitchFamily="2" charset="-78"/>
              </a:rPr>
              <a:t>إنطلاق ماراثون الثانوية العامة و الأزهرية ومحافظ دمياط تجرى زيارة ميدانية لعدد من اللجان...</a:t>
            </a:r>
          </a:p>
          <a:p>
            <a:pPr algn="ctr"/>
            <a:r>
              <a:rPr lang="ar-EG" sz="1600" dirty="0">
                <a:cs typeface="Sultan bold" pitchFamily="2" charset="-78"/>
              </a:rPr>
              <a:t>الدكتورة منال عوض " إجراءات تنظيمية واحترازية مشددة وسلامة الطلاب أهم أولوياتنا"</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5168" y="1645565"/>
            <a:ext cx="3278545" cy="2185697"/>
          </a:xfrm>
          <a:prstGeom prst="rect">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024" y="4005064"/>
            <a:ext cx="3707904" cy="2471936"/>
          </a:xfrm>
          <a:prstGeom prst="rect">
            <a:avLst/>
          </a:prstGeom>
          <a:ln>
            <a:noFill/>
          </a:ln>
          <a:effectLst>
            <a:softEdge rad="11250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6736" y="4005064"/>
            <a:ext cx="3491880" cy="2327920"/>
          </a:xfrm>
          <a:prstGeom prst="rect">
            <a:avLst/>
          </a:prstGeom>
          <a:ln>
            <a:noFill/>
          </a:ln>
          <a:effectLst>
            <a:softEdge rad="112500"/>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64" y="1652801"/>
            <a:ext cx="3312368" cy="2208245"/>
          </a:xfrm>
          <a:prstGeom prst="rect">
            <a:avLst/>
          </a:prstGeom>
          <a:ln>
            <a:noFill/>
          </a:ln>
          <a:effectLst>
            <a:softEdge rad="112500"/>
          </a:effectLst>
        </p:spPr>
      </p:pic>
    </p:spTree>
    <p:extLst>
      <p:ext uri="{BB962C8B-B14F-4D97-AF65-F5344CB8AC3E}">
        <p14:creationId xmlns:p14="http://schemas.microsoft.com/office/powerpoint/2010/main" val="3064933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6" b="8384"/>
          <a:stretch/>
        </p:blipFill>
        <p:spPr>
          <a:xfrm>
            <a:off x="920552" y="116632"/>
            <a:ext cx="7992888" cy="6570557"/>
          </a:xfrm>
        </p:spPr>
      </p:pic>
      <p:sp>
        <p:nvSpPr>
          <p:cNvPr id="5" name="TextBox 4"/>
          <p:cNvSpPr txBox="1"/>
          <p:nvPr/>
        </p:nvSpPr>
        <p:spPr>
          <a:xfrm>
            <a:off x="1928664" y="2708920"/>
            <a:ext cx="6192688" cy="1200329"/>
          </a:xfrm>
          <a:prstGeom prst="rect">
            <a:avLst/>
          </a:prstGeom>
          <a:noFill/>
        </p:spPr>
        <p:txBody>
          <a:bodyPr wrap="square" rtlCol="1">
            <a:spAutoFit/>
          </a:bodyPr>
          <a:lstStyle/>
          <a:p>
            <a:pPr algn="ctr"/>
            <a:r>
              <a:rPr lang="ar-EG" sz="3600" dirty="0" smtClean="0">
                <a:cs typeface="Sultan bold" pitchFamily="2" charset="-78"/>
              </a:rPr>
              <a:t>الاجراءات التي قامت بها المديريات لمواجهة فيروس كورونا المستجد </a:t>
            </a:r>
            <a:endParaRPr lang="ar-EG" sz="3600" dirty="0">
              <a:cs typeface="Sultan bold" pitchFamily="2" charset="-78"/>
            </a:endParaRPr>
          </a:p>
        </p:txBody>
      </p:sp>
      <p:sp>
        <p:nvSpPr>
          <p:cNvPr id="6" name="Frame 5"/>
          <p:cNvSpPr/>
          <p:nvPr/>
        </p:nvSpPr>
        <p:spPr>
          <a:xfrm>
            <a:off x="1040777" y="1616896"/>
            <a:ext cx="7800655" cy="3384376"/>
          </a:xfrm>
          <a:prstGeom prst="frame">
            <a:avLst/>
          </a:prstGeom>
          <a:solidFill>
            <a:schemeClr val="accent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EG">
              <a:solidFill>
                <a:schemeClr val="tx1"/>
              </a:solidFill>
            </a:endParaRPr>
          </a:p>
        </p:txBody>
      </p:sp>
    </p:spTree>
    <p:extLst>
      <p:ext uri="{BB962C8B-B14F-4D97-AF65-F5344CB8AC3E}">
        <p14:creationId xmlns:p14="http://schemas.microsoft.com/office/powerpoint/2010/main" val="1097662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esktop\New folder (16)\New folder (2)\New folder\New folder\New folder\New folder\New folder\colorful-origami-label-pack_23-2147496960.jpg"/>
          <p:cNvPicPr>
            <a:picLocks noChangeAspect="1" noChangeArrowheads="1"/>
          </p:cNvPicPr>
          <p:nvPr/>
        </p:nvPicPr>
        <p:blipFill rotWithShape="1">
          <a:blip r:embed="rId2">
            <a:extLst>
              <a:ext uri="{28A0092B-C50C-407E-A947-70E740481C1C}">
                <a14:useLocalDpi xmlns:a14="http://schemas.microsoft.com/office/drawing/2010/main" val="0"/>
              </a:ext>
            </a:extLst>
          </a:blip>
          <a:srcRect l="14594" t="7758" r="16976" b="14117"/>
          <a:stretch/>
        </p:blipFill>
        <p:spPr bwMode="auto">
          <a:xfrm>
            <a:off x="5529064" y="648073"/>
            <a:ext cx="4185515" cy="46435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30563" y="1189051"/>
            <a:ext cx="2086457" cy="523220"/>
          </a:xfrm>
          <a:prstGeom prst="rect">
            <a:avLst/>
          </a:prstGeom>
        </p:spPr>
        <p:txBody>
          <a:bodyPr wrap="square">
            <a:spAutoFit/>
          </a:bodyPr>
          <a:lstStyle/>
          <a:p>
            <a:pPr lvl="0" algn="ctr">
              <a:spcAft>
                <a:spcPts val="1000"/>
              </a:spcAft>
            </a:pPr>
            <a:r>
              <a:rPr lang="ar-EG" sz="1350" dirty="0">
                <a:cs typeface="Sultan Medium" pitchFamily="2" charset="-78"/>
              </a:rPr>
              <a:t>تخفيض عدد العاملين بالمديرية وعدد الوحدات التابعة لها</a:t>
            </a:r>
            <a:endParaRPr lang="en-US" sz="1350" dirty="0">
              <a:cs typeface="Sultan Medium" pitchFamily="2" charset="-78"/>
            </a:endParaRPr>
          </a:p>
        </p:txBody>
      </p:sp>
      <p:sp>
        <p:nvSpPr>
          <p:cNvPr id="6" name="Rectangle 5"/>
          <p:cNvSpPr/>
          <p:nvPr/>
        </p:nvSpPr>
        <p:spPr>
          <a:xfrm>
            <a:off x="6087474" y="2780928"/>
            <a:ext cx="2171060" cy="738664"/>
          </a:xfrm>
          <a:prstGeom prst="rect">
            <a:avLst/>
          </a:prstGeom>
        </p:spPr>
        <p:txBody>
          <a:bodyPr wrap="square">
            <a:spAutoFit/>
          </a:bodyPr>
          <a:lstStyle/>
          <a:p>
            <a:pPr algn="ctr">
              <a:spcAft>
                <a:spcPts val="1000"/>
              </a:spcAft>
            </a:pPr>
            <a:r>
              <a:rPr lang="ar-EG" sz="1350" dirty="0">
                <a:cs typeface="Sultan Medium" pitchFamily="2" charset="-78"/>
              </a:rPr>
              <a:t>تطهير وتعقيم المديرية والوحدات التابعة لها </a:t>
            </a:r>
            <a:br>
              <a:rPr lang="ar-EG" sz="1350" dirty="0">
                <a:cs typeface="Sultan Medium" pitchFamily="2" charset="-78"/>
              </a:rPr>
            </a:br>
            <a:r>
              <a:rPr lang="ar-EG" sz="1350" dirty="0">
                <a:cs typeface="Sultan Medium" pitchFamily="2" charset="-78"/>
              </a:rPr>
              <a:t>بشكل يومي</a:t>
            </a:r>
            <a:endParaRPr lang="en-US" sz="1350" dirty="0">
              <a:cs typeface="Sultan Medium" pitchFamily="2" charset="-78"/>
            </a:endParaRPr>
          </a:p>
        </p:txBody>
      </p:sp>
      <p:sp>
        <p:nvSpPr>
          <p:cNvPr id="7" name="Rectangle 6"/>
          <p:cNvSpPr/>
          <p:nvPr/>
        </p:nvSpPr>
        <p:spPr>
          <a:xfrm>
            <a:off x="6220916" y="4397176"/>
            <a:ext cx="2086457" cy="738664"/>
          </a:xfrm>
          <a:prstGeom prst="rect">
            <a:avLst/>
          </a:prstGeom>
        </p:spPr>
        <p:txBody>
          <a:bodyPr wrap="square">
            <a:spAutoFit/>
          </a:bodyPr>
          <a:lstStyle/>
          <a:p>
            <a:pPr algn="ctr">
              <a:spcAft>
                <a:spcPts val="1000"/>
              </a:spcAft>
            </a:pPr>
            <a:r>
              <a:rPr lang="ar-EG" sz="1400" b="1" dirty="0">
                <a:effectLst>
                  <a:outerShdw blurRad="38100" dist="38100" dir="2700000" algn="tl">
                    <a:srgbClr val="000000">
                      <a:alpha val="43137"/>
                    </a:srgbClr>
                  </a:outerShdw>
                </a:effectLst>
                <a:ea typeface="Calibri"/>
              </a:rPr>
              <a:t>تم </a:t>
            </a:r>
            <a:r>
              <a:rPr lang="ar-EG" sz="1350" dirty="0">
                <a:cs typeface="Sultan Medium" pitchFamily="2" charset="-78"/>
              </a:rPr>
              <a:t>توفير السلع التموينية الضرورية للمواطنين من خلال مكاتب التموين </a:t>
            </a:r>
          </a:p>
        </p:txBody>
      </p:sp>
      <p:pic>
        <p:nvPicPr>
          <p:cNvPr id="9" name="Picture 2" descr="C:\Users\Dell\Desktop\New folder (16)\New folder (2)\New folder\New folder\New folder\New folder\New folder\colorful-origami-label-pack_23-2147496960.jpg"/>
          <p:cNvPicPr>
            <a:picLocks noChangeAspect="1" noChangeArrowheads="1"/>
          </p:cNvPicPr>
          <p:nvPr/>
        </p:nvPicPr>
        <p:blipFill rotWithShape="1">
          <a:blip r:embed="rId2">
            <a:extLst>
              <a:ext uri="{28A0092B-C50C-407E-A947-70E740481C1C}">
                <a14:useLocalDpi xmlns:a14="http://schemas.microsoft.com/office/drawing/2010/main" val="0"/>
              </a:ext>
            </a:extLst>
          </a:blip>
          <a:srcRect l="14594" t="7758" r="16976" b="14117"/>
          <a:stretch/>
        </p:blipFill>
        <p:spPr bwMode="auto">
          <a:xfrm flipH="1">
            <a:off x="416496" y="648073"/>
            <a:ext cx="4700319" cy="46741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64397" y="1189052"/>
            <a:ext cx="2340260" cy="546303"/>
          </a:xfrm>
          <a:prstGeom prst="rect">
            <a:avLst/>
          </a:prstGeom>
        </p:spPr>
        <p:txBody>
          <a:bodyPr wrap="square">
            <a:spAutoFit/>
          </a:bodyPr>
          <a:lstStyle/>
          <a:p>
            <a:pPr algn="ctr">
              <a:spcAft>
                <a:spcPts val="1000"/>
              </a:spcAft>
            </a:pPr>
            <a:r>
              <a:rPr lang="ar-EG" sz="1600" b="1" dirty="0">
                <a:effectLst>
                  <a:outerShdw blurRad="38100" dist="38100" dir="2700000" algn="tl">
                    <a:srgbClr val="000000">
                      <a:alpha val="43137"/>
                    </a:srgbClr>
                  </a:outerShdw>
                </a:effectLst>
                <a:ea typeface="Calibri"/>
              </a:rPr>
              <a:t>تم </a:t>
            </a:r>
            <a:r>
              <a:rPr lang="ar-EG" sz="1350" dirty="0">
                <a:cs typeface="Sultan Medium" pitchFamily="2" charset="-78"/>
              </a:rPr>
              <a:t>صرف حصة اضافية من القمح للمطاحن والمخابز </a:t>
            </a:r>
          </a:p>
        </p:txBody>
      </p:sp>
      <p:sp>
        <p:nvSpPr>
          <p:cNvPr id="4" name="Rounded Rectangle 3"/>
          <p:cNvSpPr/>
          <p:nvPr/>
        </p:nvSpPr>
        <p:spPr>
          <a:xfrm>
            <a:off x="3166599" y="1"/>
            <a:ext cx="3900433" cy="648072"/>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EG" sz="2800" dirty="0">
                <a:solidFill>
                  <a:srgbClr val="002060"/>
                </a:solidFill>
                <a:cs typeface="Sultan bold" pitchFamily="2" charset="-78"/>
              </a:rPr>
              <a:t>مديرية التموين </a:t>
            </a:r>
          </a:p>
        </p:txBody>
      </p:sp>
      <p:sp>
        <p:nvSpPr>
          <p:cNvPr id="10" name="Rectangle 9"/>
          <p:cNvSpPr/>
          <p:nvPr/>
        </p:nvSpPr>
        <p:spPr>
          <a:xfrm>
            <a:off x="2222696" y="2780928"/>
            <a:ext cx="2164465" cy="738664"/>
          </a:xfrm>
          <a:prstGeom prst="rect">
            <a:avLst/>
          </a:prstGeom>
        </p:spPr>
        <p:txBody>
          <a:bodyPr wrap="square">
            <a:spAutoFit/>
          </a:bodyPr>
          <a:lstStyle/>
          <a:p>
            <a:pPr algn="ctr">
              <a:spcAft>
                <a:spcPts val="1000"/>
              </a:spcAft>
            </a:pPr>
            <a:r>
              <a:rPr lang="ar-EG" sz="1350" dirty="0">
                <a:cs typeface="Sultan Medium" pitchFamily="2" charset="-78"/>
              </a:rPr>
              <a:t>مخاطبة الوزارة بما تم من متغيرات في اسعار السلع الاساسية للمواطنين </a:t>
            </a:r>
          </a:p>
        </p:txBody>
      </p:sp>
      <p:pic>
        <p:nvPicPr>
          <p:cNvPr id="12" name="Picture 2" descr="C:\Users\Dell\Desktop\New folder (16)\New folder (2)\New folder\New folder\New folder\New folder\New folder\colorful-origami-label-pack_23-2147496960.jpg"/>
          <p:cNvPicPr>
            <a:picLocks noChangeAspect="1" noChangeArrowheads="1"/>
          </p:cNvPicPr>
          <p:nvPr/>
        </p:nvPicPr>
        <p:blipFill rotWithShape="1">
          <a:blip r:embed="rId2">
            <a:extLst>
              <a:ext uri="{28A0092B-C50C-407E-A947-70E740481C1C}">
                <a14:useLocalDpi xmlns:a14="http://schemas.microsoft.com/office/drawing/2010/main" val="0"/>
              </a:ext>
            </a:extLst>
          </a:blip>
          <a:srcRect l="12038" t="7758" r="16976" b="68713"/>
          <a:stretch/>
        </p:blipFill>
        <p:spPr bwMode="auto">
          <a:xfrm>
            <a:off x="5748742" y="5322220"/>
            <a:ext cx="3978442" cy="13953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Dell\Desktop\New folder (16)\New folder (2)\New folder\New folder\New folder\New folder\New folder\colorful-origami-label-pack_23-2147496960.jpg"/>
          <p:cNvPicPr>
            <a:picLocks noChangeAspect="1" noChangeArrowheads="1"/>
          </p:cNvPicPr>
          <p:nvPr/>
        </p:nvPicPr>
        <p:blipFill rotWithShape="1">
          <a:blip r:embed="rId2">
            <a:extLst>
              <a:ext uri="{28A0092B-C50C-407E-A947-70E740481C1C}">
                <a14:useLocalDpi xmlns:a14="http://schemas.microsoft.com/office/drawing/2010/main" val="0"/>
              </a:ext>
            </a:extLst>
          </a:blip>
          <a:srcRect l="12038" t="7758" r="16976" b="68713"/>
          <a:stretch/>
        </p:blipFill>
        <p:spPr bwMode="auto">
          <a:xfrm flipH="1">
            <a:off x="662521" y="5398689"/>
            <a:ext cx="4128753" cy="12687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222697" y="4504898"/>
            <a:ext cx="2164465" cy="523220"/>
          </a:xfrm>
          <a:prstGeom prst="rect">
            <a:avLst/>
          </a:prstGeom>
        </p:spPr>
        <p:txBody>
          <a:bodyPr wrap="square">
            <a:spAutoFit/>
          </a:bodyPr>
          <a:lstStyle/>
          <a:p>
            <a:pPr algn="ctr">
              <a:spcAft>
                <a:spcPts val="1000"/>
              </a:spcAft>
            </a:pPr>
            <a:r>
              <a:rPr lang="ar-EG" sz="1350" dirty="0">
                <a:cs typeface="Sultan Medium" pitchFamily="2" charset="-78"/>
              </a:rPr>
              <a:t>متابعة المخابز ومحطات الغاز وموزعي البوتجاز </a:t>
            </a:r>
          </a:p>
        </p:txBody>
      </p:sp>
      <p:sp>
        <p:nvSpPr>
          <p:cNvPr id="11" name="Rectangle 10"/>
          <p:cNvSpPr/>
          <p:nvPr/>
        </p:nvSpPr>
        <p:spPr>
          <a:xfrm>
            <a:off x="6094121" y="5846177"/>
            <a:ext cx="2194678" cy="715581"/>
          </a:xfrm>
          <a:prstGeom prst="rect">
            <a:avLst/>
          </a:prstGeom>
        </p:spPr>
        <p:txBody>
          <a:bodyPr wrap="square">
            <a:spAutoFit/>
          </a:bodyPr>
          <a:lstStyle/>
          <a:p>
            <a:pPr algn="ctr">
              <a:spcAft>
                <a:spcPts val="1000"/>
              </a:spcAft>
            </a:pPr>
            <a:r>
              <a:rPr lang="ar-EG" sz="1350" dirty="0">
                <a:cs typeface="Sultan Medium" pitchFamily="2" charset="-78"/>
              </a:rPr>
              <a:t>التنبيه علي شركة الجملة </a:t>
            </a:r>
            <a:r>
              <a:rPr lang="ar-EG" sz="1350" dirty="0" smtClean="0">
                <a:cs typeface="Sultan Medium" pitchFamily="2" charset="-78"/>
              </a:rPr>
              <a:t>بالعمل </a:t>
            </a:r>
            <a:r>
              <a:rPr lang="ar-EG" sz="1350" dirty="0">
                <a:cs typeface="Sultan Medium" pitchFamily="2" charset="-78"/>
              </a:rPr>
              <a:t>طوال ايام الاسبوع لصرف المقررات التموينية</a:t>
            </a:r>
          </a:p>
        </p:txBody>
      </p:sp>
      <p:sp>
        <p:nvSpPr>
          <p:cNvPr id="15" name="Rectangle 14"/>
          <p:cNvSpPr/>
          <p:nvPr/>
        </p:nvSpPr>
        <p:spPr>
          <a:xfrm>
            <a:off x="2222697" y="6019111"/>
            <a:ext cx="1999711" cy="523220"/>
          </a:xfrm>
          <a:prstGeom prst="rect">
            <a:avLst/>
          </a:prstGeom>
        </p:spPr>
        <p:txBody>
          <a:bodyPr wrap="square">
            <a:spAutoFit/>
          </a:bodyPr>
          <a:lstStyle/>
          <a:p>
            <a:pPr algn="ctr">
              <a:spcAft>
                <a:spcPts val="1000"/>
              </a:spcAft>
            </a:pPr>
            <a:r>
              <a:rPr lang="ar-EG" sz="1350" dirty="0">
                <a:cs typeface="Sultan Medium" pitchFamily="2" charset="-78"/>
              </a:rPr>
              <a:t>توافر مقررات شهر ابريل كاملة من السلع التموينية</a:t>
            </a:r>
          </a:p>
        </p:txBody>
      </p:sp>
    </p:spTree>
    <p:extLst>
      <p:ext uri="{BB962C8B-B14F-4D97-AF65-F5344CB8AC3E}">
        <p14:creationId xmlns:p14="http://schemas.microsoft.com/office/powerpoint/2010/main" val="130407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انفوجرافيك متحرك جاه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 y="548680"/>
            <a:ext cx="9906000" cy="60486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00714" y="1361258"/>
            <a:ext cx="3042338" cy="646331"/>
          </a:xfrm>
          <a:prstGeom prst="rect">
            <a:avLst/>
          </a:prstGeom>
        </p:spPr>
        <p:txBody>
          <a:bodyPr wrap="square">
            <a:spAutoFit/>
          </a:bodyPr>
          <a:lstStyle/>
          <a:p>
            <a:pPr algn="justLow"/>
            <a:r>
              <a:rPr lang="ar-EG" dirty="0">
                <a:cs typeface="Sultan bold" pitchFamily="2" charset="-78"/>
              </a:rPr>
              <a:t>تخفيض قوة العمل بالمديرية </a:t>
            </a:r>
            <a:endParaRPr lang="ar-EG" dirty="0" smtClean="0">
              <a:cs typeface="Sultan bold" pitchFamily="2" charset="-78"/>
            </a:endParaRPr>
          </a:p>
          <a:p>
            <a:pPr algn="justLow"/>
            <a:r>
              <a:rPr lang="ar-EG" dirty="0" smtClean="0">
                <a:cs typeface="Sultan bold" pitchFamily="2" charset="-78"/>
              </a:rPr>
              <a:t>وما </a:t>
            </a:r>
            <a:r>
              <a:rPr lang="ar-EG" dirty="0">
                <a:cs typeface="Sultan bold" pitchFamily="2" charset="-78"/>
              </a:rPr>
              <a:t>يتبعها من ادارات ووحدات اجتماعية </a:t>
            </a:r>
          </a:p>
        </p:txBody>
      </p:sp>
      <p:sp>
        <p:nvSpPr>
          <p:cNvPr id="6" name="Rounded Rectangle 5"/>
          <p:cNvSpPr/>
          <p:nvPr/>
        </p:nvSpPr>
        <p:spPr>
          <a:xfrm>
            <a:off x="3015124" y="274340"/>
            <a:ext cx="3900433" cy="54868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EG" sz="2000" dirty="0" smtClean="0">
                <a:solidFill>
                  <a:srgbClr val="002060"/>
                </a:solidFill>
                <a:cs typeface="Sultan bold" pitchFamily="2" charset="-78"/>
              </a:rPr>
              <a:t>مديرية الشئون الاجتماعية </a:t>
            </a:r>
            <a:endParaRPr lang="ar-EG" sz="2000" dirty="0">
              <a:solidFill>
                <a:srgbClr val="002060"/>
              </a:solidFill>
              <a:cs typeface="Sultan bold" pitchFamily="2" charset="-78"/>
            </a:endParaRPr>
          </a:p>
        </p:txBody>
      </p:sp>
      <p:sp>
        <p:nvSpPr>
          <p:cNvPr id="4" name="Rectangle 3"/>
          <p:cNvSpPr/>
          <p:nvPr/>
        </p:nvSpPr>
        <p:spPr>
          <a:xfrm>
            <a:off x="992560" y="2636912"/>
            <a:ext cx="3706637" cy="923330"/>
          </a:xfrm>
          <a:prstGeom prst="rect">
            <a:avLst/>
          </a:prstGeom>
        </p:spPr>
        <p:txBody>
          <a:bodyPr wrap="square">
            <a:spAutoFit/>
          </a:bodyPr>
          <a:lstStyle/>
          <a:p>
            <a:pPr algn="justLow"/>
            <a:r>
              <a:rPr lang="ar-EG" dirty="0">
                <a:cs typeface="Sultan bold" pitchFamily="2" charset="-78"/>
              </a:rPr>
              <a:t>تطهير وتعقيم مبني </a:t>
            </a:r>
            <a:r>
              <a:rPr lang="ar-EG" dirty="0" smtClean="0">
                <a:cs typeface="Sultan bold" pitchFamily="2" charset="-78"/>
              </a:rPr>
              <a:t>المديرية والوحدات</a:t>
            </a:r>
          </a:p>
          <a:p>
            <a:pPr algn="justLow"/>
            <a:r>
              <a:rPr lang="ar-EG" dirty="0" smtClean="0">
                <a:cs typeface="Sultan bold" pitchFamily="2" charset="-78"/>
              </a:rPr>
              <a:t> التابعة </a:t>
            </a:r>
            <a:r>
              <a:rPr lang="ar-EG" dirty="0">
                <a:cs typeface="Sultan bold" pitchFamily="2" charset="-78"/>
              </a:rPr>
              <a:t>بشكل يومي وتعقيم </a:t>
            </a:r>
            <a:r>
              <a:rPr lang="ar-EG" dirty="0" smtClean="0">
                <a:cs typeface="Sultan bold" pitchFamily="2" charset="-78"/>
              </a:rPr>
              <a:t>كافة  المترددين</a:t>
            </a:r>
          </a:p>
          <a:p>
            <a:pPr algn="justLow"/>
            <a:r>
              <a:rPr lang="ar-EG" dirty="0" smtClean="0">
                <a:cs typeface="Sultan bold" pitchFamily="2" charset="-78"/>
              </a:rPr>
              <a:t> </a:t>
            </a:r>
            <a:r>
              <a:rPr lang="ar-EG" dirty="0">
                <a:cs typeface="Sultan bold" pitchFamily="2" charset="-78"/>
              </a:rPr>
              <a:t>علي الديوان </a:t>
            </a:r>
          </a:p>
        </p:txBody>
      </p:sp>
      <p:sp>
        <p:nvSpPr>
          <p:cNvPr id="7" name="Rectangle 6"/>
          <p:cNvSpPr/>
          <p:nvPr/>
        </p:nvSpPr>
        <p:spPr>
          <a:xfrm>
            <a:off x="1471006" y="4005064"/>
            <a:ext cx="3193045" cy="923330"/>
          </a:xfrm>
          <a:prstGeom prst="rect">
            <a:avLst/>
          </a:prstGeom>
        </p:spPr>
        <p:txBody>
          <a:bodyPr wrap="square">
            <a:spAutoFit/>
          </a:bodyPr>
          <a:lstStyle/>
          <a:p>
            <a:pPr algn="justLow"/>
            <a:r>
              <a:rPr lang="ar-EG" dirty="0">
                <a:cs typeface="Sultan bold" pitchFamily="2" charset="-78"/>
              </a:rPr>
              <a:t>تقديم المساعدات المادية والغذائية للقري والمدن الاكثر احتياجا </a:t>
            </a:r>
            <a:r>
              <a:rPr lang="ar-EG" dirty="0" smtClean="0">
                <a:cs typeface="Sultan bold" pitchFamily="2" charset="-78"/>
              </a:rPr>
              <a:t>بالتعاون مع الجمعيات الاهلية </a:t>
            </a:r>
            <a:endParaRPr lang="ar-EG" dirty="0">
              <a:cs typeface="Sultan bold" pitchFamily="2" charset="-78"/>
            </a:endParaRPr>
          </a:p>
        </p:txBody>
      </p:sp>
      <p:sp>
        <p:nvSpPr>
          <p:cNvPr id="8" name="Rectangle 7"/>
          <p:cNvSpPr/>
          <p:nvPr/>
        </p:nvSpPr>
        <p:spPr>
          <a:xfrm>
            <a:off x="1471006" y="5419819"/>
            <a:ext cx="3329210" cy="923330"/>
          </a:xfrm>
          <a:prstGeom prst="rect">
            <a:avLst/>
          </a:prstGeom>
        </p:spPr>
        <p:txBody>
          <a:bodyPr wrap="square">
            <a:spAutoFit/>
          </a:bodyPr>
          <a:lstStyle/>
          <a:p>
            <a:pPr algn="justLow"/>
            <a:r>
              <a:rPr lang="ar-EG" dirty="0">
                <a:cs typeface="Sultan bold" pitchFamily="2" charset="-78"/>
              </a:rPr>
              <a:t>توفير وجبات غذائية ساخنة يومية للمستشفيات (الصدر الحميات التخصصي </a:t>
            </a:r>
            <a:r>
              <a:rPr lang="ar-EG" dirty="0" smtClean="0">
                <a:cs typeface="Sultan bold" pitchFamily="2" charset="-78"/>
              </a:rPr>
              <a:t>العام)</a:t>
            </a:r>
            <a:endParaRPr lang="ar-EG" dirty="0">
              <a:cs typeface="Sultan bold" pitchFamily="2" charset="-78"/>
            </a:endParaRPr>
          </a:p>
        </p:txBody>
      </p:sp>
      <p:sp>
        <p:nvSpPr>
          <p:cNvPr id="9" name="Rectangle 8"/>
          <p:cNvSpPr/>
          <p:nvPr/>
        </p:nvSpPr>
        <p:spPr>
          <a:xfrm>
            <a:off x="6661530" y="1370384"/>
            <a:ext cx="2758322" cy="646331"/>
          </a:xfrm>
          <a:prstGeom prst="rect">
            <a:avLst/>
          </a:prstGeom>
        </p:spPr>
        <p:txBody>
          <a:bodyPr wrap="square">
            <a:spAutoFit/>
          </a:bodyPr>
          <a:lstStyle/>
          <a:p>
            <a:pPr algn="justLow"/>
            <a:r>
              <a:rPr lang="ar-EG" dirty="0">
                <a:cs typeface="Sultan bold" pitchFamily="2" charset="-78"/>
              </a:rPr>
              <a:t>عمل حملات لتوزيع المواد الغذائية للعمالة الغير منتظمة </a:t>
            </a:r>
          </a:p>
        </p:txBody>
      </p:sp>
      <p:sp>
        <p:nvSpPr>
          <p:cNvPr id="10" name="Rectangle 9"/>
          <p:cNvSpPr/>
          <p:nvPr/>
        </p:nvSpPr>
        <p:spPr>
          <a:xfrm>
            <a:off x="6475602" y="2649686"/>
            <a:ext cx="3157918" cy="923330"/>
          </a:xfrm>
          <a:prstGeom prst="rect">
            <a:avLst/>
          </a:prstGeom>
        </p:spPr>
        <p:txBody>
          <a:bodyPr wrap="square">
            <a:spAutoFit/>
          </a:bodyPr>
          <a:lstStyle/>
          <a:p>
            <a:pPr lvl="0" algn="justLow"/>
            <a:r>
              <a:rPr lang="ar-EG" dirty="0">
                <a:cs typeface="Sultan bold" pitchFamily="2" charset="-78"/>
              </a:rPr>
              <a:t>مساعدة البريد في تنظيم وتوفير الخيم والكراسي لتسهيل عملية الحصول علي المعاش</a:t>
            </a:r>
            <a:endParaRPr lang="en-US" dirty="0">
              <a:cs typeface="Sultan bold" pitchFamily="2" charset="-78"/>
            </a:endParaRPr>
          </a:p>
        </p:txBody>
      </p:sp>
      <p:sp>
        <p:nvSpPr>
          <p:cNvPr id="11" name="Rectangle 10"/>
          <p:cNvSpPr/>
          <p:nvPr/>
        </p:nvSpPr>
        <p:spPr>
          <a:xfrm>
            <a:off x="6393160" y="4077072"/>
            <a:ext cx="3130181" cy="646331"/>
          </a:xfrm>
          <a:prstGeom prst="rect">
            <a:avLst/>
          </a:prstGeom>
        </p:spPr>
        <p:txBody>
          <a:bodyPr wrap="square">
            <a:spAutoFit/>
          </a:bodyPr>
          <a:lstStyle/>
          <a:p>
            <a:pPr algn="justLow"/>
            <a:r>
              <a:rPr lang="ar-EG" dirty="0">
                <a:cs typeface="Sultan bold" pitchFamily="2" charset="-78"/>
              </a:rPr>
              <a:t>تم تجهيز مبني الاغاثة  والمستشفيات التابعة للجمعيات</a:t>
            </a:r>
          </a:p>
        </p:txBody>
      </p:sp>
      <p:sp>
        <p:nvSpPr>
          <p:cNvPr id="12" name="Rectangle 11"/>
          <p:cNvSpPr/>
          <p:nvPr/>
        </p:nvSpPr>
        <p:spPr>
          <a:xfrm>
            <a:off x="6475602" y="5414139"/>
            <a:ext cx="3034345" cy="923330"/>
          </a:xfrm>
          <a:prstGeom prst="rect">
            <a:avLst/>
          </a:prstGeom>
        </p:spPr>
        <p:txBody>
          <a:bodyPr wrap="square">
            <a:spAutoFit/>
          </a:bodyPr>
          <a:lstStyle/>
          <a:p>
            <a:pPr algn="justLow"/>
            <a:r>
              <a:rPr lang="ar-EG" dirty="0">
                <a:cs typeface="Sultan bold" pitchFamily="2" charset="-78"/>
              </a:rPr>
              <a:t>التنسيق مع الجمعيات الخيرية لطباعة منشورات دعائية للتعريف بالمرض وطرق المكافحة والعلاج </a:t>
            </a:r>
          </a:p>
        </p:txBody>
      </p:sp>
    </p:spTree>
    <p:extLst>
      <p:ext uri="{BB962C8B-B14F-4D97-AF65-F5344CB8AC3E}">
        <p14:creationId xmlns:p14="http://schemas.microsoft.com/office/powerpoint/2010/main" val="1487891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623"/>
            <a:ext cx="9906000" cy="6671745"/>
          </a:xfrm>
        </p:spPr>
      </p:pic>
      <p:sp>
        <p:nvSpPr>
          <p:cNvPr id="5" name="Rectangle 4"/>
          <p:cNvSpPr/>
          <p:nvPr/>
        </p:nvSpPr>
        <p:spPr>
          <a:xfrm>
            <a:off x="308614" y="1628220"/>
            <a:ext cx="2493691" cy="523220"/>
          </a:xfrm>
          <a:prstGeom prst="rect">
            <a:avLst/>
          </a:prstGeom>
        </p:spPr>
        <p:txBody>
          <a:bodyPr wrap="square">
            <a:spAutoFit/>
          </a:bodyPr>
          <a:lstStyle/>
          <a:p>
            <a:pPr lvl="0" algn="ctr"/>
            <a:r>
              <a:rPr lang="ar-EG" sz="1400" dirty="0">
                <a:cs typeface="Sultan bold" pitchFamily="2" charset="-78"/>
              </a:rPr>
              <a:t>تطهير وتقيم ديوان المديرية </a:t>
            </a:r>
            <a:r>
              <a:rPr lang="ar-EG" sz="1400" dirty="0" smtClean="0">
                <a:cs typeface="Sultan bold" pitchFamily="2" charset="-78"/>
              </a:rPr>
              <a:t>ودواوين </a:t>
            </a:r>
            <a:r>
              <a:rPr lang="ar-EG" sz="1400" dirty="0">
                <a:cs typeface="Sultan bold" pitchFamily="2" charset="-78"/>
              </a:rPr>
              <a:t>الادارات التعليمية وجميع المدارس </a:t>
            </a:r>
            <a:endParaRPr lang="en-US" sz="1400" dirty="0">
              <a:cs typeface="Sultan bold" pitchFamily="2" charset="-78"/>
            </a:endParaRPr>
          </a:p>
        </p:txBody>
      </p:sp>
      <p:sp>
        <p:nvSpPr>
          <p:cNvPr id="6" name="Rectangle 5"/>
          <p:cNvSpPr/>
          <p:nvPr/>
        </p:nvSpPr>
        <p:spPr>
          <a:xfrm>
            <a:off x="181789" y="4941168"/>
            <a:ext cx="2620516" cy="738664"/>
          </a:xfrm>
          <a:prstGeom prst="rect">
            <a:avLst/>
          </a:prstGeom>
        </p:spPr>
        <p:txBody>
          <a:bodyPr wrap="square">
            <a:spAutoFit/>
          </a:bodyPr>
          <a:lstStyle/>
          <a:p>
            <a:pPr lvl="0"/>
            <a:r>
              <a:rPr lang="ar-EG" sz="1400" dirty="0">
                <a:cs typeface="Sultan bold" pitchFamily="2" charset="-78"/>
              </a:rPr>
              <a:t>تم تفعيل منظومة التعلم عن بعد لجميع المراحل الدراسية والبث المباشر علي موقع منصة دمياط </a:t>
            </a:r>
            <a:r>
              <a:rPr lang="ar-EG" sz="1400" dirty="0" smtClean="0">
                <a:cs typeface="Sultan bold" pitchFamily="2" charset="-78"/>
              </a:rPr>
              <a:t>التعليمية </a:t>
            </a:r>
            <a:r>
              <a:rPr lang="ar-EG" sz="1400" dirty="0">
                <a:cs typeface="Sultan bold" pitchFamily="2" charset="-78"/>
              </a:rPr>
              <a:t>لتصل لجميع الطلاب </a:t>
            </a:r>
            <a:endParaRPr lang="en-US" sz="1400" dirty="0">
              <a:cs typeface="Sultan bold" pitchFamily="2" charset="-78"/>
            </a:endParaRPr>
          </a:p>
        </p:txBody>
      </p:sp>
      <p:sp>
        <p:nvSpPr>
          <p:cNvPr id="7" name="Rectangle 6"/>
          <p:cNvSpPr/>
          <p:nvPr/>
        </p:nvSpPr>
        <p:spPr>
          <a:xfrm>
            <a:off x="848544" y="3362690"/>
            <a:ext cx="2476500" cy="523220"/>
          </a:xfrm>
          <a:prstGeom prst="rect">
            <a:avLst/>
          </a:prstGeom>
        </p:spPr>
        <p:txBody>
          <a:bodyPr wrap="square">
            <a:spAutoFit/>
          </a:bodyPr>
          <a:lstStyle/>
          <a:p>
            <a:pPr lvl="0" algn="ctr"/>
            <a:r>
              <a:rPr lang="ar-EG" sz="1400" dirty="0">
                <a:cs typeface="Sultan bold" pitchFamily="2" charset="-78"/>
              </a:rPr>
              <a:t>تم تأجيل كافة البرامج التدريبية الخاصة   بجميع العاملين علي مستوي المحافظة </a:t>
            </a:r>
            <a:endParaRPr lang="en-US" sz="1400" dirty="0">
              <a:cs typeface="Sultan bold" pitchFamily="2" charset="-78"/>
            </a:endParaRPr>
          </a:p>
        </p:txBody>
      </p:sp>
      <p:sp>
        <p:nvSpPr>
          <p:cNvPr id="8" name="Rectangle 7"/>
          <p:cNvSpPr/>
          <p:nvPr/>
        </p:nvSpPr>
        <p:spPr>
          <a:xfrm>
            <a:off x="7113240" y="1484784"/>
            <a:ext cx="2492052" cy="738664"/>
          </a:xfrm>
          <a:prstGeom prst="rect">
            <a:avLst/>
          </a:prstGeom>
        </p:spPr>
        <p:txBody>
          <a:bodyPr wrap="square">
            <a:spAutoFit/>
          </a:bodyPr>
          <a:lstStyle/>
          <a:p>
            <a:pPr lvl="0" algn="ctr"/>
            <a:r>
              <a:rPr lang="ar-EG" sz="1400" dirty="0" smtClean="0">
                <a:cs typeface="Sultan bold" pitchFamily="2" charset="-78"/>
              </a:rPr>
              <a:t>تم تخفيض عدد العاملين بالمديريات والادارات التعليمية مع اعفاء العاملين  بالمحافظات والمراكز البعيدة </a:t>
            </a:r>
            <a:endParaRPr lang="en-US" sz="1400" dirty="0">
              <a:cs typeface="Sultan bold" pitchFamily="2" charset="-78"/>
            </a:endParaRPr>
          </a:p>
        </p:txBody>
      </p:sp>
      <p:sp>
        <p:nvSpPr>
          <p:cNvPr id="9" name="Rectangle 8"/>
          <p:cNvSpPr/>
          <p:nvPr/>
        </p:nvSpPr>
        <p:spPr>
          <a:xfrm>
            <a:off x="6465168" y="3050957"/>
            <a:ext cx="2664296" cy="954107"/>
          </a:xfrm>
          <a:prstGeom prst="rect">
            <a:avLst/>
          </a:prstGeom>
        </p:spPr>
        <p:txBody>
          <a:bodyPr wrap="square">
            <a:spAutoFit/>
          </a:bodyPr>
          <a:lstStyle/>
          <a:p>
            <a:pPr algn="ctr"/>
            <a:r>
              <a:rPr lang="ar-EG" sz="1400" dirty="0">
                <a:cs typeface="Sultan bold" pitchFamily="2" charset="-78"/>
              </a:rPr>
              <a:t>التشديد علي مديري المدارس باتخاذ كافة الاجراءات الاحترازية اللازمة لمنع التجمعات اثناء توزيع شرائح المحول الخاصة بطلبة الصف الاول الثانوي وتم امتداد فترة توزيع من 9  الي 5 مساءا </a:t>
            </a:r>
          </a:p>
        </p:txBody>
      </p:sp>
      <p:sp>
        <p:nvSpPr>
          <p:cNvPr id="10" name="Rectangle 9"/>
          <p:cNvSpPr/>
          <p:nvPr/>
        </p:nvSpPr>
        <p:spPr>
          <a:xfrm>
            <a:off x="7257749" y="4828684"/>
            <a:ext cx="2491934" cy="738664"/>
          </a:xfrm>
          <a:prstGeom prst="rect">
            <a:avLst/>
          </a:prstGeom>
        </p:spPr>
        <p:txBody>
          <a:bodyPr wrap="square">
            <a:spAutoFit/>
          </a:bodyPr>
          <a:lstStyle/>
          <a:p>
            <a:pPr lvl="0" algn="ctr"/>
            <a:r>
              <a:rPr lang="ar-EG" sz="1400" dirty="0">
                <a:cs typeface="Sultan bold" pitchFamily="2" charset="-78"/>
              </a:rPr>
              <a:t>صرف المعاشات في بعض المدارس الخاصة بالمحافظة القريبة من مكاتب البريد تسهيلا علي المواطنين </a:t>
            </a:r>
            <a:endParaRPr lang="en-US" sz="1400" dirty="0">
              <a:cs typeface="Sultan bold" pitchFamily="2" charset="-78"/>
            </a:endParaRPr>
          </a:p>
        </p:txBody>
      </p:sp>
      <p:sp>
        <p:nvSpPr>
          <p:cNvPr id="11" name="Rounded Rectangle 10"/>
          <p:cNvSpPr/>
          <p:nvPr/>
        </p:nvSpPr>
        <p:spPr>
          <a:xfrm>
            <a:off x="2802305" y="216024"/>
            <a:ext cx="3900433" cy="54868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EG" sz="2000" dirty="0" smtClean="0">
                <a:solidFill>
                  <a:srgbClr val="002060"/>
                </a:solidFill>
                <a:cs typeface="Sultan bold" pitchFamily="2" charset="-78"/>
              </a:rPr>
              <a:t>مديرية التربية والتعليم </a:t>
            </a:r>
            <a:endParaRPr lang="ar-EG" sz="2000" dirty="0">
              <a:solidFill>
                <a:srgbClr val="002060"/>
              </a:solidFill>
              <a:cs typeface="Sultan bold" pitchFamily="2" charset="-78"/>
            </a:endParaRPr>
          </a:p>
        </p:txBody>
      </p:sp>
    </p:spTree>
    <p:extLst>
      <p:ext uri="{BB962C8B-B14F-4D97-AF65-F5344CB8AC3E}">
        <p14:creationId xmlns:p14="http://schemas.microsoft.com/office/powerpoint/2010/main" val="943618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16" r="8282"/>
          <a:stretch/>
        </p:blipFill>
        <p:spPr>
          <a:xfrm>
            <a:off x="272480" y="259976"/>
            <a:ext cx="9577064" cy="6326835"/>
          </a:xfrm>
        </p:spPr>
      </p:pic>
      <p:sp>
        <p:nvSpPr>
          <p:cNvPr id="5" name="Rectangle 4"/>
          <p:cNvSpPr/>
          <p:nvPr/>
        </p:nvSpPr>
        <p:spPr>
          <a:xfrm>
            <a:off x="5313040" y="764704"/>
            <a:ext cx="2088232" cy="954107"/>
          </a:xfrm>
          <a:prstGeom prst="rect">
            <a:avLst/>
          </a:prstGeom>
        </p:spPr>
        <p:txBody>
          <a:bodyPr wrap="square">
            <a:spAutoFit/>
          </a:bodyPr>
          <a:lstStyle/>
          <a:p>
            <a:pPr lvl="0" algn="ctr"/>
            <a:r>
              <a:rPr lang="ar-EG" sz="1400" dirty="0">
                <a:cs typeface="Sultan Medium" pitchFamily="2" charset="-78"/>
              </a:rPr>
              <a:t>تعقيم وتطهير ديوان المديرية ومكاتب العمل ومكاتب السلامة  والصحة المهنية والسيارات التابعة لكل منشأة </a:t>
            </a:r>
            <a:endParaRPr lang="en-US" sz="1400" dirty="0">
              <a:cs typeface="Sultan Medium" pitchFamily="2" charset="-78"/>
            </a:endParaRPr>
          </a:p>
        </p:txBody>
      </p:sp>
      <p:sp>
        <p:nvSpPr>
          <p:cNvPr id="6" name="Rectangle 5"/>
          <p:cNvSpPr/>
          <p:nvPr/>
        </p:nvSpPr>
        <p:spPr>
          <a:xfrm>
            <a:off x="5465821" y="2492896"/>
            <a:ext cx="1957609" cy="830997"/>
          </a:xfrm>
          <a:prstGeom prst="rect">
            <a:avLst/>
          </a:prstGeom>
        </p:spPr>
        <p:txBody>
          <a:bodyPr wrap="square">
            <a:spAutoFit/>
          </a:bodyPr>
          <a:lstStyle/>
          <a:p>
            <a:pPr lvl="0" algn="ctr"/>
            <a:r>
              <a:rPr lang="ar-EG" sz="1600" dirty="0">
                <a:cs typeface="Sultan Medium" pitchFamily="2" charset="-78"/>
              </a:rPr>
              <a:t>تم عمل نشرات توعية في المنشآت للوقاية من فيروس كورونا </a:t>
            </a:r>
            <a:endParaRPr lang="en-US" sz="1600" dirty="0">
              <a:cs typeface="Sultan Medium" pitchFamily="2" charset="-78"/>
            </a:endParaRPr>
          </a:p>
        </p:txBody>
      </p:sp>
      <p:sp>
        <p:nvSpPr>
          <p:cNvPr id="7" name="Rectangle 6"/>
          <p:cNvSpPr/>
          <p:nvPr/>
        </p:nvSpPr>
        <p:spPr>
          <a:xfrm>
            <a:off x="5136908" y="4077072"/>
            <a:ext cx="2440496" cy="1077218"/>
          </a:xfrm>
          <a:prstGeom prst="rect">
            <a:avLst/>
          </a:prstGeom>
        </p:spPr>
        <p:txBody>
          <a:bodyPr wrap="square">
            <a:spAutoFit/>
          </a:bodyPr>
          <a:lstStyle/>
          <a:p>
            <a:pPr lvl="0"/>
            <a:r>
              <a:rPr lang="ar-EG" sz="1600" dirty="0">
                <a:cs typeface="Sultan Medium" pitchFamily="2" charset="-78"/>
              </a:rPr>
              <a:t>تسليم مهمات وقائية من قفازات كمامات للعمال والتنبيه علي ارتدائها وكذلك المطهرات كحول وكلور </a:t>
            </a:r>
            <a:endParaRPr lang="en-US" sz="1600" dirty="0">
              <a:cs typeface="Sultan Medium" pitchFamily="2" charset="-78"/>
            </a:endParaRPr>
          </a:p>
        </p:txBody>
      </p:sp>
      <p:sp>
        <p:nvSpPr>
          <p:cNvPr id="8" name="Rectangle 7"/>
          <p:cNvSpPr/>
          <p:nvPr/>
        </p:nvSpPr>
        <p:spPr>
          <a:xfrm>
            <a:off x="2000672" y="5013176"/>
            <a:ext cx="2288704" cy="1246495"/>
          </a:xfrm>
          <a:prstGeom prst="rect">
            <a:avLst/>
          </a:prstGeom>
        </p:spPr>
        <p:txBody>
          <a:bodyPr wrap="square">
            <a:spAutoFit/>
          </a:bodyPr>
          <a:lstStyle/>
          <a:p>
            <a:pPr lvl="0"/>
            <a:r>
              <a:rPr lang="ar-EG" sz="1500" dirty="0">
                <a:cs typeface="Sultan Medium" pitchFamily="2" charset="-78"/>
              </a:rPr>
              <a:t>يتم متابعة المنشأت الحكومية والخاصة بمعرفة مكاتب السلامة والصحة المهنية ومكاتب العمل بمحافظة دمياط </a:t>
            </a:r>
            <a:endParaRPr lang="en-US" sz="1500" dirty="0">
              <a:cs typeface="Sultan Medium" pitchFamily="2" charset="-78"/>
            </a:endParaRPr>
          </a:p>
        </p:txBody>
      </p:sp>
      <p:sp>
        <p:nvSpPr>
          <p:cNvPr id="9" name="Rectangle 8"/>
          <p:cNvSpPr/>
          <p:nvPr/>
        </p:nvSpPr>
        <p:spPr>
          <a:xfrm>
            <a:off x="2096129" y="1772816"/>
            <a:ext cx="2211884" cy="830997"/>
          </a:xfrm>
          <a:prstGeom prst="rect">
            <a:avLst/>
          </a:prstGeom>
        </p:spPr>
        <p:txBody>
          <a:bodyPr wrap="square">
            <a:spAutoFit/>
          </a:bodyPr>
          <a:lstStyle/>
          <a:p>
            <a:pPr lvl="0"/>
            <a:r>
              <a:rPr lang="ar-EG" sz="1600" dirty="0" smtClean="0">
                <a:cs typeface="Sultan Medium" pitchFamily="2" charset="-78"/>
              </a:rPr>
              <a:t>تقسيم العمل بالتناوب وتخفيض نسبة الحضور باجر كامل للعمال </a:t>
            </a:r>
            <a:endParaRPr lang="en-US" sz="1600" dirty="0">
              <a:cs typeface="Sultan Medium" pitchFamily="2" charset="-78"/>
            </a:endParaRPr>
          </a:p>
        </p:txBody>
      </p:sp>
      <p:sp>
        <p:nvSpPr>
          <p:cNvPr id="10" name="Rectangle 9"/>
          <p:cNvSpPr/>
          <p:nvPr/>
        </p:nvSpPr>
        <p:spPr>
          <a:xfrm>
            <a:off x="2096127" y="3501008"/>
            <a:ext cx="2057007" cy="830997"/>
          </a:xfrm>
          <a:prstGeom prst="rect">
            <a:avLst/>
          </a:prstGeom>
        </p:spPr>
        <p:txBody>
          <a:bodyPr wrap="square">
            <a:spAutoFit/>
          </a:bodyPr>
          <a:lstStyle/>
          <a:p>
            <a:pPr lvl="0"/>
            <a:r>
              <a:rPr lang="ar-EG" sz="1600" dirty="0" smtClean="0">
                <a:cs typeface="Sultan Medium" pitchFamily="2" charset="-78"/>
              </a:rPr>
              <a:t>متابعة صرف المنحة الاستثنائية للعمالة الغير منتظمة </a:t>
            </a:r>
            <a:endParaRPr lang="en-US" sz="1600" dirty="0">
              <a:cs typeface="Sultan Medium" pitchFamily="2" charset="-78"/>
            </a:endParaRPr>
          </a:p>
        </p:txBody>
      </p:sp>
      <p:sp>
        <p:nvSpPr>
          <p:cNvPr id="11" name="Rounded Rectangle 10"/>
          <p:cNvSpPr/>
          <p:nvPr/>
        </p:nvSpPr>
        <p:spPr>
          <a:xfrm>
            <a:off x="2802305" y="44624"/>
            <a:ext cx="3900433" cy="54868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EG" sz="2000" dirty="0" smtClean="0">
                <a:solidFill>
                  <a:srgbClr val="002060"/>
                </a:solidFill>
                <a:cs typeface="Sultan bold" pitchFamily="2" charset="-78"/>
              </a:rPr>
              <a:t>مديرية القوي العاملة </a:t>
            </a:r>
            <a:endParaRPr lang="ar-EG" sz="2000" dirty="0">
              <a:solidFill>
                <a:srgbClr val="002060"/>
              </a:solidFill>
              <a:cs typeface="Sultan bold" pitchFamily="2" charset="-78"/>
            </a:endParaRPr>
          </a:p>
        </p:txBody>
      </p:sp>
    </p:spTree>
    <p:extLst>
      <p:ext uri="{BB962C8B-B14F-4D97-AF65-F5344CB8AC3E}">
        <p14:creationId xmlns:p14="http://schemas.microsoft.com/office/powerpoint/2010/main" val="3631220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464" y="17802"/>
            <a:ext cx="9777536" cy="6836699"/>
          </a:xfrm>
        </p:spPr>
      </p:pic>
      <p:sp>
        <p:nvSpPr>
          <p:cNvPr id="7" name="Rectangle 6"/>
          <p:cNvSpPr/>
          <p:nvPr/>
        </p:nvSpPr>
        <p:spPr>
          <a:xfrm>
            <a:off x="5529064" y="3933056"/>
            <a:ext cx="2344978" cy="1169551"/>
          </a:xfrm>
          <a:prstGeom prst="rect">
            <a:avLst/>
          </a:prstGeom>
        </p:spPr>
        <p:txBody>
          <a:bodyPr wrap="square">
            <a:spAutoFit/>
          </a:bodyPr>
          <a:lstStyle/>
          <a:p>
            <a:pPr lvl="0" algn="ctr"/>
            <a:r>
              <a:rPr lang="ar-EG" sz="1400" dirty="0">
                <a:cs typeface="Sultan Medium" pitchFamily="2" charset="-78"/>
              </a:rPr>
              <a:t>تعقيم وتطهير ديوان المديرية والاماكن المحيطة بها والاسوار المحيطة اكثر من </a:t>
            </a:r>
            <a:r>
              <a:rPr lang="ar-EG" sz="1400" dirty="0" smtClean="0">
                <a:cs typeface="Sultan Medium" pitchFamily="2" charset="-78"/>
              </a:rPr>
              <a:t>مرة وكذلك </a:t>
            </a:r>
            <a:r>
              <a:rPr lang="ar-EG" sz="1400" dirty="0">
                <a:cs typeface="Sultan Medium" pitchFamily="2" charset="-78"/>
              </a:rPr>
              <a:t>الفروع الادارية ومراكز الشباب والاندية </a:t>
            </a:r>
            <a:endParaRPr lang="en-US" sz="1400" dirty="0">
              <a:cs typeface="Sultan Medium" pitchFamily="2" charset="-78"/>
            </a:endParaRPr>
          </a:p>
        </p:txBody>
      </p:sp>
      <p:sp>
        <p:nvSpPr>
          <p:cNvPr id="8" name="Rectangle 7"/>
          <p:cNvSpPr/>
          <p:nvPr/>
        </p:nvSpPr>
        <p:spPr>
          <a:xfrm>
            <a:off x="2144688" y="3999384"/>
            <a:ext cx="2360712" cy="954107"/>
          </a:xfrm>
          <a:prstGeom prst="rect">
            <a:avLst/>
          </a:prstGeom>
        </p:spPr>
        <p:txBody>
          <a:bodyPr wrap="square">
            <a:spAutoFit/>
          </a:bodyPr>
          <a:lstStyle/>
          <a:p>
            <a:pPr lvl="0" algn="ctr"/>
            <a:r>
              <a:rPr lang="ar-EG" sz="1400" dirty="0">
                <a:cs typeface="Sultan Medium" pitchFamily="2" charset="-78"/>
              </a:rPr>
              <a:t>تم الغلق التام لكافة الاندية الرياضية  ومراكز الشباب امام الرواد واعضاء تلك الهيئات الرياضة والشبابية لمنع التجمعات الشبابية </a:t>
            </a:r>
            <a:endParaRPr lang="en-US" sz="1400" dirty="0">
              <a:cs typeface="Sultan Medium" pitchFamily="2" charset="-78"/>
            </a:endParaRPr>
          </a:p>
        </p:txBody>
      </p:sp>
      <p:sp>
        <p:nvSpPr>
          <p:cNvPr id="9" name="Rectangle 8"/>
          <p:cNvSpPr/>
          <p:nvPr/>
        </p:nvSpPr>
        <p:spPr>
          <a:xfrm>
            <a:off x="7113240" y="2060848"/>
            <a:ext cx="2432720" cy="1169551"/>
          </a:xfrm>
          <a:prstGeom prst="rect">
            <a:avLst/>
          </a:prstGeom>
        </p:spPr>
        <p:txBody>
          <a:bodyPr wrap="square">
            <a:spAutoFit/>
          </a:bodyPr>
          <a:lstStyle/>
          <a:p>
            <a:pPr lvl="0" algn="ctr"/>
            <a:r>
              <a:rPr lang="ar-EG" sz="1400" dirty="0">
                <a:cs typeface="Sultan Medium" pitchFamily="2" charset="-78"/>
              </a:rPr>
              <a:t>تم اخطار المراكز الرياضية التابعة للمحافظة بتعليق تحصيل المستحقات المالية الشهرية علي الملاعب المنجلة والقاعات </a:t>
            </a:r>
            <a:r>
              <a:rPr lang="ar-EG" sz="1400" dirty="0" smtClean="0">
                <a:cs typeface="Sultan Medium" pitchFamily="2" charset="-78"/>
              </a:rPr>
              <a:t>والكافتيريات</a:t>
            </a:r>
            <a:endParaRPr lang="en-US" sz="1400" dirty="0">
              <a:cs typeface="Sultan Medium" pitchFamily="2" charset="-78"/>
            </a:endParaRPr>
          </a:p>
        </p:txBody>
      </p:sp>
      <p:sp>
        <p:nvSpPr>
          <p:cNvPr id="10" name="Rectangle 9"/>
          <p:cNvSpPr/>
          <p:nvPr/>
        </p:nvSpPr>
        <p:spPr>
          <a:xfrm>
            <a:off x="3757092" y="2044005"/>
            <a:ext cx="2476500" cy="1169551"/>
          </a:xfrm>
          <a:prstGeom prst="rect">
            <a:avLst/>
          </a:prstGeom>
        </p:spPr>
        <p:txBody>
          <a:bodyPr wrap="square">
            <a:spAutoFit/>
          </a:bodyPr>
          <a:lstStyle/>
          <a:p>
            <a:pPr lvl="0" algn="ctr"/>
            <a:r>
              <a:rPr lang="ar-EG" sz="1400" dirty="0">
                <a:cs typeface="Sultan Medium" pitchFamily="2" charset="-78"/>
              </a:rPr>
              <a:t>تم فتح بعض مراكز الشباب ايام (الاربعاء الخميس الجمعة والسبت ) لمكاتب البريد لصرف معاشلت المواطنين تيسيرا لهم كاجراء احترازي لمنع التجمعات لاهالي دمياط </a:t>
            </a:r>
            <a:endParaRPr lang="en-US" sz="1400" dirty="0">
              <a:cs typeface="Sultan Medium" pitchFamily="2" charset="-78"/>
            </a:endParaRPr>
          </a:p>
        </p:txBody>
      </p:sp>
      <p:sp>
        <p:nvSpPr>
          <p:cNvPr id="11" name="Rectangle 10"/>
          <p:cNvSpPr/>
          <p:nvPr/>
        </p:nvSpPr>
        <p:spPr>
          <a:xfrm>
            <a:off x="444724" y="2060848"/>
            <a:ext cx="2476500" cy="1169551"/>
          </a:xfrm>
          <a:prstGeom prst="rect">
            <a:avLst/>
          </a:prstGeom>
        </p:spPr>
        <p:txBody>
          <a:bodyPr wrap="square">
            <a:spAutoFit/>
          </a:bodyPr>
          <a:lstStyle/>
          <a:p>
            <a:pPr lvl="0" algn="ctr"/>
            <a:r>
              <a:rPr lang="ar-EG" sz="1400" dirty="0">
                <a:cs typeface="Sultan Medium" pitchFamily="2" charset="-78"/>
              </a:rPr>
              <a:t>تم تنفيذ مبادرة تدريبك من بيتك اون لاين من مدربي مراكز الشباب ولاعبي المشروع القومي للموهبة والبطل الاوليمبي لرفع الاثقال والمصارعة للحفاظ علي المستوي البدني للاعبين </a:t>
            </a:r>
            <a:endParaRPr lang="en-US" sz="1400" dirty="0">
              <a:cs typeface="Sultan Medium" pitchFamily="2" charset="-78"/>
            </a:endParaRPr>
          </a:p>
        </p:txBody>
      </p:sp>
      <p:sp>
        <p:nvSpPr>
          <p:cNvPr id="12" name="Rectangle 11"/>
          <p:cNvSpPr/>
          <p:nvPr/>
        </p:nvSpPr>
        <p:spPr>
          <a:xfrm>
            <a:off x="5595611" y="332656"/>
            <a:ext cx="2211884" cy="830997"/>
          </a:xfrm>
          <a:prstGeom prst="rect">
            <a:avLst/>
          </a:prstGeom>
        </p:spPr>
        <p:txBody>
          <a:bodyPr wrap="square">
            <a:spAutoFit/>
          </a:bodyPr>
          <a:lstStyle/>
          <a:p>
            <a:pPr lvl="0" algn="ctr"/>
            <a:r>
              <a:rPr lang="ar-EG" sz="1600" dirty="0" smtClean="0">
                <a:cs typeface="Sultan Medium" pitchFamily="2" charset="-78"/>
              </a:rPr>
              <a:t>تقسيم العمل بالتناوب وتخفيض نسبة الحضور بالمديرية والادارات التابعة </a:t>
            </a:r>
            <a:endParaRPr lang="en-US" sz="1600" dirty="0">
              <a:cs typeface="Sultan Medium" pitchFamily="2" charset="-78"/>
            </a:endParaRPr>
          </a:p>
        </p:txBody>
      </p:sp>
      <p:sp>
        <p:nvSpPr>
          <p:cNvPr id="13" name="Rectangle 12"/>
          <p:cNvSpPr/>
          <p:nvPr/>
        </p:nvSpPr>
        <p:spPr>
          <a:xfrm>
            <a:off x="2000672" y="23557"/>
            <a:ext cx="2504728" cy="1323439"/>
          </a:xfrm>
          <a:prstGeom prst="rect">
            <a:avLst/>
          </a:prstGeom>
        </p:spPr>
        <p:txBody>
          <a:bodyPr wrap="square">
            <a:spAutoFit/>
          </a:bodyPr>
          <a:lstStyle/>
          <a:p>
            <a:pPr lvl="0"/>
            <a:r>
              <a:rPr lang="ar-EG" sz="1600" dirty="0">
                <a:cs typeface="Sultan Medium" pitchFamily="2" charset="-78"/>
              </a:rPr>
              <a:t>تجهيز اماكن تابعة للمديرية لاستخدامها كمستشفيات (مركز التعليم المدني – المدين الشبابية – نادي دمياط الرياضي – جمعية الكشافة البحرية )</a:t>
            </a:r>
            <a:endParaRPr lang="en-US" sz="1600" dirty="0">
              <a:cs typeface="Sultan Medium" pitchFamily="2" charset="-78"/>
            </a:endParaRPr>
          </a:p>
        </p:txBody>
      </p:sp>
      <p:sp>
        <p:nvSpPr>
          <p:cNvPr id="14" name="Rounded Rectangle 13"/>
          <p:cNvSpPr/>
          <p:nvPr/>
        </p:nvSpPr>
        <p:spPr>
          <a:xfrm>
            <a:off x="3045125" y="5733256"/>
            <a:ext cx="3900433" cy="54868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EG" sz="2000" dirty="0" smtClean="0">
                <a:solidFill>
                  <a:srgbClr val="002060"/>
                </a:solidFill>
                <a:cs typeface="Sultan bold" pitchFamily="2" charset="-78"/>
              </a:rPr>
              <a:t>مديرية الشباب والرياضة </a:t>
            </a:r>
            <a:endParaRPr lang="ar-EG" sz="2000" dirty="0">
              <a:solidFill>
                <a:srgbClr val="002060"/>
              </a:solidFill>
              <a:cs typeface="Sultan bold" pitchFamily="2" charset="-78"/>
            </a:endParaRPr>
          </a:p>
        </p:txBody>
      </p:sp>
    </p:spTree>
    <p:extLst>
      <p:ext uri="{BB962C8B-B14F-4D97-AF65-F5344CB8AC3E}">
        <p14:creationId xmlns:p14="http://schemas.microsoft.com/office/powerpoint/2010/main" val="351096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292079" y="-68625"/>
            <a:ext cx="5564378" cy="136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97768" y="430771"/>
            <a:ext cx="4953000" cy="369332"/>
          </a:xfrm>
          <a:prstGeom prst="rect">
            <a:avLst/>
          </a:prstGeom>
        </p:spPr>
        <p:txBody>
          <a:bodyPr>
            <a:spAutoFit/>
          </a:bodyPr>
          <a:lstStyle/>
          <a:p>
            <a:pPr algn="ctr"/>
            <a:r>
              <a:rPr lang="ar-EG" dirty="0" smtClean="0">
                <a:cs typeface="Sultan bold" pitchFamily="2" charset="-78"/>
              </a:rPr>
              <a:t>اهم القرارات التي اصدرتها الدكتورة منال عوض محافظ دمياط </a:t>
            </a:r>
            <a:endParaRPr lang="ar-EG" dirty="0">
              <a:cs typeface="Sultan bold" pitchFamily="2" charset="-78"/>
            </a:endParaRP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415704137"/>
              </p:ext>
            </p:extLst>
          </p:nvPr>
        </p:nvGraphicFramePr>
        <p:xfrm>
          <a:off x="272480" y="1628800"/>
          <a:ext cx="9433048" cy="4032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327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480" y="0"/>
            <a:ext cx="9433048" cy="6858000"/>
          </a:xfrm>
          <a:effectLst>
            <a:softEdge rad="317500"/>
          </a:effectLst>
        </p:spPr>
      </p:pic>
      <p:sp>
        <p:nvSpPr>
          <p:cNvPr id="7" name="Rectangle 6"/>
          <p:cNvSpPr/>
          <p:nvPr/>
        </p:nvSpPr>
        <p:spPr>
          <a:xfrm>
            <a:off x="5241032" y="376299"/>
            <a:ext cx="4176464" cy="584775"/>
          </a:xfrm>
          <a:prstGeom prst="rect">
            <a:avLst/>
          </a:prstGeom>
        </p:spPr>
        <p:txBody>
          <a:bodyPr wrap="square">
            <a:spAutoFit/>
          </a:bodyPr>
          <a:lstStyle/>
          <a:p>
            <a:pPr lvl="0" algn="justLow"/>
            <a:r>
              <a:rPr lang="ar-EG" sz="1600" dirty="0">
                <a:solidFill>
                  <a:schemeClr val="bg1"/>
                </a:solidFill>
                <a:cs typeface="Sultan bold" pitchFamily="2" charset="-78"/>
              </a:rPr>
              <a:t>تم عمل حملات تطهير للمديرية </a:t>
            </a:r>
            <a:r>
              <a:rPr lang="ar-EG" sz="1600" dirty="0" smtClean="0">
                <a:solidFill>
                  <a:schemeClr val="bg1"/>
                </a:solidFill>
                <a:cs typeface="Sultan bold" pitchFamily="2" charset="-78"/>
              </a:rPr>
              <a:t>والإدارات</a:t>
            </a:r>
          </a:p>
          <a:p>
            <a:pPr lvl="0" algn="justLow"/>
            <a:r>
              <a:rPr lang="ar-EG" sz="1600" dirty="0" smtClean="0">
                <a:solidFill>
                  <a:schemeClr val="bg1"/>
                </a:solidFill>
                <a:cs typeface="Sultan bold" pitchFamily="2" charset="-78"/>
              </a:rPr>
              <a:t> </a:t>
            </a:r>
            <a:r>
              <a:rPr lang="ar-EG" sz="1600" dirty="0">
                <a:solidFill>
                  <a:schemeClr val="bg1"/>
                </a:solidFill>
                <a:cs typeface="Sultan bold" pitchFamily="2" charset="-78"/>
              </a:rPr>
              <a:t>الفرعية والمساجد بالتعاون مع مديرية الصحة والجمعيات الاهلية </a:t>
            </a:r>
            <a:endParaRPr lang="en-US" sz="1600" dirty="0">
              <a:solidFill>
                <a:schemeClr val="bg1"/>
              </a:solidFill>
              <a:cs typeface="Sultan bold" pitchFamily="2" charset="-78"/>
            </a:endParaRPr>
          </a:p>
        </p:txBody>
      </p:sp>
      <p:sp>
        <p:nvSpPr>
          <p:cNvPr id="8" name="Rectangle 7"/>
          <p:cNvSpPr/>
          <p:nvPr/>
        </p:nvSpPr>
        <p:spPr>
          <a:xfrm>
            <a:off x="4232920" y="3212976"/>
            <a:ext cx="3656856" cy="584775"/>
          </a:xfrm>
          <a:prstGeom prst="rect">
            <a:avLst/>
          </a:prstGeom>
        </p:spPr>
        <p:txBody>
          <a:bodyPr wrap="square">
            <a:spAutoFit/>
          </a:bodyPr>
          <a:lstStyle/>
          <a:p>
            <a:pPr lvl="0" algn="justLow"/>
            <a:r>
              <a:rPr lang="ar-EG" sz="1600" dirty="0">
                <a:solidFill>
                  <a:schemeClr val="bg1"/>
                </a:solidFill>
                <a:cs typeface="Sultan bold" pitchFamily="2" charset="-78"/>
              </a:rPr>
              <a:t>غلق جميع المساجد والزوايا التابعة ومغاسل الموتي  واتخاذ الاجراءات اللازمة ضد المخالفين للقرار </a:t>
            </a:r>
            <a:endParaRPr lang="en-US" sz="1600" dirty="0">
              <a:solidFill>
                <a:schemeClr val="bg1"/>
              </a:solidFill>
              <a:cs typeface="Sultan bold" pitchFamily="2" charset="-78"/>
            </a:endParaRPr>
          </a:p>
        </p:txBody>
      </p:sp>
      <p:sp>
        <p:nvSpPr>
          <p:cNvPr id="9" name="Rectangle 8"/>
          <p:cNvSpPr/>
          <p:nvPr/>
        </p:nvSpPr>
        <p:spPr>
          <a:xfrm>
            <a:off x="4807120" y="1844824"/>
            <a:ext cx="3948616" cy="338554"/>
          </a:xfrm>
          <a:prstGeom prst="rect">
            <a:avLst/>
          </a:prstGeom>
        </p:spPr>
        <p:txBody>
          <a:bodyPr wrap="square">
            <a:spAutoFit/>
          </a:bodyPr>
          <a:lstStyle/>
          <a:p>
            <a:pPr lvl="0" algn="justLow"/>
            <a:r>
              <a:rPr lang="ar-EG" sz="1600" dirty="0">
                <a:solidFill>
                  <a:schemeClr val="bg1"/>
                </a:solidFill>
                <a:cs typeface="Sultan bold" pitchFamily="2" charset="-78"/>
              </a:rPr>
              <a:t>تخفيض عدد العاملين بالمديرية والادارات الفرعية التابعة لها </a:t>
            </a:r>
            <a:endParaRPr lang="en-US" sz="1600" dirty="0">
              <a:solidFill>
                <a:schemeClr val="bg1"/>
              </a:solidFill>
              <a:cs typeface="Sultan bold" pitchFamily="2" charset="-78"/>
            </a:endParaRPr>
          </a:p>
        </p:txBody>
      </p:sp>
      <p:sp>
        <p:nvSpPr>
          <p:cNvPr id="10" name="Rectangle 9"/>
          <p:cNvSpPr/>
          <p:nvPr/>
        </p:nvSpPr>
        <p:spPr>
          <a:xfrm>
            <a:off x="4520952" y="4385884"/>
            <a:ext cx="4234784" cy="830997"/>
          </a:xfrm>
          <a:prstGeom prst="rect">
            <a:avLst/>
          </a:prstGeom>
        </p:spPr>
        <p:txBody>
          <a:bodyPr wrap="square">
            <a:spAutoFit/>
          </a:bodyPr>
          <a:lstStyle/>
          <a:p>
            <a:pPr lvl="0" algn="justLow"/>
            <a:r>
              <a:rPr lang="ar-EG" sz="1600" dirty="0">
                <a:solidFill>
                  <a:schemeClr val="bg1"/>
                </a:solidFill>
                <a:cs typeface="Sultan bold" pitchFamily="2" charset="-78"/>
              </a:rPr>
              <a:t>غلق جميع مغاسل الموتي التابعة للمساجد ولا يتم </a:t>
            </a:r>
            <a:endParaRPr lang="ar-EG" sz="1600" dirty="0" smtClean="0">
              <a:solidFill>
                <a:schemeClr val="bg1"/>
              </a:solidFill>
              <a:cs typeface="Sultan bold" pitchFamily="2" charset="-78"/>
            </a:endParaRPr>
          </a:p>
          <a:p>
            <a:pPr lvl="0" algn="justLow"/>
            <a:r>
              <a:rPr lang="ar-EG" sz="1600" dirty="0" smtClean="0">
                <a:solidFill>
                  <a:schemeClr val="bg1"/>
                </a:solidFill>
                <a:cs typeface="Sultan bold" pitchFamily="2" charset="-78"/>
              </a:rPr>
              <a:t>فتحها </a:t>
            </a:r>
            <a:r>
              <a:rPr lang="ar-EG" sz="1600" dirty="0">
                <a:solidFill>
                  <a:schemeClr val="bg1"/>
                </a:solidFill>
                <a:cs typeface="Sultan bold" pitchFamily="2" charset="-78"/>
              </a:rPr>
              <a:t>الا بتصريح رسمي من الصحة والاوقاف ومن يخالف تتم معاقبته حفاظا علي سلامة المواطنين </a:t>
            </a:r>
            <a:endParaRPr lang="en-US" sz="1600" dirty="0">
              <a:solidFill>
                <a:schemeClr val="bg1"/>
              </a:solidFill>
              <a:cs typeface="Sultan bold" pitchFamily="2" charset="-78"/>
            </a:endParaRPr>
          </a:p>
        </p:txBody>
      </p:sp>
      <p:sp>
        <p:nvSpPr>
          <p:cNvPr id="11" name="Rectangle 10"/>
          <p:cNvSpPr/>
          <p:nvPr/>
        </p:nvSpPr>
        <p:spPr>
          <a:xfrm>
            <a:off x="5705934" y="5949280"/>
            <a:ext cx="3711561" cy="584775"/>
          </a:xfrm>
          <a:prstGeom prst="rect">
            <a:avLst/>
          </a:prstGeom>
        </p:spPr>
        <p:txBody>
          <a:bodyPr wrap="square">
            <a:spAutoFit/>
          </a:bodyPr>
          <a:lstStyle/>
          <a:p>
            <a:pPr lvl="0" algn="justLow"/>
            <a:r>
              <a:rPr lang="ar-EG" sz="1600" dirty="0">
                <a:solidFill>
                  <a:schemeClr val="bg1"/>
                </a:solidFill>
                <a:cs typeface="Sultan bold" pitchFamily="2" charset="-78"/>
              </a:rPr>
              <a:t>التنسيق المستمر بين غرفة عمليات وازمات ديوان عام المحافظة وغرف ازمات المديرية </a:t>
            </a:r>
            <a:endParaRPr lang="en-US" sz="1600" dirty="0">
              <a:solidFill>
                <a:schemeClr val="bg1"/>
              </a:solidFill>
              <a:cs typeface="Sultan bold" pitchFamily="2" charset="-78"/>
            </a:endParaRPr>
          </a:p>
        </p:txBody>
      </p:sp>
      <p:sp>
        <p:nvSpPr>
          <p:cNvPr id="12" name="Rounded Rectangle 11"/>
          <p:cNvSpPr/>
          <p:nvPr/>
        </p:nvSpPr>
        <p:spPr>
          <a:xfrm rot="20273752">
            <a:off x="117161" y="518300"/>
            <a:ext cx="3116642" cy="54868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EG" sz="2000" dirty="0" smtClean="0">
                <a:solidFill>
                  <a:srgbClr val="002060"/>
                </a:solidFill>
                <a:effectLst>
                  <a:outerShdw blurRad="38100" dist="38100" dir="2700000" algn="tl">
                    <a:srgbClr val="000000">
                      <a:alpha val="43137"/>
                    </a:srgbClr>
                  </a:outerShdw>
                </a:effectLst>
                <a:cs typeface="Sultan bold" pitchFamily="2" charset="-78"/>
              </a:rPr>
              <a:t>مديرية الاوقاف</a:t>
            </a:r>
            <a:endParaRPr lang="ar-EG" sz="2000" dirty="0">
              <a:solidFill>
                <a:srgbClr val="002060"/>
              </a:solidFill>
              <a:effectLst>
                <a:outerShdw blurRad="38100" dist="38100" dir="2700000" algn="tl">
                  <a:srgbClr val="000000">
                    <a:alpha val="43137"/>
                  </a:srgbClr>
                </a:outerShdw>
              </a:effectLst>
              <a:cs typeface="Sultan bold" pitchFamily="2" charset="-78"/>
            </a:endParaRPr>
          </a:p>
        </p:txBody>
      </p:sp>
    </p:spTree>
    <p:extLst>
      <p:ext uri="{BB962C8B-B14F-4D97-AF65-F5344CB8AC3E}">
        <p14:creationId xmlns:p14="http://schemas.microsoft.com/office/powerpoint/2010/main" val="218441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EG"/>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874" t="130" r="14648"/>
          <a:stretch/>
        </p:blipFill>
        <p:spPr>
          <a:xfrm>
            <a:off x="0" y="8964"/>
            <a:ext cx="9932895" cy="6849036"/>
          </a:xfrm>
        </p:spPr>
      </p:pic>
      <p:sp>
        <p:nvSpPr>
          <p:cNvPr id="5" name="Rectangle 4"/>
          <p:cNvSpPr/>
          <p:nvPr/>
        </p:nvSpPr>
        <p:spPr>
          <a:xfrm>
            <a:off x="3749748" y="1129218"/>
            <a:ext cx="6033120" cy="338554"/>
          </a:xfrm>
          <a:prstGeom prst="rect">
            <a:avLst/>
          </a:prstGeom>
        </p:spPr>
        <p:txBody>
          <a:bodyPr wrap="square">
            <a:spAutoFit/>
          </a:bodyPr>
          <a:lstStyle/>
          <a:p>
            <a:pPr lvl="0" algn="justLow"/>
            <a:r>
              <a:rPr lang="ar-EG" sz="1600" dirty="0">
                <a:solidFill>
                  <a:schemeClr val="bg1"/>
                </a:solidFill>
                <a:cs typeface="Sultan bold" pitchFamily="2" charset="-78"/>
              </a:rPr>
              <a:t>تطهير وتعقيم المديرية والوحدات التابعة وجميع المستشفيات بشكل يومي للحد من انتشار الفيروس </a:t>
            </a:r>
            <a:endParaRPr lang="en-US" sz="1600" dirty="0">
              <a:solidFill>
                <a:schemeClr val="bg1"/>
              </a:solidFill>
              <a:cs typeface="Sultan bold" pitchFamily="2" charset="-78"/>
            </a:endParaRPr>
          </a:p>
        </p:txBody>
      </p:sp>
      <p:sp>
        <p:nvSpPr>
          <p:cNvPr id="6" name="Rectangle 5"/>
          <p:cNvSpPr/>
          <p:nvPr/>
        </p:nvSpPr>
        <p:spPr>
          <a:xfrm>
            <a:off x="3944888" y="2204864"/>
            <a:ext cx="5961112" cy="584775"/>
          </a:xfrm>
          <a:prstGeom prst="rect">
            <a:avLst/>
          </a:prstGeom>
        </p:spPr>
        <p:txBody>
          <a:bodyPr wrap="square">
            <a:spAutoFit/>
          </a:bodyPr>
          <a:lstStyle/>
          <a:p>
            <a:pPr lvl="0" algn="justLow"/>
            <a:r>
              <a:rPr lang="ar-EG" sz="1600" dirty="0">
                <a:solidFill>
                  <a:schemeClr val="bg1"/>
                </a:solidFill>
                <a:cs typeface="Sultan bold" pitchFamily="2" charset="-78"/>
              </a:rPr>
              <a:t>تم اعداد حصر شامل لكافة احتياجات المستشفيات من جميع المستلزمات الوقائية وتحديد المخزون الحالي لسد العجز بالتعاون مع المجتمع المدني </a:t>
            </a:r>
            <a:r>
              <a:rPr lang="ar-EG" sz="1600" dirty="0" smtClean="0">
                <a:solidFill>
                  <a:schemeClr val="bg1"/>
                </a:solidFill>
                <a:cs typeface="Sultan bold" pitchFamily="2" charset="-78"/>
              </a:rPr>
              <a:t> وتم توفيرها جميعا </a:t>
            </a:r>
            <a:endParaRPr lang="en-US" sz="1600" dirty="0">
              <a:solidFill>
                <a:schemeClr val="bg1"/>
              </a:solidFill>
              <a:cs typeface="Sultan bold" pitchFamily="2" charset="-78"/>
            </a:endParaRPr>
          </a:p>
        </p:txBody>
      </p:sp>
      <p:sp>
        <p:nvSpPr>
          <p:cNvPr id="7" name="Rectangle 6"/>
          <p:cNvSpPr/>
          <p:nvPr/>
        </p:nvSpPr>
        <p:spPr>
          <a:xfrm>
            <a:off x="3728864" y="3356992"/>
            <a:ext cx="6177136" cy="584775"/>
          </a:xfrm>
          <a:prstGeom prst="rect">
            <a:avLst/>
          </a:prstGeom>
        </p:spPr>
        <p:txBody>
          <a:bodyPr wrap="square">
            <a:spAutoFit/>
          </a:bodyPr>
          <a:lstStyle/>
          <a:p>
            <a:pPr algn="justLow"/>
            <a:r>
              <a:rPr lang="ar-EG" sz="1600" dirty="0">
                <a:cs typeface="Sultan bold" pitchFamily="2" charset="-78"/>
              </a:rPr>
              <a:t>تم توزيع تعليمات علي جميع العاملين بالمستشفيات كيفية التعامل مع المخالطين لحالة مركدة مع عزلهم بالمنزل لمدة 14 يوم ومتابعة حالته الصحية </a:t>
            </a:r>
            <a:endParaRPr lang="en-US" sz="1600" dirty="0">
              <a:cs typeface="Sultan bold" pitchFamily="2" charset="-78"/>
            </a:endParaRPr>
          </a:p>
        </p:txBody>
      </p:sp>
      <p:sp>
        <p:nvSpPr>
          <p:cNvPr id="8" name="Rectangle 7"/>
          <p:cNvSpPr/>
          <p:nvPr/>
        </p:nvSpPr>
        <p:spPr>
          <a:xfrm>
            <a:off x="3749748" y="4572417"/>
            <a:ext cx="6142551" cy="584775"/>
          </a:xfrm>
          <a:prstGeom prst="rect">
            <a:avLst/>
          </a:prstGeom>
        </p:spPr>
        <p:txBody>
          <a:bodyPr wrap="square">
            <a:spAutoFit/>
          </a:bodyPr>
          <a:lstStyle/>
          <a:p>
            <a:pPr lvl="0" algn="justLow"/>
            <a:r>
              <a:rPr lang="ar-EG" sz="1600" dirty="0">
                <a:solidFill>
                  <a:schemeClr val="bg1"/>
                </a:solidFill>
                <a:cs typeface="Sultan bold" pitchFamily="2" charset="-78"/>
              </a:rPr>
              <a:t>يوجد حاليا عدد 4 فرق ترصد ميداني لمسح مناطق الاصابات المؤكدة كل فريق مكون من طبيب وعدد 2 مراقب </a:t>
            </a:r>
            <a:endParaRPr lang="en-US" sz="1600" dirty="0">
              <a:solidFill>
                <a:schemeClr val="bg1"/>
              </a:solidFill>
              <a:cs typeface="Sultan bold" pitchFamily="2" charset="-78"/>
            </a:endParaRPr>
          </a:p>
        </p:txBody>
      </p:sp>
      <p:sp>
        <p:nvSpPr>
          <p:cNvPr id="9" name="Rectangle 8"/>
          <p:cNvSpPr/>
          <p:nvPr/>
        </p:nvSpPr>
        <p:spPr>
          <a:xfrm>
            <a:off x="3758117" y="5733256"/>
            <a:ext cx="6163435" cy="584775"/>
          </a:xfrm>
          <a:prstGeom prst="rect">
            <a:avLst/>
          </a:prstGeom>
        </p:spPr>
        <p:txBody>
          <a:bodyPr wrap="square">
            <a:spAutoFit/>
          </a:bodyPr>
          <a:lstStyle/>
          <a:p>
            <a:pPr lvl="0" algn="justLow"/>
            <a:r>
              <a:rPr lang="ar-EG" sz="1600" dirty="0">
                <a:solidFill>
                  <a:schemeClr val="bg1"/>
                </a:solidFill>
                <a:cs typeface="Sultan bold" pitchFamily="2" charset="-78"/>
              </a:rPr>
              <a:t>تم امداد </a:t>
            </a:r>
            <a:r>
              <a:rPr lang="ar-EG" sz="1600" dirty="0" smtClean="0">
                <a:solidFill>
                  <a:schemeClr val="bg1"/>
                </a:solidFill>
                <a:cs typeface="Sultan bold" pitchFamily="2" charset="-78"/>
              </a:rPr>
              <a:t>اماكن الحجر </a:t>
            </a:r>
            <a:r>
              <a:rPr lang="ar-EG" sz="1600" dirty="0">
                <a:solidFill>
                  <a:schemeClr val="bg1"/>
                </a:solidFill>
                <a:cs typeface="Sultan bold" pitchFamily="2" charset="-78"/>
              </a:rPr>
              <a:t>الصحي </a:t>
            </a:r>
            <a:r>
              <a:rPr lang="ar-EG" sz="1600" dirty="0" smtClean="0">
                <a:solidFill>
                  <a:schemeClr val="bg1"/>
                </a:solidFill>
                <a:cs typeface="Sultan bold" pitchFamily="2" charset="-78"/>
              </a:rPr>
              <a:t>بجميع </a:t>
            </a:r>
            <a:r>
              <a:rPr lang="ar-EG" sz="1600" dirty="0">
                <a:solidFill>
                  <a:schemeClr val="bg1"/>
                </a:solidFill>
                <a:cs typeface="Sultan bold" pitchFamily="2" charset="-78"/>
              </a:rPr>
              <a:t>المستلزمات الخاصة بهذا الشأن من قوة بشرية ومستلزمات وقاية شخصية </a:t>
            </a:r>
            <a:endParaRPr lang="en-US" sz="1600" dirty="0">
              <a:solidFill>
                <a:schemeClr val="bg1"/>
              </a:solidFill>
              <a:cs typeface="Sultan bold" pitchFamily="2" charset="-78"/>
            </a:endParaRPr>
          </a:p>
        </p:txBody>
      </p:sp>
      <p:sp>
        <p:nvSpPr>
          <p:cNvPr id="11" name="Rounded Rectangle 10"/>
          <p:cNvSpPr/>
          <p:nvPr/>
        </p:nvSpPr>
        <p:spPr>
          <a:xfrm>
            <a:off x="3512840" y="188640"/>
            <a:ext cx="3900433" cy="54868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ar-EG" sz="2000" dirty="0" smtClean="0">
                <a:solidFill>
                  <a:srgbClr val="002060"/>
                </a:solidFill>
                <a:cs typeface="Sultan bold" pitchFamily="2" charset="-78"/>
              </a:rPr>
              <a:t>مديرية الصحة </a:t>
            </a:r>
            <a:endParaRPr lang="ar-EG" sz="2000" dirty="0">
              <a:solidFill>
                <a:srgbClr val="002060"/>
              </a:solidFill>
              <a:cs typeface="Sultan bold" pitchFamily="2" charset="-78"/>
            </a:endParaRPr>
          </a:p>
        </p:txBody>
      </p:sp>
    </p:spTree>
    <p:extLst>
      <p:ext uri="{BB962C8B-B14F-4D97-AF65-F5344CB8AC3E}">
        <p14:creationId xmlns:p14="http://schemas.microsoft.com/office/powerpoint/2010/main" val="3124308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78702" y="1340769"/>
            <a:ext cx="8915400" cy="4525963"/>
          </a:xfrm>
        </p:spPr>
        <p:txBody>
          <a:bodyPr>
            <a:normAutofit/>
          </a:bodyPr>
          <a:lstStyle/>
          <a:p>
            <a:pPr algn="justLow"/>
            <a:r>
              <a:rPr lang="ar-SA" sz="1500" dirty="0">
                <a:cs typeface="Sultan bold" pitchFamily="2" charset="-78"/>
              </a:rPr>
              <a:t>تابعت الأستاذة الدكتورة منال عوض محافظ دمياط، كافة الإجراءات الوقائية و الإحترازية التى تتخذها المحافظة بالتعاون مع وزارة الصحة والسكان لمواجهة فيروس كورونا المستجد " كوفيد 19" والأمراض المعدية والفيروسية وذلك خلال اجتماعها مع الدكتور محمود طلحة مرسى وكيل وزارة الصحة وأ. السيد سويلم وكيل وزارة التربية والتعليم و أ. حسام عبد</a:t>
            </a:r>
            <a:r>
              <a:rPr lang="en-US" sz="1500" dirty="0">
                <a:cs typeface="Sultan bold" pitchFamily="2" charset="-78"/>
              </a:rPr>
              <a:t> </a:t>
            </a:r>
            <a:r>
              <a:rPr lang="ar-SA" sz="1500" dirty="0">
                <a:cs typeface="Sultan bold" pitchFamily="2" charset="-78"/>
              </a:rPr>
              <a:t>الغفار مدير مديرية التضامن الاجتماعي ومديرى إدارتى المتابعة والتفتيش المالى والإدارى بالديوان العام</a:t>
            </a:r>
            <a:r>
              <a:rPr lang="en-US" sz="1500" dirty="0">
                <a:cs typeface="Sultan bold" pitchFamily="2" charset="-78"/>
              </a:rPr>
              <a:t>....</a:t>
            </a:r>
            <a:r>
              <a:rPr lang="ar-EG" sz="1500" dirty="0">
                <a:cs typeface="Sultan bold" pitchFamily="2" charset="-78"/>
              </a:rPr>
              <a:t>(9 /3 /2020)</a:t>
            </a:r>
            <a:endParaRPr lang="en-US" sz="1500" dirty="0">
              <a:cs typeface="Sultan bold" pitchFamily="2" charset="-78"/>
            </a:endParaRPr>
          </a:p>
          <a:p>
            <a:endParaRPr lang="ar-EG" dirty="0"/>
          </a:p>
        </p:txBody>
      </p:sp>
      <p:pic>
        <p:nvPicPr>
          <p:cNvPr id="8"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639893" y="-25930"/>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Diagram 11"/>
          <p:cNvGraphicFramePr/>
          <p:nvPr>
            <p:extLst>
              <p:ext uri="{D42A27DB-BD31-4B8C-83A1-F6EECF244321}">
                <p14:modId xmlns:p14="http://schemas.microsoft.com/office/powerpoint/2010/main" val="1757994578"/>
              </p:ext>
            </p:extLst>
          </p:nvPr>
        </p:nvGraphicFramePr>
        <p:xfrm>
          <a:off x="374491" y="2492896"/>
          <a:ext cx="9000999"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392827" y="404664"/>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spTree>
    <p:extLst>
      <p:ext uri="{BB962C8B-B14F-4D97-AF65-F5344CB8AC3E}">
        <p14:creationId xmlns:p14="http://schemas.microsoft.com/office/powerpoint/2010/main" val="3336170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17291" y="1054191"/>
            <a:ext cx="8915400" cy="4525963"/>
          </a:xfrm>
        </p:spPr>
        <p:txBody>
          <a:bodyPr>
            <a:normAutofit/>
          </a:bodyPr>
          <a:lstStyle/>
          <a:p>
            <a:pPr algn="justLow"/>
            <a:r>
              <a:rPr lang="ar-SA" sz="1500" dirty="0">
                <a:cs typeface="Sultan bold" pitchFamily="2" charset="-78"/>
              </a:rPr>
              <a:t>عقدت الأستاذة الدكتورة منال عوض محافظ دمياط، إجتماعاً اليوم، مع النائب أسامة العبد و النائب محمد الحصى، النائب سمير موسى، النائب ضياء الدين داوود، النائبة ايفيلين متى والنائب عبد الرحمن البكري والأستاذ إسلام إبراهيم نائب محافظ دمياط واللواء محمد شرف الدين حكمدار دمياط واللواء محمد همام سكرتير عام المحافظة و اللواء جمال عبد الرشيد السكرتير العام المساعد والعقيد سعيد عبد الخالق المستشار العسكرى للمحافظة </a:t>
            </a:r>
            <a:r>
              <a:rPr lang="ar-SA" sz="1500" dirty="0" smtClean="0">
                <a:cs typeface="Sultan bold" pitchFamily="2" charset="-78"/>
              </a:rPr>
              <a:t>والدكتور </a:t>
            </a:r>
            <a:r>
              <a:rPr lang="ar-SA" sz="1500" dirty="0">
                <a:cs typeface="Sultan bold" pitchFamily="2" charset="-78"/>
              </a:rPr>
              <a:t>محمود طلحة مدير مديرية الصحة و م. سمير عثمان مدير مديرية التموين والتجارة الداخلية وذلك لمتابعة الإجراءات الوقائية و الإحترازية التى تتخذها المحافظة لمواجهة فيروس كورونا المستجد " كوفيد ١٩</a:t>
            </a:r>
            <a:r>
              <a:rPr lang="en-US" sz="1500" dirty="0">
                <a:cs typeface="Sultan bold" pitchFamily="2" charset="-78"/>
              </a:rPr>
              <a:t>"...</a:t>
            </a:r>
            <a:r>
              <a:rPr lang="ar-EG" sz="1500" dirty="0">
                <a:cs typeface="Sultan bold" pitchFamily="2" charset="-78"/>
              </a:rPr>
              <a:t>(16 /3 /2020 ))</a:t>
            </a:r>
            <a:endParaRPr lang="en-US" sz="1500" dirty="0">
              <a:cs typeface="Sultan bold" pitchFamily="2" charset="-78"/>
            </a:endParaRPr>
          </a:p>
          <a:p>
            <a:endParaRPr lang="ar-EG" dirty="0"/>
          </a:p>
        </p:txBody>
      </p:sp>
      <p:pic>
        <p:nvPicPr>
          <p:cNvPr id="8"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639893" y="-25930"/>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Diagram 11"/>
          <p:cNvGraphicFramePr/>
          <p:nvPr>
            <p:extLst>
              <p:ext uri="{D42A27DB-BD31-4B8C-83A1-F6EECF244321}">
                <p14:modId xmlns:p14="http://schemas.microsoft.com/office/powerpoint/2010/main" val="3855017766"/>
              </p:ext>
            </p:extLst>
          </p:nvPr>
        </p:nvGraphicFramePr>
        <p:xfrm>
          <a:off x="416496" y="2276872"/>
          <a:ext cx="9145016"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392827" y="404664"/>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spTree>
    <p:extLst>
      <p:ext uri="{BB962C8B-B14F-4D97-AF65-F5344CB8AC3E}">
        <p14:creationId xmlns:p14="http://schemas.microsoft.com/office/powerpoint/2010/main" val="3448146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88901" y="1268760"/>
            <a:ext cx="9072213" cy="1150673"/>
          </a:xfrm>
        </p:spPr>
        <p:txBody>
          <a:bodyPr>
            <a:normAutofit lnSpcReduction="10000"/>
          </a:bodyPr>
          <a:lstStyle/>
          <a:p>
            <a:pPr algn="justLow"/>
            <a:r>
              <a:rPr lang="ar-SA" sz="1500" dirty="0">
                <a:cs typeface="Sultan bold" pitchFamily="2" charset="-78"/>
              </a:rPr>
              <a:t>عقدت الأستاذة الدكتورة منال عوض محافظ دمياط، إجتماعاً اليوم، مع النائب أسامة العبد و النائب محمد الحصى، النائب سمير موسى، النائب ضياء الدين داوود، النائبة ايفيلين متى والنائب عبد الرحمن البكري والأستاذ إسلام إبراهيم نائب محافظ دمياط واللواء محمد شرف الدين حكمدار دمياط واللواء محمد همام سكرتير عام المحافظة و اللواء جمال عبد الرشيد السكرتير العام المساعد والعقيد سعيد عبد الخالق المستشار العسكرى للمحافظة </a:t>
            </a:r>
            <a:r>
              <a:rPr lang="ar-SA" sz="1500" dirty="0" smtClean="0">
                <a:cs typeface="Sultan bold" pitchFamily="2" charset="-78"/>
              </a:rPr>
              <a:t>والدكتور </a:t>
            </a:r>
            <a:r>
              <a:rPr lang="ar-SA" sz="1500" dirty="0">
                <a:cs typeface="Sultan bold" pitchFamily="2" charset="-78"/>
              </a:rPr>
              <a:t>محمود طلحة مدير مديرية الصحة و م. سمير عثمان مدير مديرية التموين والتجارة الداخلية وذلك لمتابعة الإجراءات الوقائية و الإحترازية التى تتخذها المحافظة لمواجهة فيروس كورونا المستجد " كوفيد ١٩</a:t>
            </a:r>
            <a:r>
              <a:rPr lang="en-US" sz="1500" dirty="0">
                <a:cs typeface="Sultan bold" pitchFamily="2" charset="-78"/>
              </a:rPr>
              <a:t>"...</a:t>
            </a:r>
          </a:p>
          <a:p>
            <a:endParaRPr lang="ar-EG" dirty="0"/>
          </a:p>
        </p:txBody>
      </p:sp>
      <p:pic>
        <p:nvPicPr>
          <p:cNvPr id="8"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639893" y="-25930"/>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392827" y="404664"/>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5025008" y="2708920"/>
            <a:ext cx="3190875" cy="2127250"/>
          </a:xfrm>
          <a:prstGeom prst="rect">
            <a:avLst/>
          </a:prstGeom>
          <a:ln>
            <a:noFill/>
          </a:ln>
          <a:effectLst>
            <a:softEdge rad="112500"/>
          </a:effectLst>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6357156" y="4510021"/>
            <a:ext cx="3392170" cy="2261235"/>
          </a:xfrm>
          <a:prstGeom prst="rect">
            <a:avLst/>
          </a:prstGeom>
          <a:ln>
            <a:noFill/>
          </a:ln>
          <a:effectLst>
            <a:softEdge rad="112500"/>
          </a:effectLst>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1794425" y="2708920"/>
            <a:ext cx="3011170" cy="2127250"/>
          </a:xfrm>
          <a:prstGeom prst="rect">
            <a:avLst/>
          </a:prstGeom>
          <a:ln>
            <a:noFill/>
          </a:ln>
          <a:effectLst>
            <a:softEdge rad="112500"/>
          </a:effectLst>
        </p:spPr>
      </p:pic>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162160" y="4406516"/>
            <a:ext cx="3336371" cy="2364740"/>
          </a:xfrm>
          <a:prstGeom prst="rect">
            <a:avLst/>
          </a:prstGeom>
          <a:ln>
            <a:noFill/>
          </a:ln>
          <a:effectLst>
            <a:softEdge rad="112500"/>
          </a:effectLst>
        </p:spPr>
      </p:pic>
    </p:spTree>
    <p:extLst>
      <p:ext uri="{BB962C8B-B14F-4D97-AF65-F5344CB8AC3E}">
        <p14:creationId xmlns:p14="http://schemas.microsoft.com/office/powerpoint/2010/main" val="1853166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78703" y="1124744"/>
            <a:ext cx="8915400" cy="1006657"/>
          </a:xfrm>
        </p:spPr>
        <p:txBody>
          <a:bodyPr>
            <a:normAutofit/>
          </a:bodyPr>
          <a:lstStyle/>
          <a:p>
            <a:pPr algn="justLow"/>
            <a:r>
              <a:rPr lang="ar-SA" sz="1500" dirty="0">
                <a:cs typeface="Sultan bold" pitchFamily="2" charset="-78"/>
              </a:rPr>
              <a:t>عقدت الأستاذة الدكتورة منال عوض محافظ دمياط، إجتماعاً اليوم، مع اللواء محمد همام سكرتير عام المحافظة و أ. رجب معيزة مدير عام الشئون المالية والإدارية و مدير مديرية التنظيم والإدارة وعدد من مديرى الإدارات بالديوان العام، وذلك لمناقشة آليات تنفيذ قرار السيد رئيس مجلس الوزراء رقم ٧١٩ لسنة ٢٠٢٠ الصادر أمس بشأن تخفيض عدد من العاملين فى المصالح والأجهزة الحكومية و الذى جاء ضمن حزمة الإجراءات</a:t>
            </a:r>
            <a:r>
              <a:rPr lang="en-US" sz="1500" dirty="0">
                <a:cs typeface="Sultan bold" pitchFamily="2" charset="-78"/>
              </a:rPr>
              <a:t> </a:t>
            </a:r>
            <a:r>
              <a:rPr lang="ar-SA" sz="1500" dirty="0">
                <a:cs typeface="Sultan bold" pitchFamily="2" charset="-78"/>
              </a:rPr>
              <a:t>الإحترازية التى تتخذها الدولة لمنع إنتشار فيروس كورونا المستجد</a:t>
            </a:r>
            <a:endParaRPr lang="ar-EG" sz="1500" dirty="0">
              <a:cs typeface="Sultan bold" pitchFamily="2" charset="-78"/>
            </a:endParaRPr>
          </a:p>
        </p:txBody>
      </p:sp>
      <p:pic>
        <p:nvPicPr>
          <p:cNvPr id="8"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639893" y="-25930"/>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392827" y="404664"/>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5313040" y="3933056"/>
            <a:ext cx="4115936" cy="2639153"/>
          </a:xfrm>
          <a:prstGeom prst="rect">
            <a:avLst/>
          </a:prstGeom>
          <a:ln>
            <a:noFill/>
          </a:ln>
          <a:effectLst>
            <a:softEdge rad="112500"/>
          </a:effectLst>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488504" y="3933056"/>
            <a:ext cx="4104456" cy="2639153"/>
          </a:xfrm>
          <a:prstGeom prst="rect">
            <a:avLst/>
          </a:prstGeom>
          <a:ln>
            <a:noFill/>
          </a:ln>
          <a:effectLst>
            <a:softEdge rad="112500"/>
          </a:effectLst>
        </p:spPr>
      </p:pic>
      <p:sp>
        <p:nvSpPr>
          <p:cNvPr id="3" name="Rectangle 2"/>
          <p:cNvSpPr/>
          <p:nvPr/>
        </p:nvSpPr>
        <p:spPr>
          <a:xfrm>
            <a:off x="344488" y="2276872"/>
            <a:ext cx="9084488" cy="1477328"/>
          </a:xfrm>
          <a:prstGeom prst="rect">
            <a:avLst/>
          </a:prstGeom>
        </p:spPr>
        <p:txBody>
          <a:bodyPr wrap="square">
            <a:spAutoFit/>
          </a:bodyPr>
          <a:lstStyle/>
          <a:p>
            <a:pPr marL="285750" indent="-285750" algn="justLow">
              <a:buFont typeface="Arial" pitchFamily="34" charset="0"/>
              <a:buChar char="•"/>
            </a:pPr>
            <a:r>
              <a:rPr lang="ar-SA" sz="1500" dirty="0">
                <a:cs typeface="Sultan bold" pitchFamily="2" charset="-78"/>
              </a:rPr>
              <a:t>حيث أكدت المحافظ أنه سيتم منح الموظف المُصاب بأى من الأمراض المزمنة، إجازة استثنائية طوال مدة سريان هذا القرار والذى يُعمل به لمدة خمسة عشر يوماً تبدأ من اليوم التالي لنشره وكذلك منح الموظفة الحامل أو التى ترعى طفلاً أو أكثر يقل عمره عن إثنى عشرة ميلادي وذلك طبقاً للمادة الرابعة بالقرار</a:t>
            </a:r>
            <a:r>
              <a:rPr lang="en-US" sz="1500" dirty="0">
                <a:cs typeface="Sultan bold" pitchFamily="2" charset="-78"/>
              </a:rPr>
              <a:t>...</a:t>
            </a:r>
          </a:p>
          <a:p>
            <a:pPr marL="285750" indent="-285750" algn="justLow">
              <a:buFont typeface="Arial" pitchFamily="34" charset="0"/>
              <a:buChar char="•"/>
            </a:pPr>
            <a:r>
              <a:rPr lang="ar-SA" sz="1500" dirty="0">
                <a:cs typeface="Sultan bold" pitchFamily="2" charset="-78"/>
              </a:rPr>
              <a:t>كما أشارت الدكتورة منال عوض أنه سيتم مخاطبة مديرى المديريات ورؤساء الوحدات المحلية بإعداد مقترح لتنظيم العمالة وتوزيع جميع المهام بما لا يخل بنظام العمل مع مراعاة التدابير الإحترازية المتطلبة للتعامل مع فيروس كورونا المستجد وذلك طبقاً للقرار الصادر والتنفيذ اعتبارا من غداً مؤكدة أنه يستثنى من تطبيق أحكامه الموظفون العاملون بالمرافق الحيوية التى تحددها السلطة المختصة بكل جهة مثل "خدمات النقل، الاسعاف، المستشفيات، خدمات المياه، الصرف الصحي و الكهرباء</a:t>
            </a:r>
            <a:r>
              <a:rPr lang="en-US" sz="1500" dirty="0">
                <a:cs typeface="Sultan bold" pitchFamily="2" charset="-78"/>
              </a:rPr>
              <a:t>"</a:t>
            </a:r>
          </a:p>
        </p:txBody>
      </p:sp>
    </p:spTree>
    <p:extLst>
      <p:ext uri="{BB962C8B-B14F-4D97-AF65-F5344CB8AC3E}">
        <p14:creationId xmlns:p14="http://schemas.microsoft.com/office/powerpoint/2010/main" val="21079749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492894" y="3318411"/>
            <a:ext cx="6140626" cy="3206933"/>
          </a:xfrm>
        </p:spPr>
        <p:txBody>
          <a:bodyPr>
            <a:noAutofit/>
          </a:bodyPr>
          <a:lstStyle/>
          <a:p>
            <a:pPr marL="0" indent="0" algn="justLow">
              <a:buNone/>
            </a:pPr>
            <a:r>
              <a:rPr lang="ar-SA" sz="1500" dirty="0">
                <a:cs typeface="Sultan bold" pitchFamily="2" charset="-78"/>
              </a:rPr>
              <a:t>عقدت الأستاذة الدكتورة منال عوض محافظ دمياط، إجتماعاً مع الدكتور محمود طلحة مرسى وكيل وزارة الصحة، الدكتور زهدي السيد مدير إدارة الترصد بالمديرية، الدكتور عصام طمأن وكيل كلية الطب بجامعة الأزهر، الدكتور إبراهيم الصياد مدير مستشفيات الجامعة والدكتور علاء مجاهد نائب مدير مستشفيات الجامعة وذلك</a:t>
            </a:r>
            <a:r>
              <a:rPr lang="en-US" sz="1500" dirty="0">
                <a:cs typeface="Sultan bold" pitchFamily="2" charset="-78"/>
              </a:rPr>
              <a:t> </a:t>
            </a:r>
            <a:r>
              <a:rPr lang="ar-SA" sz="1500" dirty="0">
                <a:cs typeface="Sultan bold" pitchFamily="2" charset="-78"/>
              </a:rPr>
              <a:t>لمناقشة آليات تحقيق التعاون المشترك بين مديرية الصحة بدمياط وجامعة الأزهر لمواجهة تداعيات فيروس كورونا المستجد</a:t>
            </a:r>
            <a:r>
              <a:rPr lang="en-US" sz="1500" dirty="0">
                <a:cs typeface="Sultan bold" pitchFamily="2" charset="-78"/>
              </a:rPr>
              <a:t>...</a:t>
            </a:r>
          </a:p>
          <a:p>
            <a:pPr marL="95250" lvl="1" indent="77788" algn="justLow">
              <a:buFont typeface="+mj-lt"/>
              <a:buAutoNum type="arabicPeriod"/>
            </a:pPr>
            <a:r>
              <a:rPr lang="ar-SA" sz="1500" dirty="0">
                <a:cs typeface="Sultan bold" pitchFamily="2" charset="-78"/>
              </a:rPr>
              <a:t>حيث أكدت المحافظ أنه ووفقا للدور الذى تقوم به وزارة التعليم العالي و الجامعات المصرية بالتعاون مع وزارتى الصحة و التنمية المحلية، تم الاتفاق على توفير أطباء من جامعة الأزهر لتشغيل وحدات العناية المركزة بمستشفتى الصدر وحميات دمياط على مدار ٢٤ ساعة، وكذلك متابعة الحالة الصحية للمخالطين بالحالات التى ثبتت إيجابية إصابتها بالفيروس فى منازلهم بمعرفة أطباء الجامعة بالإضافة إلى قيام أساتذة كلية الطب بتدريب أطباء الباطنة بمستشفيات دمياط على مهارات العمل بوحدات الرعاية المركزة</a:t>
            </a:r>
            <a:r>
              <a:rPr lang="en-US" sz="1500" dirty="0">
                <a:cs typeface="Sultan bold" pitchFamily="2" charset="-78"/>
              </a:rPr>
              <a:t>...</a:t>
            </a:r>
          </a:p>
          <a:p>
            <a:pPr marL="173038" lvl="1" indent="-173038">
              <a:buFont typeface="+mj-lt"/>
              <a:buAutoNum type="arabicPeriod"/>
            </a:pPr>
            <a:r>
              <a:rPr lang="ar-SA" sz="1500" dirty="0">
                <a:cs typeface="Sultan bold" pitchFamily="2" charset="-78"/>
              </a:rPr>
              <a:t>و أشارت محافظ دمياط الى أنه تم إجراء بروتوكول مع هيئة الإسعاف لتولى نقل الحالات الإيجابية إلى مستشفيات العزل من خلال الخط الساخن ١٠٥</a:t>
            </a:r>
            <a:r>
              <a:rPr lang="en-US" sz="1500" dirty="0" smtClean="0">
                <a:cs typeface="Sultan bold" pitchFamily="2" charset="-78"/>
              </a:rPr>
              <a:t>.</a:t>
            </a:r>
            <a:endParaRPr lang="en-US" sz="1500" dirty="0">
              <a:cs typeface="Sultan bold" pitchFamily="2" charset="-78"/>
            </a:endParaRPr>
          </a:p>
        </p:txBody>
      </p:sp>
      <p:pic>
        <p:nvPicPr>
          <p:cNvPr id="8"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639893" y="-25930"/>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392827" y="404664"/>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80526" y="1054189"/>
            <a:ext cx="3312368" cy="2461339"/>
          </a:xfrm>
          <a:prstGeom prst="rect">
            <a:avLst/>
          </a:prstGeom>
          <a:ln>
            <a:noFill/>
          </a:ln>
          <a:effectLst>
            <a:softEdge rad="112500"/>
          </a:effectLst>
        </p:spPr>
      </p:pic>
      <p:sp>
        <p:nvSpPr>
          <p:cNvPr id="10" name="TextBox 9"/>
          <p:cNvSpPr txBox="1"/>
          <p:nvPr/>
        </p:nvSpPr>
        <p:spPr>
          <a:xfrm>
            <a:off x="3492894" y="1054190"/>
            <a:ext cx="6140626" cy="2169825"/>
          </a:xfrm>
          <a:prstGeom prst="rect">
            <a:avLst/>
          </a:prstGeom>
          <a:noFill/>
        </p:spPr>
        <p:txBody>
          <a:bodyPr wrap="square" rtlCol="1">
            <a:spAutoFit/>
          </a:bodyPr>
          <a:lstStyle/>
          <a:p>
            <a:pPr algn="justLow"/>
            <a:r>
              <a:rPr lang="ar-SA" sz="1500" dirty="0">
                <a:cs typeface="Sultan bold" pitchFamily="2" charset="-78"/>
              </a:rPr>
              <a:t>عقدت الأستاذة الدكتورة منال عوض محافظ دمياط، إجتماعاً اليوم الأحد، مع الدكتور محمود طلحة مرسى مدير مديرية الصحة بدمياط لمتابعة آخر المستجدات الخاصة بالموقف الحالى والوقوف على الإجراءات الوقائية و الإحترازية للحد من انتشار فيروس كورونا المستجد "كوفيد ١٩" وفقاً لتوصيات وزارة الصحة المصرية ومنظمة الصحة</a:t>
            </a:r>
            <a:r>
              <a:rPr lang="en-US" sz="1500" dirty="0">
                <a:cs typeface="Sultan bold" pitchFamily="2" charset="-78"/>
              </a:rPr>
              <a:t> </a:t>
            </a:r>
            <a:r>
              <a:rPr lang="ar-SA" sz="1500" dirty="0">
                <a:cs typeface="Sultan bold" pitchFamily="2" charset="-78"/>
              </a:rPr>
              <a:t>العالمية</a:t>
            </a:r>
            <a:r>
              <a:rPr lang="en-US" sz="1500" dirty="0">
                <a:cs typeface="Sultan bold" pitchFamily="2" charset="-78"/>
              </a:rPr>
              <a:t>....</a:t>
            </a:r>
          </a:p>
          <a:p>
            <a:pPr marL="173038" lvl="1" algn="justLow">
              <a:buFont typeface="+mj-lt"/>
              <a:buAutoNum type="arabicPeriod"/>
            </a:pPr>
            <a:r>
              <a:rPr lang="ar-SA" sz="1500" dirty="0">
                <a:cs typeface="Sultan bold" pitchFamily="2" charset="-78"/>
              </a:rPr>
              <a:t>حيث وجهت المحافظ بسرعة إعداد حصر شامل لكافة احتياجات المستشفيات و جميع المستلزمات الوقائية وتحديد المخزون الحالى لسد العجز بالتعاون مع المجتمع المدني</a:t>
            </a:r>
            <a:r>
              <a:rPr lang="en-US" sz="1500" dirty="0">
                <a:cs typeface="Sultan bold" pitchFamily="2" charset="-78"/>
              </a:rPr>
              <a:t>...</a:t>
            </a:r>
          </a:p>
          <a:p>
            <a:pPr marL="173038" lvl="1" algn="justLow">
              <a:buFont typeface="+mj-lt"/>
              <a:buAutoNum type="arabicPeriod"/>
            </a:pPr>
            <a:r>
              <a:rPr lang="ar-SA" sz="1500" dirty="0">
                <a:cs typeface="Sultan bold" pitchFamily="2" charset="-78"/>
              </a:rPr>
              <a:t>كما أكدت أيضاً على ضرورة توعية أطقم التمريض بالأساليب الوقائية المتبعة فى هذا الشأن لتجنب العدوى و كذلك تفعيل دور المديرية بتوعية المواطنين وحثهم على البقاء فى المنازل للحد من التجمعات </a:t>
            </a:r>
            <a:r>
              <a:rPr lang="ar-SA" sz="1500" dirty="0" smtClean="0">
                <a:cs typeface="Sultan bold" pitchFamily="2" charset="-78"/>
              </a:rPr>
              <a:t>وعدم </a:t>
            </a:r>
            <a:r>
              <a:rPr lang="ar-SA" sz="1500" dirty="0">
                <a:cs typeface="Sultan bold" pitchFamily="2" charset="-78"/>
              </a:rPr>
              <a:t>النزول الا للضرورة القصوى</a:t>
            </a:r>
            <a:r>
              <a:rPr lang="en-US" sz="1500" dirty="0">
                <a:cs typeface="Sultan bold" pitchFamily="2" charset="-78"/>
              </a:rPr>
              <a:t>..</a:t>
            </a:r>
          </a:p>
        </p:txBody>
      </p:sp>
      <p:pic>
        <p:nvPicPr>
          <p:cNvPr id="16" name="Picture 15"/>
          <p:cNvPicPr/>
          <p:nvPr/>
        </p:nvPicPr>
        <p:blipFill>
          <a:blip r:embed="rId4" cstate="print">
            <a:extLst>
              <a:ext uri="{28A0092B-C50C-407E-A947-70E740481C1C}">
                <a14:useLocalDpi xmlns:a14="http://schemas.microsoft.com/office/drawing/2010/main" val="0"/>
              </a:ext>
            </a:extLst>
          </a:blip>
          <a:stretch>
            <a:fillRect/>
          </a:stretch>
        </p:blipFill>
        <p:spPr>
          <a:xfrm>
            <a:off x="130698" y="3978828"/>
            <a:ext cx="3362196" cy="2546516"/>
          </a:xfrm>
          <a:prstGeom prst="rect">
            <a:avLst/>
          </a:prstGeom>
          <a:ln>
            <a:noFill/>
          </a:ln>
          <a:effectLst>
            <a:softEdge rad="112500"/>
          </a:effectLst>
        </p:spPr>
      </p:pic>
    </p:spTree>
    <p:extLst>
      <p:ext uri="{BB962C8B-B14F-4D97-AF65-F5344CB8AC3E}">
        <p14:creationId xmlns:p14="http://schemas.microsoft.com/office/powerpoint/2010/main" val="856899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639893" y="-25930"/>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392827" y="404664"/>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200472" y="1124744"/>
            <a:ext cx="3598788" cy="2592288"/>
          </a:xfrm>
          <a:prstGeom prst="rect">
            <a:avLst/>
          </a:prstGeom>
          <a:ln>
            <a:noFill/>
          </a:ln>
          <a:effectLst>
            <a:softEdge rad="112500"/>
          </a:effectLst>
        </p:spPr>
      </p:pic>
      <p:sp>
        <p:nvSpPr>
          <p:cNvPr id="3" name="Rectangle 2"/>
          <p:cNvSpPr/>
          <p:nvPr/>
        </p:nvSpPr>
        <p:spPr>
          <a:xfrm>
            <a:off x="3799260" y="1054190"/>
            <a:ext cx="5805604" cy="2400657"/>
          </a:xfrm>
          <a:prstGeom prst="rect">
            <a:avLst/>
          </a:prstGeom>
        </p:spPr>
        <p:txBody>
          <a:bodyPr wrap="square">
            <a:spAutoFit/>
          </a:bodyPr>
          <a:lstStyle/>
          <a:p>
            <a:pPr algn="justLow"/>
            <a:r>
              <a:rPr lang="ar-SA" sz="1500" dirty="0">
                <a:cs typeface="Sultan bold" pitchFamily="2" charset="-78"/>
              </a:rPr>
              <a:t>تواصل الدكتور مصطفى مدبولى رئيس مجلس الوزراء و اللواء محمود شعراوي وزير التنمية المحلية و الدكتور على مصيلحى وزير التموين والتجارة الداخلية، مع الدكتورة منال عوض محافظ دمياط عبر الفيديو كونفرنس لمتابعة الجهود التى تبذلها الأجهزه المختلفة بالمحافظة لمواجهة تداعيات فيروس كورونا المستجد</a:t>
            </a:r>
            <a:r>
              <a:rPr lang="en-US" sz="1500" dirty="0">
                <a:cs typeface="Sultan bold" pitchFamily="2" charset="-78"/>
              </a:rPr>
              <a:t>...</a:t>
            </a:r>
          </a:p>
          <a:p>
            <a:pPr marL="173038" lvl="1" algn="justLow"/>
            <a:r>
              <a:rPr lang="ar-SA" sz="1500" dirty="0">
                <a:cs typeface="Sultan bold" pitchFamily="2" charset="-78"/>
              </a:rPr>
              <a:t>أكدت المحافظ خلال المداخلة على الالتزام بتطبيق كافة الإجراءات الوقائية و الإحترازية ومتابعة تنفيذ كافة القرارات الصادرة لغلق المحال التجارية فى الموعد المحدد و إيقاف حركة المواطنين بدءا من السابعة مساءًا و كذلك غلق المقاهى والمطاعم والكافيتريات و الصالات الرياضية و مراكز الكمبيوتر و الخطوات الأخرى التى تم إتخاذها للحد من التجمعات، كما أكدت الدكتورة منال عوض أيضاً على توافر السلع التموينية والاساسية بنطاق المحافظة وتكثيف الحملات على الأسواق لمواجهة الممارسات الاحتكارية التى قد يرتكبها بعض التجار خلال تلك الفترة</a:t>
            </a:r>
            <a:r>
              <a:rPr lang="en-US" sz="1500" dirty="0">
                <a:cs typeface="Sultan bold" pitchFamily="2" charset="-78"/>
              </a:rPr>
              <a:t>..</a:t>
            </a:r>
          </a:p>
        </p:txBody>
      </p:sp>
      <p:sp>
        <p:nvSpPr>
          <p:cNvPr id="4" name="Rectangle 3"/>
          <p:cNvSpPr/>
          <p:nvPr/>
        </p:nvSpPr>
        <p:spPr>
          <a:xfrm>
            <a:off x="4839973" y="5390404"/>
            <a:ext cx="4953000" cy="646331"/>
          </a:xfrm>
          <a:prstGeom prst="rect">
            <a:avLst/>
          </a:prstGeom>
        </p:spPr>
        <p:txBody>
          <a:bodyPr>
            <a:spAutoFit/>
          </a:bodyPr>
          <a:lstStyle/>
          <a:p>
            <a:r>
              <a:rPr lang="en-US" dirty="0"/>
              <a:t/>
            </a:r>
            <a:br>
              <a:rPr lang="en-US" dirty="0"/>
            </a:br>
            <a:endParaRPr lang="ar-EG" dirty="0"/>
          </a:p>
        </p:txBody>
      </p:sp>
      <p:sp>
        <p:nvSpPr>
          <p:cNvPr id="5" name="Rectangle 4"/>
          <p:cNvSpPr/>
          <p:nvPr/>
        </p:nvSpPr>
        <p:spPr>
          <a:xfrm>
            <a:off x="3944889" y="3449467"/>
            <a:ext cx="5659976" cy="3093154"/>
          </a:xfrm>
          <a:prstGeom prst="rect">
            <a:avLst/>
          </a:prstGeom>
        </p:spPr>
        <p:txBody>
          <a:bodyPr wrap="square">
            <a:spAutoFit/>
          </a:bodyPr>
          <a:lstStyle/>
          <a:p>
            <a:pPr algn="justLow"/>
            <a:r>
              <a:rPr lang="ar-SA" sz="1500" dirty="0">
                <a:cs typeface="Sultan bold" pitchFamily="2" charset="-78"/>
              </a:rPr>
              <a:t>عقدت الأستاذة الدكتورة منال عوض محافظ دمياط، إجتماعاً مع الدكتورة هانم عبد الرؤوف مدير عام الإدارة العامة لمكافحة الأمراض المعدية بالقطاع الوقائى بوزارة الصحة والسكان والدكتور محمود طلحة مدير مديرية الصحة و الدكتور محمد بدران وكيل المديرية والدكتور زهدي السيد مدير إدارة الترصد بالمديرية والدكتور عطية منصور مدير عام الشئون الوقائية بمديرية الصحة</a:t>
            </a:r>
            <a:r>
              <a:rPr lang="en-US" sz="1500" dirty="0">
                <a:cs typeface="Sultan bold" pitchFamily="2" charset="-78"/>
              </a:rPr>
              <a:t> .</a:t>
            </a:r>
          </a:p>
          <a:p>
            <a:pPr marL="358775" lvl="1" indent="-342900" algn="justLow">
              <a:buFont typeface="+mj-lt"/>
              <a:buAutoNum type="arabicPeriod"/>
            </a:pPr>
            <a:r>
              <a:rPr lang="ar-SA" sz="1500" dirty="0">
                <a:cs typeface="Sultan bold" pitchFamily="2" charset="-78"/>
              </a:rPr>
              <a:t>حيث تابعت المحافظ الإجراءات و التدابير اللازمة لمجابهة إنتشار فيروس كورونا المستجد، وكذلك آليات تطبيق الحظر الصحى على المخالطين للحالات الايجابية لحين إنتهاء مدة حضانة الفيروس والتى تصل إلى ١٤ يوم، وكذلك تطبيق الحظر على القادمين من الخارج لمدة ٢٨ يوماً وذلك بالتنسيق مع مديرية الأمن كتدبير احترازى للحد من انتشار الفيروس، إذ نوهت محافظ دمياط أنه سيتم توفير كافة الاحتياجات الأساسية والرعاية الصحية لهؤلاء المواطنين من خلال الفرق التى سيتم تشكيلها من قبل عدد من الجهات</a:t>
            </a:r>
            <a:r>
              <a:rPr lang="en-US" sz="1500" dirty="0">
                <a:cs typeface="Sultan bold" pitchFamily="2" charset="-78"/>
              </a:rPr>
              <a:t>..</a:t>
            </a:r>
          </a:p>
          <a:p>
            <a:pPr marL="342900" lvl="1" indent="-342900" algn="justLow" defTabSz="725488">
              <a:buFont typeface="+mj-lt"/>
              <a:buAutoNum type="arabicPeriod"/>
            </a:pPr>
            <a:r>
              <a:rPr lang="ar-SA" sz="1500" dirty="0">
                <a:cs typeface="Sultan bold" pitchFamily="2" charset="-78"/>
              </a:rPr>
              <a:t>كما أكدت الدكتورة منال عوض أنه تم الاتفاق خلال الاجتماع بالبدء في إتخاذ الإجراءات اللازمة بتخصيص مستشفى للحجر الصحى بمحافظة دمياط لعدم الحاجة الى نقل الحالات إلى مستشفيات العزل بالمحافظات الأخرى فور الانتهاء من كافة التجهيزات </a:t>
            </a:r>
            <a:endParaRPr lang="ar-EG" sz="1500" dirty="0">
              <a:cs typeface="Sultan bold" pitchFamily="2" charset="-78"/>
            </a:endParaRPr>
          </a:p>
        </p:txBody>
      </p:sp>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200472" y="3877389"/>
            <a:ext cx="3598788" cy="2642651"/>
          </a:xfrm>
          <a:prstGeom prst="rect">
            <a:avLst/>
          </a:prstGeom>
          <a:ln>
            <a:noFill/>
          </a:ln>
          <a:effectLst>
            <a:softEdge rad="112500"/>
          </a:effectLst>
        </p:spPr>
      </p:pic>
    </p:spTree>
    <p:extLst>
      <p:ext uri="{BB962C8B-B14F-4D97-AF65-F5344CB8AC3E}">
        <p14:creationId xmlns:p14="http://schemas.microsoft.com/office/powerpoint/2010/main" val="1510667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639893" y="-25930"/>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392827" y="404664"/>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sp>
        <p:nvSpPr>
          <p:cNvPr id="4" name="Rectangle 3"/>
          <p:cNvSpPr/>
          <p:nvPr/>
        </p:nvSpPr>
        <p:spPr>
          <a:xfrm>
            <a:off x="3392826" y="1059954"/>
            <a:ext cx="6312701" cy="5693866"/>
          </a:xfrm>
          <a:prstGeom prst="rect">
            <a:avLst/>
          </a:prstGeom>
        </p:spPr>
        <p:txBody>
          <a:bodyPr wrap="square">
            <a:spAutoFit/>
          </a:bodyPr>
          <a:lstStyle/>
          <a:p>
            <a:pPr algn="justLow"/>
            <a:r>
              <a:rPr lang="ar-SA" sz="1600" dirty="0">
                <a:cs typeface="Sultan bold" pitchFamily="2" charset="-78"/>
              </a:rPr>
              <a:t>عقدت الأستاذة الدكتورة منال عوض محافظ دمياط، إجتماعاً اليوم مع اللواء جمال عبد الرشيد السكرتير العام المساعد و أ. أيمن وافى مدير عام منطقة بريد دمياط آليات صرف المعاشات والتى ستبدأ غداً الأول من إبريل بمكاتب البريد و ماكينات الصراف الآلي طبقاً للمواعيد التى أقرتها وزارة التضامن الاجتماعي</a:t>
            </a:r>
            <a:r>
              <a:rPr lang="en-US" sz="1600" dirty="0">
                <a:cs typeface="Sultan bold" pitchFamily="2" charset="-78"/>
              </a:rPr>
              <a:t>...</a:t>
            </a:r>
          </a:p>
          <a:p>
            <a:pPr marL="268288" lvl="1" indent="-173038" algn="justLow">
              <a:buFont typeface="+mj-lt"/>
              <a:buAutoNum type="arabicPeriod"/>
            </a:pPr>
            <a:r>
              <a:rPr lang="ar-SA" sz="1500" dirty="0">
                <a:cs typeface="Sultan bold" pitchFamily="2" charset="-78"/>
              </a:rPr>
              <a:t>إذ وجهت المحافظ بفتح المدارس ومراكز الشباب المجاورة لمكاتب البريد بنطاق المحافظة أو إقامة فراشة وتوفير كراسى أمام المكاتب وتزويد كلا من هذه الأماكن بمندوب للقيام بعملية صرف المعاشات وفقاً لتوصيات وزير التنمية المحلية و الخطة الموضوعة بالتعاون مع وزارة الاتصالات مؤكدة على التنسيق مع رؤساء الوحدات المحلية للمراكز والمدن لإتمام كافة التجهيزات وطباعة منشورات بالمواعيد المقررة من قبل وزارة التضامن الاجتماعي لصرف المعاشات والتى أقرت بأن يقوم أصحاب المعاشات الذين يتقاضون ١٠٠٠ جنيه فأقل بصرف معاشاتهم من مكاتب البريد والصراف الآلى خلال أيام الأربعاء والخميس والسبت (٤،٢،١) من إبريل، وبالنسبة لأصحاب المعاشات ممن يتقاضون من ١٠٠٠ إلى ٢٠٠٠ جنيه سيقومون بصرف معاشاتهم أيام الأحد والاثنين والثلاثاء (٧،٦،٥)ابريل، و أصحاب المعاشات الذين يتقاضون أكثر من ٢٠٠٠ جنيه سيتم الصرف خلال يومى الأربعاء والخميس (٩،٨) إبريل، و اعتبارًا من الأحد الموافق ١٢ إبريل سيكون الصرف متاح لكل من لم يقم بصرف معاشه خلال الفترات المحددة</a:t>
            </a:r>
            <a:r>
              <a:rPr lang="en-US" sz="1500" dirty="0">
                <a:cs typeface="Sultan bold" pitchFamily="2" charset="-78"/>
              </a:rPr>
              <a:t>...</a:t>
            </a:r>
          </a:p>
          <a:p>
            <a:pPr marL="173038" lvl="1" indent="-173038" algn="justLow">
              <a:buFont typeface="+mj-lt"/>
              <a:buAutoNum type="arabicPeriod"/>
            </a:pPr>
            <a:r>
              <a:rPr lang="ar-SA" sz="1500" dirty="0">
                <a:cs typeface="Sultan bold" pitchFamily="2" charset="-78"/>
              </a:rPr>
              <a:t>أعلنت الدكتورة منال عوض الى أنه تم مد العمل بعدد من مكاتب البريد حتى الساعة الثالثة عصرا خلال فترة صرف المعاشات وهم أولا بمجموعة دمياط و دمياط الجديدة " مكتب دمياط الرئيسى، مجمع المصالح، شط الشعراء، دمياط رابع، الشهابية، دمياط الجديدة الرئيسى، دمياط الجديدة ثان، كلية التجارة و ٤ باسكان مبارك، رأس البر الرئيسى والفرعى بمقر واحد، عزبة البرج، دمياط ثان، عزبة اللحم"، ثانيا بمجموعة الزرقا والروضة " شرمساح، ميت الخولى عبد الله، الزرقا، سيف الدين، السرو، كفر المياسرة، الروضة، الحاكمة، إسكندرية الجديدة، الغنيمي، الغوابين، البصارطة "، ثالثا بمجموعة بريد كفر سعد وكفر البطيخ" كفر سليمان، السوالم، كفر شحاتة، جمصة البلد، كفر البطيخ، كفر سعد الرئيسي، العباسيه، كفر الغاب " رابعاً مجموعة بريد فارسكور" فارسكور، كفر العرب، شرباص، الناصرية، البراشية، الحورانى، الأربعين"، مشيرة إلى أن تلك التدابير تأتى ضمن الإجراءات الوقائية و الإحترازية لمجابهة فيروس كورونا المستجد</a:t>
            </a:r>
            <a:r>
              <a:rPr lang="en-US" sz="1500" dirty="0">
                <a:cs typeface="Sultan bold" pitchFamily="2" charset="-78"/>
              </a:rPr>
              <a:t>...</a:t>
            </a: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75633" y="3939846"/>
            <a:ext cx="3149175" cy="2496132"/>
          </a:xfrm>
          <a:prstGeom prst="rect">
            <a:avLst/>
          </a:prstGeom>
          <a:ln>
            <a:noFill/>
          </a:ln>
          <a:effectLst>
            <a:softEdge rad="112500"/>
          </a:effectLst>
        </p:spPr>
      </p:pic>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132595" y="1161741"/>
            <a:ext cx="3092213" cy="2745146"/>
          </a:xfrm>
          <a:prstGeom prst="rect">
            <a:avLst/>
          </a:prstGeom>
          <a:ln>
            <a:noFill/>
          </a:ln>
          <a:effectLst>
            <a:softEdge rad="112500"/>
          </a:effectLst>
        </p:spPr>
      </p:pic>
    </p:spTree>
    <p:extLst>
      <p:ext uri="{BB962C8B-B14F-4D97-AF65-F5344CB8AC3E}">
        <p14:creationId xmlns:p14="http://schemas.microsoft.com/office/powerpoint/2010/main" val="2409229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6897" y="3933056"/>
            <a:ext cx="3621967" cy="2750820"/>
          </a:xfrm>
          <a:prstGeom prst="rect">
            <a:avLst/>
          </a:prstGeom>
          <a:ln>
            <a:noFill/>
          </a:ln>
          <a:effectLst>
            <a:softEdge rad="112500"/>
          </a:effectLst>
        </p:spPr>
      </p:pic>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0" y="908720"/>
            <a:ext cx="3886443" cy="2722897"/>
          </a:xfrm>
          <a:prstGeom prst="rect">
            <a:avLst/>
          </a:prstGeom>
          <a:ln>
            <a:noFill/>
          </a:ln>
          <a:effectLst>
            <a:softEdge rad="112500"/>
          </a:effectLst>
        </p:spPr>
      </p:pic>
      <p:sp>
        <p:nvSpPr>
          <p:cNvPr id="7" name="Content Placeholder 6"/>
          <p:cNvSpPr>
            <a:spLocks noGrp="1"/>
          </p:cNvSpPr>
          <p:nvPr>
            <p:ph idx="1"/>
          </p:nvPr>
        </p:nvSpPr>
        <p:spPr>
          <a:xfrm>
            <a:off x="3886443" y="908720"/>
            <a:ext cx="5819085" cy="5775156"/>
          </a:xfrm>
        </p:spPr>
        <p:txBody>
          <a:bodyPr>
            <a:noAutofit/>
          </a:bodyPr>
          <a:lstStyle/>
          <a:p>
            <a:pPr algn="justLow"/>
            <a:r>
              <a:rPr lang="ar-SA" sz="1600" dirty="0">
                <a:cs typeface="Sultan bold" pitchFamily="2" charset="-78"/>
              </a:rPr>
              <a:t>خلال جلسة المجلس التنفيذى المنعقدة</a:t>
            </a:r>
            <a:r>
              <a:rPr lang="en-US" sz="1600" dirty="0">
                <a:cs typeface="Sultan bold" pitchFamily="2" charset="-78"/>
              </a:rPr>
              <a:t>...</a:t>
            </a:r>
            <a:r>
              <a:rPr lang="ar-SA" sz="1600" dirty="0">
                <a:cs typeface="Sultan bold" pitchFamily="2" charset="-78"/>
              </a:rPr>
              <a:t>محافظ دمياط توجه بنشر التوعية بين المواطنين للحد من انتشار فيروس كورونا المستجد</a:t>
            </a:r>
            <a:r>
              <a:rPr lang="en-US" sz="1600" dirty="0">
                <a:cs typeface="Sultan bold" pitchFamily="2" charset="-78"/>
              </a:rPr>
              <a:t> </a:t>
            </a:r>
            <a:r>
              <a:rPr lang="ar-SA" sz="1600" dirty="0">
                <a:cs typeface="Sultan bold" pitchFamily="2" charset="-78"/>
              </a:rPr>
              <a:t>وتؤكد على استمرار أعمال التطهير والتعقيم للمؤسسات والمنشآت و متابعة تنفيذ غلق الكافيتريات </a:t>
            </a:r>
            <a:r>
              <a:rPr lang="ar-SA" sz="1600" dirty="0" err="1">
                <a:cs typeface="Sultan bold" pitchFamily="2" charset="-78"/>
              </a:rPr>
              <a:t>والمقاهى</a:t>
            </a:r>
            <a:r>
              <a:rPr lang="ar-SA" sz="1600" dirty="0">
                <a:cs typeface="Sultan bold" pitchFamily="2" charset="-78"/>
              </a:rPr>
              <a:t> </a:t>
            </a:r>
            <a:r>
              <a:rPr lang="ar-SA" sz="1600" dirty="0" smtClean="0">
                <a:cs typeface="Sultan bold" pitchFamily="2" charset="-78"/>
              </a:rPr>
              <a:t>والمحال </a:t>
            </a:r>
            <a:r>
              <a:rPr lang="ar-SA" sz="1600" dirty="0">
                <a:cs typeface="Sultan bold" pitchFamily="2" charset="-78"/>
              </a:rPr>
              <a:t>التجارية بدءا من ٧ </a:t>
            </a:r>
            <a:r>
              <a:rPr lang="ar-SA" sz="1600" dirty="0" smtClean="0">
                <a:cs typeface="Sultan bold" pitchFamily="2" charset="-78"/>
              </a:rPr>
              <a:t>مساءًا</a:t>
            </a:r>
            <a:r>
              <a:rPr lang="ar-EG" sz="1600" dirty="0" smtClean="0">
                <a:cs typeface="Sultan bold" pitchFamily="2" charset="-78"/>
              </a:rPr>
              <a:t> .</a:t>
            </a:r>
          </a:p>
          <a:p>
            <a:pPr lvl="0" algn="justLow"/>
            <a:r>
              <a:rPr lang="ar-EG" sz="1600" dirty="0">
                <a:cs typeface="Sultan bold" pitchFamily="2" charset="-78"/>
              </a:rPr>
              <a:t>وجهت المحافظ </a:t>
            </a:r>
            <a:r>
              <a:rPr lang="ar-SA" sz="1600" dirty="0">
                <a:cs typeface="Sultan bold" pitchFamily="2" charset="-78"/>
              </a:rPr>
              <a:t>رؤساء الوحدات المحلية بتكثيف الحملات لمتابعة غلق المقاهي </a:t>
            </a:r>
            <a:r>
              <a:rPr lang="ar-SA" sz="1600" dirty="0" err="1" smtClean="0">
                <a:cs typeface="Sultan bold" pitchFamily="2" charset="-78"/>
              </a:rPr>
              <a:t>والكافتيريات</a:t>
            </a:r>
            <a:r>
              <a:rPr lang="ar-SA" sz="1600" dirty="0" smtClean="0">
                <a:cs typeface="Sultan bold" pitchFamily="2" charset="-78"/>
              </a:rPr>
              <a:t> </a:t>
            </a:r>
            <a:r>
              <a:rPr lang="ar-SA" sz="1600" dirty="0">
                <a:cs typeface="Sultan bold" pitchFamily="2" charset="-78"/>
              </a:rPr>
              <a:t>و المحال التجارية بدءا من ٧ مساءًا حتى ٦ صباحاً وفقا لقرار السيد رئيس مجلس الوزراء و كذلك جميع القرارات الصادرة خلال الفترة الماضية من حظر تداول الشيشة و منع إقامة الأسواق الشعبية الأسبوعية و كذا غلق الصالات الرياضية و مراكز الكمبيوتر " </a:t>
            </a:r>
            <a:r>
              <a:rPr lang="ar-SA" sz="1600" dirty="0" err="1">
                <a:cs typeface="Sultan bold" pitchFamily="2" charset="-78"/>
              </a:rPr>
              <a:t>السيبر</a:t>
            </a:r>
            <a:r>
              <a:rPr lang="ar-SA" sz="1600" dirty="0">
                <a:cs typeface="Sultan bold" pitchFamily="2" charset="-78"/>
              </a:rPr>
              <a:t> نت" </a:t>
            </a:r>
            <a:r>
              <a:rPr lang="ar-SA" sz="1600" dirty="0" smtClean="0">
                <a:cs typeface="Sultan bold" pitchFamily="2" charset="-78"/>
              </a:rPr>
              <a:t>والتي </a:t>
            </a:r>
            <a:r>
              <a:rPr lang="ar-SA" sz="1600" dirty="0">
                <a:cs typeface="Sultan bold" pitchFamily="2" charset="-78"/>
              </a:rPr>
              <a:t>تعد إجراءات استباقية لمواجهة </a:t>
            </a:r>
            <a:r>
              <a:rPr lang="ar-SA" sz="1600" dirty="0" smtClean="0">
                <a:cs typeface="Sultan bold" pitchFamily="2" charset="-78"/>
              </a:rPr>
              <a:t>انتشار </a:t>
            </a:r>
            <a:r>
              <a:rPr lang="ar-SA" sz="1600" dirty="0">
                <a:cs typeface="Sultan bold" pitchFamily="2" charset="-78"/>
              </a:rPr>
              <a:t>الفيروس مؤكدة أيضاً على مواصلة تنفيذ أعمال تطهير وتعقيم المؤسسات والمنشآت الحكومية والخاصة والدينية متابعة معدلات تنفيذ الخطة الاستثمارية و عمليات الرصف </a:t>
            </a:r>
            <a:r>
              <a:rPr lang="ar-SA" sz="1600" dirty="0" smtClean="0">
                <a:cs typeface="Sultan bold" pitchFamily="2" charset="-78"/>
              </a:rPr>
              <a:t>الجاري </a:t>
            </a:r>
            <a:r>
              <a:rPr lang="ar-SA" sz="1600" dirty="0">
                <a:cs typeface="Sultan bold" pitchFamily="2" charset="-78"/>
              </a:rPr>
              <a:t>تنفيذها، وذكرت المحافظ انعقاد غرفة عمليات على مدار الساعة لمتابعة الموقف </a:t>
            </a:r>
            <a:r>
              <a:rPr lang="ar-SA" sz="1600" dirty="0" err="1">
                <a:cs typeface="Sultan bold" pitchFamily="2" charset="-78"/>
              </a:rPr>
              <a:t>الحالى</a:t>
            </a:r>
            <a:r>
              <a:rPr lang="ar-SA" sz="1600" dirty="0">
                <a:cs typeface="Sultan bold" pitchFamily="2" charset="-78"/>
              </a:rPr>
              <a:t> أولا بأول</a:t>
            </a:r>
            <a:r>
              <a:rPr lang="en-US" sz="1600" dirty="0" smtClean="0">
                <a:cs typeface="Sultan bold" pitchFamily="2" charset="-78"/>
              </a:rPr>
              <a:t>..</a:t>
            </a:r>
            <a:endParaRPr lang="ar-EG" sz="1600" dirty="0" smtClean="0">
              <a:cs typeface="Sultan bold" pitchFamily="2" charset="-78"/>
            </a:endParaRPr>
          </a:p>
          <a:p>
            <a:pPr algn="justLow"/>
            <a:r>
              <a:rPr lang="ar-SA" sz="1600" dirty="0">
                <a:cs typeface="Sultan bold" pitchFamily="2" charset="-78"/>
              </a:rPr>
              <a:t>تفعيل دور الواعظين بهذا الشأن بقرى المحافظة و التأكيد على ضرورة التزام المنازل والحد من التجمعات خلال تلك الفترة و </a:t>
            </a:r>
            <a:r>
              <a:rPr lang="ar-SA" sz="1600" dirty="0" smtClean="0">
                <a:cs typeface="Sultan bold" pitchFamily="2" charset="-78"/>
              </a:rPr>
              <a:t>اتخاذ </a:t>
            </a:r>
            <a:r>
              <a:rPr lang="ar-SA" sz="1600" dirty="0">
                <a:cs typeface="Sultan bold" pitchFamily="2" charset="-78"/>
              </a:rPr>
              <a:t>الخطوات الوقائية </a:t>
            </a:r>
            <a:r>
              <a:rPr lang="ar-SA" sz="1600" dirty="0" err="1">
                <a:cs typeface="Sultan bold" pitchFamily="2" charset="-78"/>
              </a:rPr>
              <a:t>فى</a:t>
            </a:r>
            <a:r>
              <a:rPr lang="ar-SA" sz="1600" dirty="0">
                <a:cs typeface="Sultan bold" pitchFamily="2" charset="-78"/>
              </a:rPr>
              <a:t> حالة النزول إلى الشوارع للضرورة </a:t>
            </a:r>
            <a:r>
              <a:rPr lang="ar-SA" sz="1600" dirty="0" smtClean="0">
                <a:cs typeface="Sultan bold" pitchFamily="2" charset="-78"/>
              </a:rPr>
              <a:t>القصوى</a:t>
            </a:r>
            <a:endParaRPr lang="ar-EG" sz="1600" dirty="0" smtClean="0">
              <a:cs typeface="Sultan bold" pitchFamily="2" charset="-78"/>
            </a:endParaRPr>
          </a:p>
          <a:p>
            <a:pPr lvl="0" algn="justLow"/>
            <a:r>
              <a:rPr lang="ar-SA" sz="1600" dirty="0">
                <a:cs typeface="Sultan bold" pitchFamily="2" charset="-78"/>
              </a:rPr>
              <a:t>وجهت الدكتورة منال عوض الى مديرية التضامن الاجتماعي بإشراك المجتمع المدني في التبرع لتوفير المطهرات ومستلزمات التعقيم و </a:t>
            </a:r>
            <a:r>
              <a:rPr lang="ar-SA" sz="1600" dirty="0" smtClean="0">
                <a:cs typeface="Sultan bold" pitchFamily="2" charset="-78"/>
              </a:rPr>
              <a:t>اتخاذ </a:t>
            </a:r>
            <a:r>
              <a:rPr lang="ar-SA" sz="1600" dirty="0">
                <a:cs typeface="Sultan bold" pitchFamily="2" charset="-78"/>
              </a:rPr>
              <a:t>إجراءاتها التوعوية عبر الوسائل المختلفة </a:t>
            </a:r>
            <a:endParaRPr lang="ar-EG" sz="1600" dirty="0" smtClean="0">
              <a:cs typeface="Sultan bold" pitchFamily="2" charset="-78"/>
            </a:endParaRPr>
          </a:p>
          <a:p>
            <a:pPr algn="justLow"/>
            <a:r>
              <a:rPr lang="ar-SA" sz="1600" dirty="0">
                <a:cs typeface="Sultan bold" pitchFamily="2" charset="-78"/>
              </a:rPr>
              <a:t>أكدت محافظ دمياط على مدير مديرية الصحة بضرورة توعية أطقم التمريض بالإجراءات الوقائية و حصر احتياجات المستشفيات و تحديد المخزون </a:t>
            </a:r>
            <a:r>
              <a:rPr lang="ar-SA" sz="1600" dirty="0" smtClean="0">
                <a:cs typeface="Sultan bold" pitchFamily="2" charset="-78"/>
              </a:rPr>
              <a:t>الحالي </a:t>
            </a:r>
            <a:r>
              <a:rPr lang="ar-SA" sz="1600" dirty="0">
                <a:cs typeface="Sultan bold" pitchFamily="2" charset="-78"/>
              </a:rPr>
              <a:t>مؤكدة على تقديم الدعم اللازم لسد العجز </a:t>
            </a:r>
            <a:r>
              <a:rPr lang="ar-SA" sz="1600" dirty="0" smtClean="0">
                <a:cs typeface="Sultan bold" pitchFamily="2" charset="-78"/>
              </a:rPr>
              <a:t>بها</a:t>
            </a:r>
            <a:endParaRPr lang="ar-EG" sz="1600" dirty="0" smtClean="0">
              <a:cs typeface="Sultan bold" pitchFamily="2" charset="-78"/>
            </a:endParaRPr>
          </a:p>
          <a:p>
            <a:pPr lvl="0" algn="justLow"/>
            <a:r>
              <a:rPr lang="ar-SA" sz="1600" dirty="0">
                <a:cs typeface="Sultan bold" pitchFamily="2" charset="-78"/>
              </a:rPr>
              <a:t>انعقاد غرفة عمليات على مدار الساعة لمتابعة الموقف </a:t>
            </a:r>
            <a:r>
              <a:rPr lang="ar-SA" sz="1600" dirty="0" smtClean="0">
                <a:cs typeface="Sultan bold" pitchFamily="2" charset="-78"/>
              </a:rPr>
              <a:t>الحالي </a:t>
            </a:r>
            <a:r>
              <a:rPr lang="ar-SA" sz="1600" dirty="0">
                <a:cs typeface="Sultan bold" pitchFamily="2" charset="-78"/>
              </a:rPr>
              <a:t>أولاً </a:t>
            </a:r>
            <a:r>
              <a:rPr lang="ar-SA" sz="1600" dirty="0" smtClean="0">
                <a:cs typeface="Sultan bold" pitchFamily="2" charset="-78"/>
              </a:rPr>
              <a:t>بأول</a:t>
            </a:r>
            <a:endParaRPr lang="ar-EG" sz="1600" dirty="0">
              <a:cs typeface="Sultan bold" pitchFamily="2" charset="-78"/>
            </a:endParaRPr>
          </a:p>
          <a:p>
            <a:pPr algn="justLow"/>
            <a:endParaRPr lang="ar-EG" sz="1600" dirty="0">
              <a:cs typeface="Sultan bold" pitchFamily="2" charset="-78"/>
            </a:endParaRPr>
          </a:p>
          <a:p>
            <a:pPr lvl="0" algn="justLow"/>
            <a:endParaRPr lang="en-US" sz="1600" dirty="0">
              <a:cs typeface="Sultan bold" pitchFamily="2" charset="-78"/>
            </a:endParaRPr>
          </a:p>
          <a:p>
            <a:pPr algn="justLow"/>
            <a:endParaRPr lang="ar-EG" sz="1600" dirty="0" smtClean="0">
              <a:cs typeface="Sultan bold" pitchFamily="2" charset="-78"/>
            </a:endParaRPr>
          </a:p>
          <a:p>
            <a:pPr algn="justLow"/>
            <a:endParaRPr lang="en-US" sz="1600" dirty="0">
              <a:cs typeface="Sultan bold" pitchFamily="2" charset="-78"/>
            </a:endParaRPr>
          </a:p>
        </p:txBody>
      </p:sp>
      <p:pic>
        <p:nvPicPr>
          <p:cNvPr id="8" name="Picture 2" descr="b0024c1b97ea1e3e88cafc4f78f12c02"/>
          <p:cNvPicPr>
            <a:picLocks noChangeAspect="1" noChangeArrowheads="1"/>
          </p:cNvPicPr>
          <p:nvPr/>
        </p:nvPicPr>
        <p:blipFill>
          <a:blip r:embed="rId4">
            <a:extLst>
              <a:ext uri="{28A0092B-C50C-407E-A947-70E740481C1C}">
                <a14:useLocalDpi xmlns:a14="http://schemas.microsoft.com/office/drawing/2010/main" val="0"/>
              </a:ext>
            </a:extLst>
          </a:blip>
          <a:srcRect t="7600" r="-1897" b="57054"/>
          <a:stretch>
            <a:fillRect/>
          </a:stretch>
        </p:blipFill>
        <p:spPr bwMode="auto">
          <a:xfrm>
            <a:off x="2639893" y="-171400"/>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414776" y="183994"/>
            <a:ext cx="2964329" cy="400110"/>
          </a:xfrm>
          <a:prstGeom prst="rect">
            <a:avLst/>
          </a:prstGeom>
          <a:noFill/>
        </p:spPr>
        <p:txBody>
          <a:bodyPr wrap="square" rtlCol="1">
            <a:spAutoFit/>
          </a:bodyPr>
          <a:lstStyle/>
          <a:p>
            <a:pPr algn="ctr"/>
            <a:r>
              <a:rPr lang="ar-EG" sz="2000" dirty="0">
                <a:cs typeface="Sultan bold" pitchFamily="2" charset="-78"/>
              </a:rPr>
              <a:t>اهم الاجتماعات </a:t>
            </a:r>
          </a:p>
        </p:txBody>
      </p:sp>
    </p:spTree>
    <p:extLst>
      <p:ext uri="{BB962C8B-B14F-4D97-AF65-F5344CB8AC3E}">
        <p14:creationId xmlns:p14="http://schemas.microsoft.com/office/powerpoint/2010/main" val="1297196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1542" y="188640"/>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76500" y="728844"/>
            <a:ext cx="4953000" cy="923330"/>
          </a:xfrm>
          <a:prstGeom prst="rect">
            <a:avLst/>
          </a:prstGeom>
        </p:spPr>
        <p:txBody>
          <a:bodyPr>
            <a:spAutoFit/>
          </a:bodyPr>
          <a:lstStyle/>
          <a:p>
            <a:pPr algn="ctr"/>
            <a:r>
              <a:rPr lang="ar-SA" dirty="0">
                <a:cs typeface="Sultan bold" pitchFamily="2" charset="-78"/>
              </a:rPr>
              <a:t>حملات مكبرة </a:t>
            </a:r>
            <a:endParaRPr lang="ar-EG" dirty="0" smtClean="0">
              <a:cs typeface="Sultan bold" pitchFamily="2" charset="-78"/>
            </a:endParaRPr>
          </a:p>
          <a:p>
            <a:pPr algn="ctr"/>
            <a:r>
              <a:rPr lang="ar-SA" dirty="0" smtClean="0">
                <a:cs typeface="Sultan bold" pitchFamily="2" charset="-78"/>
              </a:rPr>
              <a:t>للتأكد </a:t>
            </a:r>
            <a:r>
              <a:rPr lang="ar-SA" dirty="0">
                <a:cs typeface="Sultan bold" pitchFamily="2" charset="-78"/>
              </a:rPr>
              <a:t>من تنفيذ قرار حظر استعمال الشيشه بالمقاهى والكافيتريات بنطاق محافظة دمياط</a:t>
            </a:r>
            <a:endParaRPr lang="ar-EG" dirty="0">
              <a:cs typeface="Sultan bold" pitchFamily="2" charset="-78"/>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609184" y="1934312"/>
            <a:ext cx="2921198" cy="2359025"/>
          </a:xfrm>
          <a:prstGeom prst="rect">
            <a:avLst/>
          </a:prstGeom>
          <a:ln>
            <a:noFill/>
          </a:ln>
          <a:effectLst>
            <a:softEdge rad="112500"/>
          </a:effectLst>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488504" y="1952109"/>
            <a:ext cx="3178175" cy="2377958"/>
          </a:xfrm>
          <a:prstGeom prst="rect">
            <a:avLst/>
          </a:prstGeom>
          <a:ln>
            <a:noFill/>
          </a:ln>
          <a:effectLst>
            <a:softEdge rad="112500"/>
          </a:effectLst>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6609184" y="4437112"/>
            <a:ext cx="2921198" cy="2231092"/>
          </a:xfrm>
          <a:prstGeom prst="rect">
            <a:avLst/>
          </a:prstGeom>
          <a:ln>
            <a:noFill/>
          </a:ln>
          <a:effectLst>
            <a:softEdge rad="112500"/>
          </a:effectLst>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461675" y="4443313"/>
            <a:ext cx="2979157" cy="2218690"/>
          </a:xfrm>
          <a:prstGeom prst="rect">
            <a:avLst/>
          </a:prstGeom>
          <a:ln>
            <a:noFill/>
          </a:ln>
          <a:effectLst>
            <a:softEdge rad="112500"/>
          </a:effectLst>
        </p:spPr>
      </p:pic>
      <p:pic>
        <p:nvPicPr>
          <p:cNvPr id="12" name="Picture 11"/>
          <p:cNvPicPr/>
          <p:nvPr/>
        </p:nvPicPr>
        <p:blipFill>
          <a:blip r:embed="rId7">
            <a:extLst>
              <a:ext uri="{28A0092B-C50C-407E-A947-70E740481C1C}">
                <a14:useLocalDpi xmlns:a14="http://schemas.microsoft.com/office/drawing/2010/main" val="0"/>
              </a:ext>
            </a:extLst>
          </a:blip>
          <a:stretch>
            <a:fillRect/>
          </a:stretch>
        </p:blipFill>
        <p:spPr>
          <a:xfrm>
            <a:off x="3728865" y="1988840"/>
            <a:ext cx="2803610" cy="2304497"/>
          </a:xfrm>
          <a:prstGeom prst="rect">
            <a:avLst/>
          </a:prstGeom>
          <a:ln>
            <a:noFill/>
          </a:ln>
          <a:effectLst>
            <a:softEdge rad="112500"/>
          </a:effectLst>
        </p:spPr>
      </p:pic>
      <p:pic>
        <p:nvPicPr>
          <p:cNvPr id="13" name="Picture 12"/>
          <p:cNvPicPr/>
          <p:nvPr/>
        </p:nvPicPr>
        <p:blipFill>
          <a:blip r:embed="rId8">
            <a:extLst>
              <a:ext uri="{28A0092B-C50C-407E-A947-70E740481C1C}">
                <a14:useLocalDpi xmlns:a14="http://schemas.microsoft.com/office/drawing/2010/main" val="0"/>
              </a:ext>
            </a:extLst>
          </a:blip>
          <a:stretch>
            <a:fillRect/>
          </a:stretch>
        </p:blipFill>
        <p:spPr>
          <a:xfrm>
            <a:off x="3512840" y="4443313"/>
            <a:ext cx="3034513" cy="2218690"/>
          </a:xfrm>
          <a:prstGeom prst="rect">
            <a:avLst/>
          </a:prstGeom>
          <a:ln>
            <a:noFill/>
          </a:ln>
          <a:effectLst>
            <a:softEdge rad="112500"/>
          </a:effectLst>
        </p:spPr>
      </p:pic>
    </p:spTree>
    <p:extLst>
      <p:ext uri="{BB962C8B-B14F-4D97-AF65-F5344CB8AC3E}">
        <p14:creationId xmlns:p14="http://schemas.microsoft.com/office/powerpoint/2010/main" val="1130808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72" y="1156102"/>
            <a:ext cx="9505056" cy="1148843"/>
          </a:xfrm>
        </p:spPr>
        <p:txBody>
          <a:bodyPr>
            <a:noAutofit/>
          </a:bodyPr>
          <a:lstStyle/>
          <a:p>
            <a:pPr algn="justLow"/>
            <a:r>
              <a:rPr lang="ar-SA" sz="1600" dirty="0">
                <a:cs typeface="Sultan Medium" pitchFamily="2" charset="-78"/>
              </a:rPr>
              <a:t>عقدت الأستاذة الدكتورة منال عوض محافظ دمياط، إجتماعاً </a:t>
            </a:r>
            <a:r>
              <a:rPr lang="ar-SA" sz="1600" dirty="0" smtClean="0">
                <a:cs typeface="Sultan Medium" pitchFamily="2" charset="-78"/>
              </a:rPr>
              <a:t>مع </a:t>
            </a:r>
            <a:r>
              <a:rPr lang="ar-SA" sz="1600" dirty="0">
                <a:cs typeface="Sultan Medium" pitchFamily="2" charset="-78"/>
              </a:rPr>
              <a:t>المقدم عماد عيسى مدير مكتب مدير الأمن و الدكتور محمود طلحة مدير مديرية الصحة والأستاذ حسام عبد الغفار مدير مديرية التضامن الاجتماعي والدكتور محمد بدران وكيل مديرية الصحة والدكتور زهدي السيد مدير إدارة الترصد بالمديرية، وذلك لمتابعة الإجراءات المتبعة لحصر وعزل المخالطين للحالات الايجابية بفيروس كورونا المستجد وذلك فى إطار الخطة الوقائية و الإحترازية للحد من </a:t>
            </a:r>
            <a:r>
              <a:rPr lang="ar-SA" sz="1600" dirty="0" smtClean="0">
                <a:cs typeface="Sultan Medium" pitchFamily="2" charset="-78"/>
              </a:rPr>
              <a:t>انتشار</a:t>
            </a:r>
            <a:r>
              <a:rPr lang="ar-EG" sz="1600" dirty="0" smtClean="0">
                <a:cs typeface="Sultan Medium" pitchFamily="2" charset="-78"/>
              </a:rPr>
              <a:t>الفيروس</a:t>
            </a:r>
            <a:endParaRPr lang="en-US" sz="3600" dirty="0">
              <a:cs typeface="Sultan Medium" pitchFamily="2" charset="-78"/>
            </a:endParaRPr>
          </a:p>
          <a:p>
            <a:pPr algn="justLow"/>
            <a:endParaRPr lang="ar-EG" sz="3600" dirty="0">
              <a:cs typeface="Sultan Medium" pitchFamily="2" charset="-78"/>
            </a:endParaRPr>
          </a:p>
        </p:txBody>
      </p:sp>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864768" y="75982"/>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80016" y="455053"/>
            <a:ext cx="2964329" cy="369332"/>
          </a:xfrm>
          <a:prstGeom prst="rect">
            <a:avLst/>
          </a:prstGeom>
          <a:noFill/>
        </p:spPr>
        <p:txBody>
          <a:bodyPr wrap="square" rtlCol="1">
            <a:spAutoFit/>
          </a:bodyPr>
          <a:lstStyle/>
          <a:p>
            <a:pPr algn="ctr"/>
            <a:r>
              <a:rPr lang="ar-EG" b="1" dirty="0">
                <a:cs typeface="Sultan bold" pitchFamily="2" charset="-78"/>
              </a:rPr>
              <a:t>اهم الاجتماعات </a:t>
            </a:r>
          </a:p>
        </p:txBody>
      </p:sp>
      <p:graphicFrame>
        <p:nvGraphicFramePr>
          <p:cNvPr id="6" name="Diagram 5"/>
          <p:cNvGraphicFramePr/>
          <p:nvPr>
            <p:extLst>
              <p:ext uri="{D42A27DB-BD31-4B8C-83A1-F6EECF244321}">
                <p14:modId xmlns:p14="http://schemas.microsoft.com/office/powerpoint/2010/main" val="1326483710"/>
              </p:ext>
            </p:extLst>
          </p:nvPr>
        </p:nvGraphicFramePr>
        <p:xfrm>
          <a:off x="200472" y="2204864"/>
          <a:ext cx="8640960" cy="39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5168" y="2204864"/>
            <a:ext cx="3419872" cy="2160240"/>
          </a:xfrm>
          <a:prstGeom prst="rect">
            <a:avLst/>
          </a:prstGeom>
          <a:ln>
            <a:noFill/>
          </a:ln>
          <a:effectLst>
            <a:softEdge rad="11250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86128" y="4365104"/>
            <a:ext cx="3419872" cy="2355304"/>
          </a:xfrm>
          <a:prstGeom prst="rect">
            <a:avLst/>
          </a:prstGeom>
          <a:ln>
            <a:noFill/>
          </a:ln>
          <a:effectLst>
            <a:softEdge rad="112500"/>
          </a:effectLst>
        </p:spPr>
      </p:pic>
    </p:spTree>
    <p:extLst>
      <p:ext uri="{BB962C8B-B14F-4D97-AF65-F5344CB8AC3E}">
        <p14:creationId xmlns:p14="http://schemas.microsoft.com/office/powerpoint/2010/main" val="3255292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472" y="1268760"/>
            <a:ext cx="9440062" cy="832738"/>
          </a:xfrm>
        </p:spPr>
        <p:txBody>
          <a:bodyPr>
            <a:normAutofit/>
          </a:bodyPr>
          <a:lstStyle/>
          <a:p>
            <a:pPr algn="justLow"/>
            <a:r>
              <a:rPr lang="ar-EG" sz="1600" dirty="0">
                <a:cs typeface="Sultan Medium" pitchFamily="2" charset="-78"/>
              </a:rPr>
              <a:t>عقدت الأستاذة الدكتورة منال عوض محافظ دمياط، إجتماعاً،مع الأستاذ إسلام إبراهيم نائب محافظ دمياط و اللواء جمال عبد الرشيد السكرتير العام المساعد و أ. حازم حواس رئيس الوحدة المحلية لمركز ومدينة دمياط، و نائبى رئيس الوحدة المحلية ورؤساء الأحياء بدمياط وكذلك، مديرى إدارات المتابعة و التفتيش المالى والإدارى و المركبات والبيئة بالديوان العام...</a:t>
            </a:r>
          </a:p>
        </p:txBody>
      </p:sp>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732968" y="75982"/>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447314" y="470819"/>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graphicFrame>
        <p:nvGraphicFramePr>
          <p:cNvPr id="6" name="Diagram 5"/>
          <p:cNvGraphicFramePr/>
          <p:nvPr>
            <p:extLst>
              <p:ext uri="{D42A27DB-BD31-4B8C-83A1-F6EECF244321}">
                <p14:modId xmlns:p14="http://schemas.microsoft.com/office/powerpoint/2010/main" val="1699166403"/>
              </p:ext>
            </p:extLst>
          </p:nvPr>
        </p:nvGraphicFramePr>
        <p:xfrm>
          <a:off x="200472" y="2204864"/>
          <a:ext cx="8640960" cy="39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7194" y="4508754"/>
            <a:ext cx="3203340" cy="2135560"/>
          </a:xfrm>
          <a:prstGeom prst="rect">
            <a:avLst/>
          </a:prstGeom>
          <a:ln>
            <a:noFill/>
          </a:ln>
          <a:effectLst>
            <a:softEdge rad="112500"/>
          </a:effec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5168" y="2410859"/>
            <a:ext cx="3147392" cy="2098261"/>
          </a:xfrm>
          <a:prstGeom prst="rect">
            <a:avLst/>
          </a:prstGeom>
          <a:ln>
            <a:noFill/>
          </a:ln>
          <a:effectLst>
            <a:softEdge rad="112500"/>
          </a:effectLst>
        </p:spPr>
      </p:pic>
    </p:spTree>
    <p:extLst>
      <p:ext uri="{BB962C8B-B14F-4D97-AF65-F5344CB8AC3E}">
        <p14:creationId xmlns:p14="http://schemas.microsoft.com/office/powerpoint/2010/main" val="13675276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586" y="1169559"/>
            <a:ext cx="8915400" cy="860811"/>
          </a:xfrm>
        </p:spPr>
        <p:txBody>
          <a:bodyPr>
            <a:noAutofit/>
          </a:bodyPr>
          <a:lstStyle/>
          <a:p>
            <a:pPr algn="justLow"/>
            <a:r>
              <a:rPr lang="ar-EG" sz="1800" dirty="0">
                <a:cs typeface="Sultan bold" pitchFamily="2" charset="-78"/>
              </a:rPr>
              <a:t>وفى إطار الاستعدادات لعيد الفطر المبارك </a:t>
            </a:r>
            <a:r>
              <a:rPr lang="ar-EG" sz="1800" dirty="0" smtClean="0">
                <a:cs typeface="Sultan bold" pitchFamily="2" charset="-78"/>
              </a:rPr>
              <a:t>...</a:t>
            </a:r>
            <a:r>
              <a:rPr lang="ar-EG" sz="1800" dirty="0"/>
              <a:t> </a:t>
            </a:r>
            <a:r>
              <a:rPr lang="ar-EG" sz="1800" dirty="0">
                <a:cs typeface="Sultan bold" pitchFamily="2" charset="-78"/>
              </a:rPr>
              <a:t>عقدت</a:t>
            </a:r>
            <a:r>
              <a:rPr lang="ar-EG" sz="1800" dirty="0" smtClean="0">
                <a:cs typeface="Sultan bold" pitchFamily="2" charset="-78"/>
              </a:rPr>
              <a:t> </a:t>
            </a:r>
            <a:r>
              <a:rPr lang="ar-EG" sz="1800" dirty="0">
                <a:cs typeface="Sultan bold" pitchFamily="2" charset="-78"/>
              </a:rPr>
              <a:t>الأستاذة الدكتورة منال عوض محافظ دمياط، إجتماعاً </a:t>
            </a:r>
            <a:r>
              <a:rPr lang="ar-EG" sz="1800" dirty="0" smtClean="0">
                <a:cs typeface="Sultan bold" pitchFamily="2" charset="-78"/>
              </a:rPr>
              <a:t> مع كافة الجهات المعنية وذلك </a:t>
            </a:r>
            <a:r>
              <a:rPr lang="ar-EG" sz="1800" dirty="0">
                <a:cs typeface="Sultan bold" pitchFamily="2" charset="-78"/>
              </a:rPr>
              <a:t>لبحث آليات تطبيق الإجراءات الإحترازية والاستباقية بمدينة رأس البر لمنع حدوث أية تجمعات خلال عيد الفطر المبارك، والتى تأتى ضمن حزمة التدابير الوقائية لمجابهة إنتشار فيروس كورونا المستجد "</a:t>
            </a:r>
            <a:r>
              <a:rPr lang="en-US" sz="1800" dirty="0">
                <a:cs typeface="Sultan bold" pitchFamily="2" charset="-78"/>
              </a:rPr>
              <a:t>covid19"...</a:t>
            </a:r>
            <a:endParaRPr lang="ar-EG" sz="1800" dirty="0">
              <a:cs typeface="Sultan bold" pitchFamily="2" charset="-78"/>
            </a:endParaRPr>
          </a:p>
          <a:p>
            <a:pPr algn="justLow"/>
            <a:endParaRPr lang="ar-EG" sz="1600" b="1" dirty="0">
              <a:cs typeface="Sultan bold" pitchFamily="2" charset="-78"/>
            </a:endParaRPr>
          </a:p>
        </p:txBody>
      </p:sp>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936776" y="75982"/>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651121" y="431376"/>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graphicFrame>
        <p:nvGraphicFramePr>
          <p:cNvPr id="6" name="Diagram 5"/>
          <p:cNvGraphicFramePr/>
          <p:nvPr>
            <p:extLst>
              <p:ext uri="{D42A27DB-BD31-4B8C-83A1-F6EECF244321}">
                <p14:modId xmlns:p14="http://schemas.microsoft.com/office/powerpoint/2010/main" val="1553564900"/>
              </p:ext>
            </p:extLst>
          </p:nvPr>
        </p:nvGraphicFramePr>
        <p:xfrm>
          <a:off x="200472" y="2204864"/>
          <a:ext cx="8640960" cy="39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7176" y="2204864"/>
            <a:ext cx="3168352" cy="2112235"/>
          </a:xfrm>
          <a:prstGeom prst="rect">
            <a:avLst/>
          </a:prstGeom>
          <a:ln>
            <a:noFill/>
          </a:ln>
          <a:effectLst>
            <a:softEdge rad="11250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7176" y="4317099"/>
            <a:ext cx="3202488" cy="2471936"/>
          </a:xfrm>
          <a:prstGeom prst="rect">
            <a:avLst/>
          </a:prstGeom>
          <a:ln>
            <a:noFill/>
          </a:ln>
          <a:effectLst>
            <a:softEdge rad="112500"/>
          </a:effectLst>
        </p:spPr>
      </p:pic>
    </p:spTree>
    <p:extLst>
      <p:ext uri="{BB962C8B-B14F-4D97-AF65-F5344CB8AC3E}">
        <p14:creationId xmlns:p14="http://schemas.microsoft.com/office/powerpoint/2010/main" val="2382775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455" y="1096585"/>
            <a:ext cx="8915400" cy="964263"/>
          </a:xfrm>
        </p:spPr>
        <p:txBody>
          <a:bodyPr>
            <a:normAutofit/>
          </a:bodyPr>
          <a:lstStyle/>
          <a:p>
            <a:r>
              <a:rPr lang="ar-EG" sz="1600" dirty="0">
                <a:cs typeface="Sultan bold" pitchFamily="2" charset="-78"/>
              </a:rPr>
              <a:t>محافظ دمياط تتابع آخر المستجدات بخطة مجابهة أزمة إنتشار فيروس كورونا المستجد</a:t>
            </a:r>
          </a:p>
          <a:p>
            <a:r>
              <a:rPr lang="ar-EG" sz="1600" dirty="0">
                <a:cs typeface="Sultan bold" pitchFamily="2" charset="-78"/>
              </a:rPr>
              <a:t>وتقرر تشكيل لجنة لإدارة الأزمة تضم عدد من الجهات للمرور على المستشفيات</a:t>
            </a:r>
          </a:p>
          <a:p>
            <a:r>
              <a:rPr lang="ar-EG" sz="1600" dirty="0">
                <a:cs typeface="Sultan bold" pitchFamily="2" charset="-78"/>
              </a:rPr>
              <a:t>المحافظ تعلن تخصيص خط ساخن برقم "١١٤" لتلقى بلاغات واستفسارات المواطنين حول فيروس </a:t>
            </a:r>
            <a:r>
              <a:rPr lang="ar-EG" sz="1600" dirty="0" smtClean="0">
                <a:cs typeface="Sultan bold" pitchFamily="2" charset="-78"/>
              </a:rPr>
              <a:t>كورونا</a:t>
            </a:r>
            <a:endParaRPr lang="ar-EG" sz="1400" b="1" dirty="0">
              <a:cs typeface="Sultan bold" pitchFamily="2" charset="-78"/>
            </a:endParaRPr>
          </a:p>
        </p:txBody>
      </p:sp>
      <p:pic>
        <p:nvPicPr>
          <p:cNvPr id="4"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2882645" y="0"/>
            <a:ext cx="43930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96990" y="355394"/>
            <a:ext cx="2964329" cy="369332"/>
          </a:xfrm>
          <a:prstGeom prst="rect">
            <a:avLst/>
          </a:prstGeom>
          <a:noFill/>
        </p:spPr>
        <p:txBody>
          <a:bodyPr wrap="square" rtlCol="1">
            <a:spAutoFit/>
          </a:bodyPr>
          <a:lstStyle/>
          <a:p>
            <a:pPr algn="ctr"/>
            <a:r>
              <a:rPr lang="ar-EG" dirty="0">
                <a:cs typeface="Sultan bold" pitchFamily="2" charset="-78"/>
              </a:rPr>
              <a:t>اهم الاجتماعات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9104" y="2175713"/>
            <a:ext cx="3837434" cy="2081379"/>
          </a:xfrm>
          <a:prstGeom prst="rect">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0438" y="3140968"/>
            <a:ext cx="3837434" cy="2232248"/>
          </a:xfrm>
          <a:prstGeom prst="rect">
            <a:avLst/>
          </a:prstGeom>
          <a:ln>
            <a:noFill/>
          </a:ln>
          <a:effectLst>
            <a:softEdge rad="11250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472" y="4467477"/>
            <a:ext cx="3528392" cy="2036837"/>
          </a:xfrm>
          <a:prstGeom prst="rect">
            <a:avLst/>
          </a:prstGeom>
          <a:ln>
            <a:noFill/>
          </a:ln>
          <a:effectLst>
            <a:softEdge rad="112500"/>
          </a:effectLst>
        </p:spPr>
      </p:pic>
    </p:spTree>
    <p:extLst>
      <p:ext uri="{BB962C8B-B14F-4D97-AF65-F5344CB8AC3E}">
        <p14:creationId xmlns:p14="http://schemas.microsoft.com/office/powerpoint/2010/main" val="312040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1542" y="188640"/>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76500" y="775010"/>
            <a:ext cx="4953000" cy="646331"/>
          </a:xfrm>
          <a:prstGeom prst="rect">
            <a:avLst/>
          </a:prstGeom>
        </p:spPr>
        <p:txBody>
          <a:bodyPr>
            <a:spAutoFit/>
          </a:bodyPr>
          <a:lstStyle/>
          <a:p>
            <a:pPr algn="ctr"/>
            <a:r>
              <a:rPr lang="ar-SA" b="1" dirty="0">
                <a:cs typeface="Sultan bold" pitchFamily="2" charset="-78"/>
              </a:rPr>
              <a:t>حملات مشتركة للتفتيش على الصيدليات ومخازن بيع المستلزمات الطبية</a:t>
            </a:r>
            <a:endParaRPr lang="ar-EG" b="1" dirty="0">
              <a:cs typeface="Sultan bold" pitchFamily="2" charset="-78"/>
            </a:endParaRPr>
          </a:p>
        </p:txBody>
      </p:sp>
      <p:pic>
        <p:nvPicPr>
          <p:cNvPr id="14" name="Picture 13"/>
          <p:cNvPicPr/>
          <p:nvPr/>
        </p:nvPicPr>
        <p:blipFill>
          <a:blip r:embed="rId3">
            <a:extLst>
              <a:ext uri="{28A0092B-C50C-407E-A947-70E740481C1C}">
                <a14:useLocalDpi xmlns:a14="http://schemas.microsoft.com/office/drawing/2010/main" val="0"/>
              </a:ext>
            </a:extLst>
          </a:blip>
          <a:stretch>
            <a:fillRect/>
          </a:stretch>
        </p:blipFill>
        <p:spPr>
          <a:xfrm>
            <a:off x="5745088" y="2130742"/>
            <a:ext cx="3960000" cy="3240000"/>
          </a:xfrm>
          <a:prstGeom prst="rect">
            <a:avLst/>
          </a:prstGeom>
          <a:ln>
            <a:noFill/>
          </a:ln>
          <a:effectLst>
            <a:softEdge rad="112500"/>
          </a:effectLst>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560512" y="2130742"/>
            <a:ext cx="3960000" cy="3240000"/>
          </a:xfrm>
          <a:prstGeom prst="rect">
            <a:avLst/>
          </a:prstGeom>
          <a:ln>
            <a:noFill/>
          </a:ln>
          <a:effectLst>
            <a:softEdge rad="112500"/>
          </a:effectLst>
        </p:spPr>
      </p:pic>
    </p:spTree>
    <p:extLst>
      <p:ext uri="{BB962C8B-B14F-4D97-AF65-F5344CB8AC3E}">
        <p14:creationId xmlns:p14="http://schemas.microsoft.com/office/powerpoint/2010/main" val="44223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1542" y="188640"/>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76500" y="682677"/>
            <a:ext cx="4953000" cy="707886"/>
          </a:xfrm>
          <a:prstGeom prst="rect">
            <a:avLst/>
          </a:prstGeom>
        </p:spPr>
        <p:txBody>
          <a:bodyPr>
            <a:spAutoFit/>
          </a:bodyPr>
          <a:lstStyle/>
          <a:p>
            <a:pPr algn="ctr"/>
            <a:r>
              <a:rPr lang="ar-SA" sz="2000" dirty="0">
                <a:cs typeface="Sultan bold" pitchFamily="2" charset="-78"/>
              </a:rPr>
              <a:t>تنفيذا لقرار محافظ دمياط بمنع إقامة الأسواق العشوائية </a:t>
            </a:r>
            <a:r>
              <a:rPr lang="ar-SA" sz="2000" dirty="0" smtClean="0">
                <a:cs typeface="Sultan bold" pitchFamily="2" charset="-78"/>
              </a:rPr>
              <a:t>الأسبوعية</a:t>
            </a:r>
            <a:r>
              <a:rPr lang="en-US" sz="2000" dirty="0" smtClean="0">
                <a:cs typeface="Sultan bold" pitchFamily="2" charset="-78"/>
              </a:rPr>
              <a:t> </a:t>
            </a:r>
            <a:r>
              <a:rPr lang="ar-EG" sz="2000" dirty="0" smtClean="0">
                <a:cs typeface="Sultan bold" pitchFamily="2" charset="-78"/>
              </a:rPr>
              <a:t>و </a:t>
            </a:r>
            <a:r>
              <a:rPr lang="ar-SA" sz="2000" dirty="0" smtClean="0">
                <a:cs typeface="Sultan bold" pitchFamily="2" charset="-78"/>
              </a:rPr>
              <a:t>إغلاق </a:t>
            </a:r>
            <a:r>
              <a:rPr lang="ar-EG" sz="2000" dirty="0" smtClean="0">
                <a:cs typeface="Sultan bold" pitchFamily="2" charset="-78"/>
              </a:rPr>
              <a:t> واخلاء الاسواق العشوائية </a:t>
            </a:r>
            <a:endParaRPr lang="ar-EG" sz="2000" dirty="0">
              <a:cs typeface="Sultan bold" pitchFamily="2" charset="-78"/>
            </a:endParaRP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3584848" y="1986952"/>
            <a:ext cx="2880000" cy="2160000"/>
          </a:xfrm>
          <a:prstGeom prst="rect">
            <a:avLst/>
          </a:prstGeom>
          <a:ln>
            <a:noFill/>
          </a:ln>
          <a:effectLst>
            <a:softEdge rad="112500"/>
          </a:effec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584848" y="4353043"/>
            <a:ext cx="2880000" cy="2160000"/>
          </a:xfrm>
          <a:prstGeom prst="rect">
            <a:avLst/>
          </a:prstGeom>
          <a:ln>
            <a:noFill/>
          </a:ln>
          <a:effectLst>
            <a:softEdge rad="112500"/>
          </a:effectLst>
        </p:spPr>
      </p:pic>
      <p:pic>
        <p:nvPicPr>
          <p:cNvPr id="11" name="Picture 10"/>
          <p:cNvPicPr/>
          <p:nvPr/>
        </p:nvPicPr>
        <p:blipFill rotWithShape="1">
          <a:blip r:embed="rId5">
            <a:extLst>
              <a:ext uri="{28A0092B-C50C-407E-A947-70E740481C1C}">
                <a14:useLocalDpi xmlns:a14="http://schemas.microsoft.com/office/drawing/2010/main" val="0"/>
              </a:ext>
            </a:extLst>
          </a:blip>
          <a:srcRect l="1159" r="1159" b="40997"/>
          <a:stretch/>
        </p:blipFill>
        <p:spPr>
          <a:xfrm>
            <a:off x="416496" y="2348880"/>
            <a:ext cx="3168352" cy="4130764"/>
          </a:xfrm>
          <a:prstGeom prst="rect">
            <a:avLst/>
          </a:prstGeom>
          <a:ln>
            <a:noFill/>
          </a:ln>
          <a:effectLst>
            <a:softEdge rad="112500"/>
          </a:effectLst>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6825208" y="1951200"/>
            <a:ext cx="2880000" cy="2160000"/>
          </a:xfrm>
          <a:prstGeom prst="rect">
            <a:avLst/>
          </a:prstGeom>
          <a:ln>
            <a:noFill/>
          </a:ln>
          <a:effectLst>
            <a:softEdge rad="112500"/>
          </a:effectLst>
        </p:spPr>
      </p:pic>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6825208" y="4368978"/>
            <a:ext cx="2880000" cy="2160000"/>
          </a:xfrm>
          <a:prstGeom prst="rect">
            <a:avLst/>
          </a:prstGeom>
          <a:ln>
            <a:noFill/>
          </a:ln>
          <a:effectLst>
            <a:softEdge rad="112500"/>
          </a:effectLst>
        </p:spPr>
      </p:pic>
    </p:spTree>
    <p:extLst>
      <p:ext uri="{BB962C8B-B14F-4D97-AF65-F5344CB8AC3E}">
        <p14:creationId xmlns:p14="http://schemas.microsoft.com/office/powerpoint/2010/main" val="224336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0024c1b97ea1e3e88cafc4f78f12c02"/>
          <p:cNvPicPr>
            <a:picLocks noChangeAspect="1" noChangeArrowheads="1"/>
          </p:cNvPicPr>
          <p:nvPr/>
        </p:nvPicPr>
        <p:blipFill>
          <a:blip r:embed="rId2">
            <a:extLst>
              <a:ext uri="{28A0092B-C50C-407E-A947-70E740481C1C}">
                <a14:useLocalDpi xmlns:a14="http://schemas.microsoft.com/office/drawing/2010/main" val="0"/>
              </a:ext>
            </a:extLst>
          </a:blip>
          <a:srcRect t="7600" r="-1897" b="57054"/>
          <a:stretch>
            <a:fillRect/>
          </a:stretch>
        </p:blipFill>
        <p:spPr bwMode="auto">
          <a:xfrm>
            <a:off x="1441542" y="188640"/>
            <a:ext cx="7022917" cy="172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41642" y="500479"/>
            <a:ext cx="5188094" cy="1200329"/>
          </a:xfrm>
          <a:prstGeom prst="rect">
            <a:avLst/>
          </a:prstGeom>
        </p:spPr>
        <p:txBody>
          <a:bodyPr wrap="square">
            <a:spAutoFit/>
          </a:bodyPr>
          <a:lstStyle/>
          <a:p>
            <a:pPr algn="justLow"/>
            <a:r>
              <a:rPr lang="ar-SA" dirty="0">
                <a:cs typeface="Sultan bold" pitchFamily="2" charset="-78"/>
              </a:rPr>
              <a:t>فى إطار الإجراءات الوقائية التى تتخذها محافظة دمياط لمواجهة فيروس كورونا المستجد</a:t>
            </a:r>
            <a:r>
              <a:rPr lang="en-US" dirty="0" smtClean="0">
                <a:cs typeface="Sultan bold" pitchFamily="2" charset="-78"/>
              </a:rPr>
              <a:t>...</a:t>
            </a:r>
            <a:endParaRPr lang="ar-EG" dirty="0" smtClean="0">
              <a:cs typeface="Sultan bold" pitchFamily="2" charset="-78"/>
            </a:endParaRPr>
          </a:p>
          <a:p>
            <a:pPr algn="justLow"/>
            <a:r>
              <a:rPr lang="ar-SA" dirty="0" smtClean="0">
                <a:cs typeface="Sultan bold" pitchFamily="2" charset="-78"/>
              </a:rPr>
              <a:t>استمرار </a:t>
            </a:r>
            <a:r>
              <a:rPr lang="ar-SA" dirty="0">
                <a:cs typeface="Sultan bold" pitchFamily="2" charset="-78"/>
              </a:rPr>
              <a:t>تنفيذ الحملات لتطهير وتعقيم وسائل المواصلات العامة وبعض المنشآت الحيوية</a:t>
            </a:r>
            <a:endParaRPr lang="ar-EG" dirty="0">
              <a:cs typeface="Sultan bold" pitchFamily="2" charset="-78"/>
            </a:endParaRP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7529736" y="2204864"/>
            <a:ext cx="2160000" cy="3240000"/>
          </a:xfrm>
          <a:prstGeom prst="rect">
            <a:avLst/>
          </a:prstGeom>
          <a:ln>
            <a:noFill/>
          </a:ln>
          <a:effectLst>
            <a:softEdge rad="112500"/>
          </a:effectLst>
        </p:spPr>
      </p:pic>
      <p:pic>
        <p:nvPicPr>
          <p:cNvPr id="13" name="Content Placeholder 12"/>
          <p:cNvPicPr>
            <a:picLocks noGrp="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69024" y="3212976"/>
            <a:ext cx="2160000" cy="3240000"/>
          </a:xfrm>
          <a:prstGeom prst="rect">
            <a:avLst/>
          </a:prstGeom>
          <a:ln>
            <a:noFill/>
          </a:ln>
          <a:effectLst>
            <a:softEdge rad="112500"/>
          </a:effectLst>
        </p:spPr>
      </p:pic>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a:off x="2775689" y="2366721"/>
            <a:ext cx="2160000" cy="3240000"/>
          </a:xfrm>
          <a:prstGeom prst="rect">
            <a:avLst/>
          </a:prstGeom>
          <a:ln>
            <a:noFill/>
          </a:ln>
          <a:effectLst>
            <a:softEdge rad="112500"/>
          </a:effectLst>
        </p:spPr>
      </p:pic>
      <p:pic>
        <p:nvPicPr>
          <p:cNvPr id="15" name="Picture 14"/>
          <p:cNvPicPr/>
          <p:nvPr/>
        </p:nvPicPr>
        <p:blipFill>
          <a:blip r:embed="rId6" cstate="print">
            <a:extLst>
              <a:ext uri="{28A0092B-C50C-407E-A947-70E740481C1C}">
                <a14:useLocalDpi xmlns:a14="http://schemas.microsoft.com/office/drawing/2010/main" val="0"/>
              </a:ext>
            </a:extLst>
          </a:blip>
          <a:stretch>
            <a:fillRect/>
          </a:stretch>
        </p:blipFill>
        <p:spPr>
          <a:xfrm>
            <a:off x="361542" y="3212976"/>
            <a:ext cx="2160000" cy="3240000"/>
          </a:xfrm>
          <a:prstGeom prst="rect">
            <a:avLst/>
          </a:prstGeom>
          <a:ln>
            <a:noFill/>
          </a:ln>
          <a:effectLst>
            <a:softEdge rad="112500"/>
          </a:effectLst>
        </p:spPr>
      </p:pic>
    </p:spTree>
    <p:extLst>
      <p:ext uri="{BB962C8B-B14F-4D97-AF65-F5344CB8AC3E}">
        <p14:creationId xmlns:p14="http://schemas.microsoft.com/office/powerpoint/2010/main" val="1958873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1129</TotalTime>
  <Words>4195</Words>
  <Application>Microsoft Office PowerPoint</Application>
  <PresentationFormat>A4 Paper (210x297 mm)</PresentationFormat>
  <Paragraphs>223</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73</cp:revision>
  <dcterms:created xsi:type="dcterms:W3CDTF">2020-04-09T10:42:12Z</dcterms:created>
  <dcterms:modified xsi:type="dcterms:W3CDTF">2020-06-25T12:58:47Z</dcterms:modified>
</cp:coreProperties>
</file>